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97"/>
  </p:notesMasterIdLst>
  <p:sldIdLst>
    <p:sldId id="2147469924" r:id="rId3"/>
    <p:sldId id="461" r:id="rId4"/>
    <p:sldId id="459" r:id="rId5"/>
    <p:sldId id="460" r:id="rId6"/>
    <p:sldId id="462" r:id="rId7"/>
    <p:sldId id="463" r:id="rId8"/>
    <p:sldId id="465" r:id="rId9"/>
    <p:sldId id="464" r:id="rId10"/>
    <p:sldId id="466" r:id="rId11"/>
    <p:sldId id="468" r:id="rId12"/>
    <p:sldId id="470" r:id="rId13"/>
    <p:sldId id="467" r:id="rId14"/>
    <p:sldId id="469" r:id="rId15"/>
    <p:sldId id="476" r:id="rId16"/>
    <p:sldId id="472" r:id="rId17"/>
    <p:sldId id="477" r:id="rId18"/>
    <p:sldId id="478" r:id="rId19"/>
    <p:sldId id="483" r:id="rId20"/>
    <p:sldId id="484" r:id="rId21"/>
    <p:sldId id="479" r:id="rId22"/>
    <p:sldId id="485" r:id="rId23"/>
    <p:sldId id="480" r:id="rId24"/>
    <p:sldId id="493" r:id="rId25"/>
    <p:sldId id="488" r:id="rId26"/>
    <p:sldId id="486" r:id="rId27"/>
    <p:sldId id="487" r:id="rId28"/>
    <p:sldId id="489" r:id="rId29"/>
    <p:sldId id="481" r:id="rId30"/>
    <p:sldId id="490" r:id="rId31"/>
    <p:sldId id="482" r:id="rId32"/>
    <p:sldId id="491" r:id="rId33"/>
    <p:sldId id="492" r:id="rId34"/>
    <p:sldId id="1232" r:id="rId35"/>
    <p:sldId id="431" r:id="rId36"/>
    <p:sldId id="433" r:id="rId37"/>
    <p:sldId id="434" r:id="rId38"/>
    <p:sldId id="1284" r:id="rId39"/>
    <p:sldId id="440" r:id="rId40"/>
    <p:sldId id="494" r:id="rId41"/>
    <p:sldId id="1134" r:id="rId42"/>
    <p:sldId id="1136" r:id="rId43"/>
    <p:sldId id="1137" r:id="rId44"/>
    <p:sldId id="1138" r:id="rId45"/>
    <p:sldId id="496" r:id="rId46"/>
    <p:sldId id="495" r:id="rId47"/>
    <p:sldId id="1139" r:id="rId48"/>
    <p:sldId id="497" r:id="rId49"/>
    <p:sldId id="1140" r:id="rId50"/>
    <p:sldId id="1141" r:id="rId51"/>
    <p:sldId id="1167" r:id="rId52"/>
    <p:sldId id="1164" r:id="rId53"/>
    <p:sldId id="1165" r:id="rId54"/>
    <p:sldId id="1166" r:id="rId55"/>
    <p:sldId id="1168" r:id="rId56"/>
    <p:sldId id="1169" r:id="rId57"/>
    <p:sldId id="1170" r:id="rId58"/>
    <p:sldId id="1172" r:id="rId59"/>
    <p:sldId id="1227" r:id="rId60"/>
    <p:sldId id="1179" r:id="rId61"/>
    <p:sldId id="1228" r:id="rId62"/>
    <p:sldId id="1163" r:id="rId63"/>
    <p:sldId id="1230" r:id="rId64"/>
    <p:sldId id="1231" r:id="rId65"/>
    <p:sldId id="1253" r:id="rId66"/>
    <p:sldId id="1254" r:id="rId67"/>
    <p:sldId id="1255" r:id="rId68"/>
    <p:sldId id="1256" r:id="rId69"/>
    <p:sldId id="1269" r:id="rId70"/>
    <p:sldId id="1258" r:id="rId71"/>
    <p:sldId id="1259" r:id="rId72"/>
    <p:sldId id="1260" r:id="rId73"/>
    <p:sldId id="1261" r:id="rId74"/>
    <p:sldId id="1262" r:id="rId75"/>
    <p:sldId id="1263" r:id="rId76"/>
    <p:sldId id="1264" r:id="rId77"/>
    <p:sldId id="1265" r:id="rId78"/>
    <p:sldId id="1266" r:id="rId79"/>
    <p:sldId id="1267" r:id="rId80"/>
    <p:sldId id="1268" r:id="rId81"/>
    <p:sldId id="1270" r:id="rId82"/>
    <p:sldId id="1271" r:id="rId83"/>
    <p:sldId id="1272" r:id="rId84"/>
    <p:sldId id="1273" r:id="rId85"/>
    <p:sldId id="1274" r:id="rId86"/>
    <p:sldId id="1275" r:id="rId87"/>
    <p:sldId id="1276" r:id="rId88"/>
    <p:sldId id="1277" r:id="rId89"/>
    <p:sldId id="1280" r:id="rId90"/>
    <p:sldId id="1278" r:id="rId91"/>
    <p:sldId id="1279" r:id="rId92"/>
    <p:sldId id="1281" r:id="rId93"/>
    <p:sldId id="1282" r:id="rId94"/>
    <p:sldId id="1283" r:id="rId95"/>
    <p:sldId id="26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3 - Intro" id="{2C2F001E-8AA1-414F-99FC-8ED4A7C58265}">
          <p14:sldIdLst>
            <p14:sldId id="2147469924"/>
          </p14:sldIdLst>
        </p14:section>
        <p14:section name="Architecture Styles" id="{9F3CFA6C-8FFF-4D4B-AC53-8BBA7869F0B7}">
          <p14:sldIdLst>
            <p14:sldId id="461"/>
            <p14:sldId id="459"/>
            <p14:sldId id="460"/>
            <p14:sldId id="462"/>
            <p14:sldId id="463"/>
            <p14:sldId id="465"/>
            <p14:sldId id="464"/>
            <p14:sldId id="466"/>
            <p14:sldId id="468"/>
            <p14:sldId id="470"/>
          </p14:sldIdLst>
        </p14:section>
        <p14:section name="Design Principles" id="{79613A6E-28F8-4F81-8F5F-D64341A4B363}">
          <p14:sldIdLst>
            <p14:sldId id="467"/>
            <p14:sldId id="469"/>
            <p14:sldId id="476"/>
          </p14:sldIdLst>
        </p14:section>
        <p14:section name="Coding Best Practices" id="{A308A7BE-3D14-44E0-A7B6-8C0B6E0A6F1D}">
          <p14:sldIdLst>
            <p14:sldId id="472"/>
          </p14:sldIdLst>
        </p14:section>
        <p14:section name="SOLID" id="{F2408103-00CA-4B2D-8047-6290B1A0A243}">
          <p14:sldIdLst>
            <p14:sldId id="477"/>
            <p14:sldId id="478"/>
            <p14:sldId id="483"/>
            <p14:sldId id="484"/>
            <p14:sldId id="479"/>
            <p14:sldId id="485"/>
            <p14:sldId id="480"/>
            <p14:sldId id="493"/>
            <p14:sldId id="488"/>
            <p14:sldId id="486"/>
            <p14:sldId id="487"/>
            <p14:sldId id="489"/>
            <p14:sldId id="481"/>
            <p14:sldId id="490"/>
            <p14:sldId id="482"/>
            <p14:sldId id="491"/>
            <p14:sldId id="492"/>
            <p14:sldId id="1232"/>
          </p14:sldIdLst>
        </p14:section>
        <p14:section name="Asynchrnous Programming" id="{88D1298F-2950-451F-865D-223AE07FA9AF}">
          <p14:sldIdLst>
            <p14:sldId id="431"/>
            <p14:sldId id="433"/>
            <p14:sldId id="434"/>
            <p14:sldId id="1284"/>
            <p14:sldId id="440"/>
            <p14:sldId id="494"/>
            <p14:sldId id="1134"/>
            <p14:sldId id="1136"/>
            <p14:sldId id="1137"/>
            <p14:sldId id="1138"/>
            <p14:sldId id="496"/>
            <p14:sldId id="495"/>
            <p14:sldId id="1139"/>
            <p14:sldId id="497"/>
            <p14:sldId id="1140"/>
            <p14:sldId id="1141"/>
            <p14:sldId id="1167"/>
            <p14:sldId id="1164"/>
            <p14:sldId id="1165"/>
            <p14:sldId id="1166"/>
            <p14:sldId id="1168"/>
            <p14:sldId id="1169"/>
            <p14:sldId id="1170"/>
            <p14:sldId id="1172"/>
            <p14:sldId id="1227"/>
            <p14:sldId id="1179"/>
            <p14:sldId id="1228"/>
            <p14:sldId id="1163"/>
            <p14:sldId id="1230"/>
            <p14:sldId id="1231"/>
            <p14:sldId id="1253"/>
            <p14:sldId id="1254"/>
            <p14:sldId id="1255"/>
            <p14:sldId id="1256"/>
            <p14:sldId id="1269"/>
            <p14:sldId id="1258"/>
            <p14:sldId id="1259"/>
            <p14:sldId id="1260"/>
            <p14:sldId id="1261"/>
            <p14:sldId id="1262"/>
            <p14:sldId id="1263"/>
            <p14:sldId id="1264"/>
            <p14:sldId id="1265"/>
            <p14:sldId id="1266"/>
            <p14:sldId id="1267"/>
            <p14:sldId id="1268"/>
            <p14:sldId id="1270"/>
          </p14:sldIdLst>
        </p14:section>
        <p14:section name="Design Patterns" id="{0B7C2A46-E4D7-48AB-9B33-983DB5B27355}">
          <p14:sldIdLst>
            <p14:sldId id="1271"/>
            <p14:sldId id="1272"/>
            <p14:sldId id="1273"/>
            <p14:sldId id="1274"/>
            <p14:sldId id="1275"/>
            <p14:sldId id="1276"/>
            <p14:sldId id="1277"/>
            <p14:sldId id="1280"/>
          </p14:sldIdLst>
        </p14:section>
        <p14:section name="Unit Testing" id="{7EA36E8B-15AC-4416-B3A3-934A579C6CEE}">
          <p14:sldIdLst>
            <p14:sldId id="1278"/>
            <p14:sldId id="1279"/>
            <p14:sldId id="1281"/>
            <p14:sldId id="1282"/>
            <p14:sldId id="1283"/>
          </p14:sldIdLst>
        </p14:section>
        <p14:section name="End" id="{5C5A0FAF-1484-4243-BA57-56E72482AFE2}">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C1C4D3-B687-4CE9-A50D-471901EBCDA8}" v="2" dt="2023-01-04T21:21:20.7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158" d="100"/>
          <a:sy n="158" d="100"/>
        </p:scale>
        <p:origin x="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ehr Pakbaz" userId="535ad4df-e8c0-42d6-a768-cf3072308004" providerId="ADAL" clId="{F1C1C4D3-B687-4CE9-A50D-471901EBCDA8}"/>
    <pc:docChg chg="custSel addSld modSld sldOrd delMainMaster addSection modSection">
      <pc:chgData name="Sepehr Pakbaz" userId="535ad4df-e8c0-42d6-a768-cf3072308004" providerId="ADAL" clId="{F1C1C4D3-B687-4CE9-A50D-471901EBCDA8}" dt="2023-01-04T21:21:32.016" v="193"/>
      <pc:docMkLst>
        <pc:docMk/>
      </pc:docMkLst>
      <pc:sldChg chg="add">
        <pc:chgData name="Sepehr Pakbaz" userId="535ad4df-e8c0-42d6-a768-cf3072308004" providerId="ADAL" clId="{F1C1C4D3-B687-4CE9-A50D-471901EBCDA8}" dt="2023-01-04T21:21:20.581" v="191"/>
        <pc:sldMkLst>
          <pc:docMk/>
          <pc:sldMk cId="2789188734" sldId="268"/>
        </pc:sldMkLst>
      </pc:sldChg>
      <pc:sldChg chg="delSp modSp mod modClrScheme chgLayout">
        <pc:chgData name="Sepehr Pakbaz" userId="535ad4df-e8c0-42d6-a768-cf3072308004" providerId="ADAL" clId="{F1C1C4D3-B687-4CE9-A50D-471901EBCDA8}" dt="2023-01-04T21:10:44.425" v="57" actId="12"/>
        <pc:sldMkLst>
          <pc:docMk/>
          <pc:sldMk cId="4181101115" sldId="472"/>
        </pc:sldMkLst>
        <pc:spChg chg="mod ord">
          <ac:chgData name="Sepehr Pakbaz" userId="535ad4df-e8c0-42d6-a768-cf3072308004" providerId="ADAL" clId="{F1C1C4D3-B687-4CE9-A50D-471901EBCDA8}" dt="2023-01-04T21:10:02.225" v="43" actId="700"/>
          <ac:spMkLst>
            <pc:docMk/>
            <pc:sldMk cId="4181101115" sldId="472"/>
            <ac:spMk id="2" creationId="{00000000-0000-0000-0000-000000000000}"/>
          </ac:spMkLst>
        </pc:spChg>
        <pc:spChg chg="mod ord">
          <ac:chgData name="Sepehr Pakbaz" userId="535ad4df-e8c0-42d6-a768-cf3072308004" providerId="ADAL" clId="{F1C1C4D3-B687-4CE9-A50D-471901EBCDA8}" dt="2023-01-04T21:10:44.425" v="57" actId="12"/>
          <ac:spMkLst>
            <pc:docMk/>
            <pc:sldMk cId="4181101115" sldId="472"/>
            <ac:spMk id="3" creationId="{00000000-0000-0000-0000-000000000000}"/>
          </ac:spMkLst>
        </pc:spChg>
        <pc:spChg chg="mod">
          <ac:chgData name="Sepehr Pakbaz" userId="535ad4df-e8c0-42d6-a768-cf3072308004" providerId="ADAL" clId="{F1C1C4D3-B687-4CE9-A50D-471901EBCDA8}" dt="2023-01-04T21:10:16.777" v="46" actId="1076"/>
          <ac:spMkLst>
            <pc:docMk/>
            <pc:sldMk cId="4181101115" sldId="472"/>
            <ac:spMk id="45" creationId="{00000000-0000-0000-0000-000000000000}"/>
          </ac:spMkLst>
        </pc:spChg>
        <pc:spChg chg="mod">
          <ac:chgData name="Sepehr Pakbaz" userId="535ad4df-e8c0-42d6-a768-cf3072308004" providerId="ADAL" clId="{F1C1C4D3-B687-4CE9-A50D-471901EBCDA8}" dt="2023-01-04T21:10:22.993" v="47" actId="1076"/>
          <ac:spMkLst>
            <pc:docMk/>
            <pc:sldMk cId="4181101115" sldId="472"/>
            <ac:spMk id="46" creationId="{00000000-0000-0000-0000-000000000000}"/>
          </ac:spMkLst>
        </pc:spChg>
        <pc:grpChg chg="del">
          <ac:chgData name="Sepehr Pakbaz" userId="535ad4df-e8c0-42d6-a768-cf3072308004" providerId="ADAL" clId="{F1C1C4D3-B687-4CE9-A50D-471901EBCDA8}" dt="2023-01-04T21:10:05.001" v="44" actId="478"/>
          <ac:grpSpMkLst>
            <pc:docMk/>
            <pc:sldMk cId="4181101115" sldId="472"/>
            <ac:grpSpMk id="4" creationId="{00000000-0000-0000-0000-000000000000}"/>
          </ac:grpSpMkLst>
        </pc:grpChg>
      </pc:sldChg>
      <pc:sldChg chg="modSp mod">
        <pc:chgData name="Sepehr Pakbaz" userId="535ad4df-e8c0-42d6-a768-cf3072308004" providerId="ADAL" clId="{F1C1C4D3-B687-4CE9-A50D-471901EBCDA8}" dt="2023-01-04T21:13:27.065" v="134" actId="20577"/>
        <pc:sldMkLst>
          <pc:docMk/>
          <pc:sldMk cId="69034440" sldId="1271"/>
        </pc:sldMkLst>
        <pc:spChg chg="mod">
          <ac:chgData name="Sepehr Pakbaz" userId="535ad4df-e8c0-42d6-a768-cf3072308004" providerId="ADAL" clId="{F1C1C4D3-B687-4CE9-A50D-471901EBCDA8}" dt="2023-01-04T21:13:27.065" v="134" actId="20577"/>
          <ac:spMkLst>
            <pc:docMk/>
            <pc:sldMk cId="69034440" sldId="1271"/>
            <ac:spMk id="2" creationId="{00000000-0000-0000-0000-000000000000}"/>
          </ac:spMkLst>
        </pc:spChg>
      </pc:sldChg>
      <pc:sldChg chg="ord">
        <pc:chgData name="Sepehr Pakbaz" userId="535ad4df-e8c0-42d6-a768-cf3072308004" providerId="ADAL" clId="{F1C1C4D3-B687-4CE9-A50D-471901EBCDA8}" dt="2023-01-04T21:21:32.016" v="193"/>
        <pc:sldMkLst>
          <pc:docMk/>
          <pc:sldMk cId="4097794352" sldId="1278"/>
        </pc:sldMkLst>
      </pc:sldChg>
      <pc:sldChg chg="ord">
        <pc:chgData name="Sepehr Pakbaz" userId="535ad4df-e8c0-42d6-a768-cf3072308004" providerId="ADAL" clId="{F1C1C4D3-B687-4CE9-A50D-471901EBCDA8}" dt="2023-01-04T21:21:32.016" v="193"/>
        <pc:sldMkLst>
          <pc:docMk/>
          <pc:sldMk cId="835934868" sldId="1279"/>
        </pc:sldMkLst>
      </pc:sldChg>
      <pc:sldChg chg="ord">
        <pc:chgData name="Sepehr Pakbaz" userId="535ad4df-e8c0-42d6-a768-cf3072308004" providerId="ADAL" clId="{F1C1C4D3-B687-4CE9-A50D-471901EBCDA8}" dt="2023-01-04T21:21:32.016" v="193"/>
        <pc:sldMkLst>
          <pc:docMk/>
          <pc:sldMk cId="2088690754" sldId="1281"/>
        </pc:sldMkLst>
      </pc:sldChg>
      <pc:sldChg chg="ord">
        <pc:chgData name="Sepehr Pakbaz" userId="535ad4df-e8c0-42d6-a768-cf3072308004" providerId="ADAL" clId="{F1C1C4D3-B687-4CE9-A50D-471901EBCDA8}" dt="2023-01-04T21:21:32.016" v="193"/>
        <pc:sldMkLst>
          <pc:docMk/>
          <pc:sldMk cId="2798262968" sldId="1282"/>
        </pc:sldMkLst>
      </pc:sldChg>
      <pc:sldChg chg="ord">
        <pc:chgData name="Sepehr Pakbaz" userId="535ad4df-e8c0-42d6-a768-cf3072308004" providerId="ADAL" clId="{F1C1C4D3-B687-4CE9-A50D-471901EBCDA8}" dt="2023-01-04T21:21:32.016" v="193"/>
        <pc:sldMkLst>
          <pc:docMk/>
          <pc:sldMk cId="935926558" sldId="1283"/>
        </pc:sldMkLst>
      </pc:sldChg>
      <pc:sldChg chg="modSp mod">
        <pc:chgData name="Sepehr Pakbaz" userId="535ad4df-e8c0-42d6-a768-cf3072308004" providerId="ADAL" clId="{F1C1C4D3-B687-4CE9-A50D-471901EBCDA8}" dt="2023-01-04T21:15:10.563" v="190" actId="14100"/>
        <pc:sldMkLst>
          <pc:docMk/>
          <pc:sldMk cId="2873747791" sldId="2147469924"/>
        </pc:sldMkLst>
        <pc:spChg chg="mod">
          <ac:chgData name="Sepehr Pakbaz" userId="535ad4df-e8c0-42d6-a768-cf3072308004" providerId="ADAL" clId="{F1C1C4D3-B687-4CE9-A50D-471901EBCDA8}" dt="2023-01-04T21:08:12.756" v="2" actId="20577"/>
          <ac:spMkLst>
            <pc:docMk/>
            <pc:sldMk cId="2873747791" sldId="2147469924"/>
            <ac:spMk id="2" creationId="{00000000-0000-0000-0000-000000000000}"/>
          </ac:spMkLst>
        </pc:spChg>
        <pc:spChg chg="mod">
          <ac:chgData name="Sepehr Pakbaz" userId="535ad4df-e8c0-42d6-a768-cf3072308004" providerId="ADAL" clId="{F1C1C4D3-B687-4CE9-A50D-471901EBCDA8}" dt="2023-01-04T21:15:10.563" v="190" actId="14100"/>
          <ac:spMkLst>
            <pc:docMk/>
            <pc:sldMk cId="2873747791" sldId="2147469924"/>
            <ac:spMk id="3" creationId="{00000000-0000-0000-0000-000000000000}"/>
          </ac:spMkLst>
        </pc:spChg>
      </pc:sldChg>
      <pc:sldMasterChg chg="del delSldLayout">
        <pc:chgData name="Sepehr Pakbaz" userId="535ad4df-e8c0-42d6-a768-cf3072308004" providerId="ADAL" clId="{F1C1C4D3-B687-4CE9-A50D-471901EBCDA8}" dt="2023-01-04T21:10:02.225" v="43" actId="700"/>
        <pc:sldMasterMkLst>
          <pc:docMk/>
          <pc:sldMasterMk cId="1598497049" sldId="2147483648"/>
        </pc:sldMasterMkLst>
        <pc:sldLayoutChg chg="del">
          <pc:chgData name="Sepehr Pakbaz" userId="535ad4df-e8c0-42d6-a768-cf3072308004" providerId="ADAL" clId="{F1C1C4D3-B687-4CE9-A50D-471901EBCDA8}" dt="2023-01-04T21:10:02.225" v="43" actId="700"/>
          <pc:sldLayoutMkLst>
            <pc:docMk/>
            <pc:sldMasterMk cId="1598497049" sldId="2147483648"/>
            <pc:sldLayoutMk cId="3921494614" sldId="2147483649"/>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721321593" sldId="2147483650"/>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985290339" sldId="2147483651"/>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2081785349" sldId="2147483652"/>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2615316360" sldId="2147483653"/>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1726275026" sldId="2147483654"/>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865852796" sldId="2147483655"/>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648016278" sldId="2147483656"/>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3035791021" sldId="2147483657"/>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949431690" sldId="2147483658"/>
          </pc:sldLayoutMkLst>
        </pc:sldLayoutChg>
        <pc:sldLayoutChg chg="del">
          <pc:chgData name="Sepehr Pakbaz" userId="535ad4df-e8c0-42d6-a768-cf3072308004" providerId="ADAL" clId="{F1C1C4D3-B687-4CE9-A50D-471901EBCDA8}" dt="2023-01-04T21:10:02.225" v="43" actId="700"/>
          <pc:sldLayoutMkLst>
            <pc:docMk/>
            <pc:sldMasterMk cId="1598497049" sldId="2147483648"/>
            <pc:sldLayoutMk cId="1198721163"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D6C21-8BE7-4F94-866F-2204437E1A3F}" type="datetimeFigureOut">
              <a:rPr lang="en-US" smtClean="0"/>
              <a:t>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503A5E-A6AA-4437-B96B-3FC958CBF1C3}" type="slidenum">
              <a:rPr lang="en-US" smtClean="0"/>
              <a:t>‹#›</a:t>
            </a:fld>
            <a:endParaRPr lang="en-US"/>
          </a:p>
        </p:txBody>
      </p:sp>
    </p:spTree>
    <p:extLst>
      <p:ext uri="{BB962C8B-B14F-4D97-AF65-F5344CB8AC3E}">
        <p14:creationId xmlns:p14="http://schemas.microsoft.com/office/powerpoint/2010/main" val="212679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channel9.msdn.com/Events/Build/BUILD2011/PLAT-203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channel9.msdn.com/Events/Build/2013/3-30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channel9.msdn.com/Events/Build/2013/4-10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medium.com/bynder-tech/c-why-you-should-use-configureawait-false-in-your-library-code-d7837dce3d7f"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54E88E-0A35-46A4-BA16-DDC44FCADB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75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baseline="0" dirty="0">
                <a:solidFill>
                  <a:schemeClr val="tx1"/>
                </a:solidFill>
                <a:latin typeface="Segoe UI Light" pitchFamily="34" charset="0"/>
                <a:ea typeface="+mn-ea"/>
                <a:cs typeface="+mn-cs"/>
              </a:rPr>
              <a:t>Big Data and Big Compute are specialized architecture styles for workloads that fit certain specific</a:t>
            </a:r>
          </a:p>
          <a:p>
            <a:r>
              <a:rPr lang="en-US" sz="900" b="0" i="0" u="none" strike="noStrike" kern="1200" baseline="0" dirty="0">
                <a:solidFill>
                  <a:schemeClr val="tx1"/>
                </a:solidFill>
                <a:latin typeface="Segoe UI Light" pitchFamily="34" charset="0"/>
                <a:ea typeface="+mn-ea"/>
                <a:cs typeface="+mn-cs"/>
              </a:rPr>
              <a:t>profiles. Big data divides a very large dataset into chunks, performing paralleling processing across</a:t>
            </a:r>
          </a:p>
          <a:p>
            <a:r>
              <a:rPr lang="en-US" sz="900" b="0" i="0" u="none" strike="noStrike" kern="1200" baseline="0" dirty="0">
                <a:solidFill>
                  <a:schemeClr val="tx1"/>
                </a:solidFill>
                <a:latin typeface="Segoe UI Light" pitchFamily="34" charset="0"/>
                <a:ea typeface="+mn-ea"/>
                <a:cs typeface="+mn-cs"/>
              </a:rPr>
              <a:t>the entire set, for analysis and reporting. Big compute, also called high-performance computing</a:t>
            </a:r>
          </a:p>
          <a:p>
            <a:r>
              <a:rPr lang="en-US" sz="900" b="0" i="0" u="none" strike="noStrike" kern="1200" baseline="0" dirty="0">
                <a:solidFill>
                  <a:schemeClr val="tx1"/>
                </a:solidFill>
                <a:latin typeface="Segoe UI Light" pitchFamily="34" charset="0"/>
                <a:ea typeface="+mn-ea"/>
                <a:cs typeface="+mn-cs"/>
              </a:rPr>
              <a:t>(HPC), makes parallel computations across a large number (thousands) of cores. Domains include</a:t>
            </a:r>
          </a:p>
          <a:p>
            <a:r>
              <a:rPr lang="en-US" sz="900" b="0" i="0" u="none" strike="noStrike" kern="1200" baseline="0" dirty="0">
                <a:solidFill>
                  <a:schemeClr val="tx1"/>
                </a:solidFill>
                <a:latin typeface="Segoe UI Light" pitchFamily="34" charset="0"/>
                <a:ea typeface="+mn-ea"/>
                <a:cs typeface="+mn-cs"/>
              </a:rPr>
              <a:t>simulations, modeling, and 3-D rendering.</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3946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u="none" strike="noStrike" kern="1200" baseline="0" dirty="0">
                <a:solidFill>
                  <a:schemeClr val="tx1"/>
                </a:solidFill>
                <a:latin typeface="Segoe UI Light" pitchFamily="34" charset="0"/>
                <a:ea typeface="+mn-ea"/>
                <a:cs typeface="+mn-cs"/>
              </a:rPr>
              <a:t>Design for self healing. </a:t>
            </a:r>
            <a:r>
              <a:rPr lang="en-US" sz="900" b="0" i="0" u="none" strike="noStrike" kern="1200" baseline="0" dirty="0">
                <a:solidFill>
                  <a:schemeClr val="tx1"/>
                </a:solidFill>
                <a:latin typeface="Segoe UI Light" pitchFamily="34" charset="0"/>
                <a:ea typeface="+mn-ea"/>
                <a:cs typeface="+mn-cs"/>
              </a:rPr>
              <a:t>In a distributed system, failures happen. Design your application to be</a:t>
            </a:r>
          </a:p>
          <a:p>
            <a:r>
              <a:rPr lang="en-US" sz="900" b="0" i="0" u="none" strike="noStrike" kern="1200" baseline="0" dirty="0">
                <a:solidFill>
                  <a:schemeClr val="tx1"/>
                </a:solidFill>
                <a:latin typeface="Segoe UI Light" pitchFamily="34" charset="0"/>
                <a:ea typeface="+mn-ea"/>
                <a:cs typeface="+mn-cs"/>
              </a:rPr>
              <a:t>self healing when failures occur.</a:t>
            </a:r>
          </a:p>
          <a:p>
            <a:r>
              <a:rPr lang="en-US" sz="900" b="1" i="0" u="none" strike="noStrike" kern="1200" baseline="0" dirty="0">
                <a:solidFill>
                  <a:schemeClr val="tx1"/>
                </a:solidFill>
                <a:latin typeface="Segoe UI Light" pitchFamily="34" charset="0"/>
                <a:ea typeface="+mn-ea"/>
                <a:cs typeface="+mn-cs"/>
              </a:rPr>
              <a:t>Make all things redundant. </a:t>
            </a:r>
            <a:r>
              <a:rPr lang="en-US" sz="900" b="0" i="0" u="none" strike="noStrike" kern="1200" baseline="0" dirty="0">
                <a:solidFill>
                  <a:schemeClr val="tx1"/>
                </a:solidFill>
                <a:latin typeface="Segoe UI Light" pitchFamily="34" charset="0"/>
                <a:ea typeface="+mn-ea"/>
                <a:cs typeface="+mn-cs"/>
              </a:rPr>
              <a:t>Build redundancy into your application, to avoid having single</a:t>
            </a:r>
          </a:p>
          <a:p>
            <a:r>
              <a:rPr lang="en-US" sz="900" b="0" i="0" u="none" strike="noStrike" kern="1200" baseline="0" dirty="0">
                <a:solidFill>
                  <a:schemeClr val="tx1"/>
                </a:solidFill>
                <a:latin typeface="Segoe UI Light" pitchFamily="34" charset="0"/>
                <a:ea typeface="+mn-ea"/>
                <a:cs typeface="+mn-cs"/>
              </a:rPr>
              <a:t>points of failure.</a:t>
            </a:r>
          </a:p>
          <a:p>
            <a:r>
              <a:rPr lang="en-US" sz="900" b="1" i="0" u="none" strike="noStrike" kern="1200" baseline="0" dirty="0">
                <a:solidFill>
                  <a:schemeClr val="tx1"/>
                </a:solidFill>
                <a:latin typeface="Segoe UI Light" pitchFamily="34" charset="0"/>
                <a:ea typeface="+mn-ea"/>
                <a:cs typeface="+mn-cs"/>
              </a:rPr>
              <a:t>Minimize coordination. </a:t>
            </a:r>
            <a:r>
              <a:rPr lang="en-US" sz="900" b="0" i="0" u="none" strike="noStrike" kern="1200" baseline="0" dirty="0">
                <a:solidFill>
                  <a:schemeClr val="tx1"/>
                </a:solidFill>
                <a:latin typeface="Segoe UI Light" pitchFamily="34" charset="0"/>
                <a:ea typeface="+mn-ea"/>
                <a:cs typeface="+mn-cs"/>
              </a:rPr>
              <a:t>Minimize coordination between application services to achieve</a:t>
            </a:r>
          </a:p>
          <a:p>
            <a:r>
              <a:rPr lang="en-US" sz="900" b="0" i="0" u="none" strike="noStrike" kern="1200" baseline="0" dirty="0">
                <a:solidFill>
                  <a:schemeClr val="tx1"/>
                </a:solidFill>
                <a:latin typeface="Segoe UI Light" pitchFamily="34" charset="0"/>
                <a:ea typeface="+mn-ea"/>
                <a:cs typeface="+mn-cs"/>
              </a:rPr>
              <a:t>scalability.</a:t>
            </a:r>
          </a:p>
          <a:p>
            <a:r>
              <a:rPr lang="en-US" sz="900" b="1" i="0" u="none" strike="noStrike" kern="1200" baseline="0" dirty="0">
                <a:solidFill>
                  <a:schemeClr val="tx1"/>
                </a:solidFill>
                <a:latin typeface="Segoe UI Light" pitchFamily="34" charset="0"/>
                <a:ea typeface="+mn-ea"/>
                <a:cs typeface="+mn-cs"/>
              </a:rPr>
              <a:t>Design to scale out. </a:t>
            </a:r>
            <a:r>
              <a:rPr lang="en-US" sz="900" b="0" i="0" u="none" strike="noStrike" kern="1200" baseline="0" dirty="0">
                <a:solidFill>
                  <a:schemeClr val="tx1"/>
                </a:solidFill>
                <a:latin typeface="Segoe UI Light" pitchFamily="34" charset="0"/>
                <a:ea typeface="+mn-ea"/>
                <a:cs typeface="+mn-cs"/>
              </a:rPr>
              <a:t>Design your application so that it can scale horizontally, adding or</a:t>
            </a:r>
          </a:p>
          <a:p>
            <a:r>
              <a:rPr lang="en-US" sz="900" b="0" i="0" u="none" strike="noStrike" kern="1200" baseline="0" dirty="0">
                <a:solidFill>
                  <a:schemeClr val="tx1"/>
                </a:solidFill>
                <a:latin typeface="Segoe UI Light" pitchFamily="34" charset="0"/>
                <a:ea typeface="+mn-ea"/>
                <a:cs typeface="+mn-cs"/>
              </a:rPr>
              <a:t>removing new instances as demand requires.</a:t>
            </a:r>
          </a:p>
          <a:p>
            <a:r>
              <a:rPr lang="en-US" sz="900" b="1" i="0" u="none" strike="noStrike" kern="1200" baseline="0" dirty="0">
                <a:solidFill>
                  <a:schemeClr val="tx1"/>
                </a:solidFill>
                <a:latin typeface="Segoe UI Light" pitchFamily="34" charset="0"/>
                <a:ea typeface="+mn-ea"/>
                <a:cs typeface="+mn-cs"/>
              </a:rPr>
              <a:t>Partition around limits. </a:t>
            </a:r>
            <a:r>
              <a:rPr lang="en-US" sz="900" b="0" i="0" u="none" strike="noStrike" kern="1200" baseline="0" dirty="0">
                <a:solidFill>
                  <a:schemeClr val="tx1"/>
                </a:solidFill>
                <a:latin typeface="Segoe UI Light" pitchFamily="34" charset="0"/>
                <a:ea typeface="+mn-ea"/>
                <a:cs typeface="+mn-cs"/>
              </a:rPr>
              <a:t>Use partitioning to work around database, network, and compute limits.</a:t>
            </a:r>
          </a:p>
          <a:p>
            <a:r>
              <a:rPr lang="en-US" sz="900" b="1" i="0" u="none" strike="noStrike" kern="1200" baseline="0" dirty="0">
                <a:solidFill>
                  <a:schemeClr val="tx1"/>
                </a:solidFill>
                <a:latin typeface="Segoe UI Light" pitchFamily="34" charset="0"/>
                <a:ea typeface="+mn-ea"/>
                <a:cs typeface="+mn-cs"/>
              </a:rPr>
              <a:t>Design for operations. </a:t>
            </a:r>
            <a:r>
              <a:rPr lang="en-US" sz="900" b="0" i="0" u="none" strike="noStrike" kern="1200" baseline="0" dirty="0">
                <a:solidFill>
                  <a:schemeClr val="tx1"/>
                </a:solidFill>
                <a:latin typeface="Segoe UI Light" pitchFamily="34" charset="0"/>
                <a:ea typeface="+mn-ea"/>
                <a:cs typeface="+mn-cs"/>
              </a:rPr>
              <a:t>Design your application so that the operations team has the tools they</a:t>
            </a:r>
          </a:p>
          <a:p>
            <a:r>
              <a:rPr lang="en-US" sz="900" b="0" i="0" u="none" strike="noStrike" kern="1200" baseline="0" dirty="0">
                <a:solidFill>
                  <a:schemeClr val="tx1"/>
                </a:solidFill>
                <a:latin typeface="Segoe UI Light" pitchFamily="34" charset="0"/>
                <a:ea typeface="+mn-ea"/>
                <a:cs typeface="+mn-cs"/>
              </a:rPr>
              <a:t>need.</a:t>
            </a:r>
          </a:p>
          <a:p>
            <a:r>
              <a:rPr lang="en-US" sz="900" b="1" i="0" u="none" strike="noStrike" kern="1200" baseline="0" dirty="0">
                <a:solidFill>
                  <a:schemeClr val="tx1"/>
                </a:solidFill>
                <a:latin typeface="Segoe UI Light" pitchFamily="34" charset="0"/>
                <a:ea typeface="+mn-ea"/>
                <a:cs typeface="+mn-cs"/>
              </a:rPr>
              <a:t>Use managed services. </a:t>
            </a:r>
            <a:r>
              <a:rPr lang="en-US" sz="900" b="0" i="0" u="none" strike="noStrike" kern="1200" baseline="0" dirty="0">
                <a:solidFill>
                  <a:schemeClr val="tx1"/>
                </a:solidFill>
                <a:latin typeface="Segoe UI Light" pitchFamily="34" charset="0"/>
                <a:ea typeface="+mn-ea"/>
                <a:cs typeface="+mn-cs"/>
              </a:rPr>
              <a:t>When possible, use platform as a service (PaaS) rather than</a:t>
            </a:r>
          </a:p>
          <a:p>
            <a:r>
              <a:rPr lang="en-US" sz="900" b="0" i="0" u="none" strike="noStrike" kern="1200" baseline="0" dirty="0">
                <a:solidFill>
                  <a:schemeClr val="tx1"/>
                </a:solidFill>
                <a:latin typeface="Segoe UI Light" pitchFamily="34" charset="0"/>
                <a:ea typeface="+mn-ea"/>
                <a:cs typeface="+mn-cs"/>
              </a:rPr>
              <a:t>infrastructure as a service (IaaS).</a:t>
            </a:r>
          </a:p>
          <a:p>
            <a:r>
              <a:rPr lang="en-US" sz="900" b="1" i="0" u="none" strike="noStrike" kern="1200" baseline="0" dirty="0">
                <a:solidFill>
                  <a:schemeClr val="tx1"/>
                </a:solidFill>
                <a:latin typeface="Segoe UI Light" pitchFamily="34" charset="0"/>
                <a:ea typeface="+mn-ea"/>
                <a:cs typeface="+mn-cs"/>
              </a:rPr>
              <a:t>Use the best data store for the job. </a:t>
            </a:r>
            <a:r>
              <a:rPr lang="en-US" sz="900" b="0" i="0" u="none" strike="noStrike" kern="1200" baseline="0" dirty="0">
                <a:solidFill>
                  <a:schemeClr val="tx1"/>
                </a:solidFill>
                <a:latin typeface="Segoe UI Light" pitchFamily="34" charset="0"/>
                <a:ea typeface="+mn-ea"/>
                <a:cs typeface="+mn-cs"/>
              </a:rPr>
              <a:t>Pick the storage technology that is the best fit for your data</a:t>
            </a:r>
          </a:p>
          <a:p>
            <a:r>
              <a:rPr lang="en-US" sz="900" b="0" i="0" u="none" strike="noStrike" kern="1200" baseline="0" dirty="0">
                <a:solidFill>
                  <a:schemeClr val="tx1"/>
                </a:solidFill>
                <a:latin typeface="Segoe UI Light" pitchFamily="34" charset="0"/>
                <a:ea typeface="+mn-ea"/>
                <a:cs typeface="+mn-cs"/>
              </a:rPr>
              <a:t>and how it will be used.</a:t>
            </a:r>
          </a:p>
          <a:p>
            <a:r>
              <a:rPr lang="en-US" sz="900" b="1" i="0" u="none" strike="noStrike" kern="1200" baseline="0" dirty="0">
                <a:solidFill>
                  <a:schemeClr val="tx1"/>
                </a:solidFill>
                <a:latin typeface="Segoe UI Light" pitchFamily="34" charset="0"/>
                <a:ea typeface="+mn-ea"/>
                <a:cs typeface="+mn-cs"/>
              </a:rPr>
              <a:t>Design for evolution. </a:t>
            </a:r>
            <a:r>
              <a:rPr lang="en-US" sz="900" b="0" i="0" u="none" strike="noStrike" kern="1200" baseline="0" dirty="0">
                <a:solidFill>
                  <a:schemeClr val="tx1"/>
                </a:solidFill>
                <a:latin typeface="Segoe UI Light" pitchFamily="34" charset="0"/>
                <a:ea typeface="+mn-ea"/>
                <a:cs typeface="+mn-cs"/>
              </a:rPr>
              <a:t>All successful applications change over time. An evolutionary design is</a:t>
            </a:r>
          </a:p>
          <a:p>
            <a:r>
              <a:rPr lang="en-US" sz="900" b="0" i="0" u="none" strike="noStrike" kern="1200" baseline="0" dirty="0">
                <a:solidFill>
                  <a:schemeClr val="tx1"/>
                </a:solidFill>
                <a:latin typeface="Segoe UI Light" pitchFamily="34" charset="0"/>
                <a:ea typeface="+mn-ea"/>
                <a:cs typeface="+mn-cs"/>
              </a:rPr>
              <a:t>key for continuous innovation.</a:t>
            </a:r>
          </a:p>
          <a:p>
            <a:r>
              <a:rPr lang="en-US" sz="900" b="1" i="0" u="none" strike="noStrike" kern="1200" baseline="0" dirty="0">
                <a:solidFill>
                  <a:schemeClr val="tx1"/>
                </a:solidFill>
                <a:latin typeface="Segoe UI Light" pitchFamily="34" charset="0"/>
                <a:ea typeface="+mn-ea"/>
                <a:cs typeface="+mn-cs"/>
              </a:rPr>
              <a:t>Build for the needs of business. </a:t>
            </a:r>
            <a:r>
              <a:rPr lang="en-US" sz="900" b="0" i="0" u="none" strike="noStrike" kern="1200" baseline="0" dirty="0">
                <a:solidFill>
                  <a:schemeClr val="tx1"/>
                </a:solidFill>
                <a:latin typeface="Segoe UI Light" pitchFamily="34" charset="0"/>
                <a:ea typeface="+mn-ea"/>
                <a:cs typeface="+mn-cs"/>
              </a:rPr>
              <a:t>Every design decision must be justified by a business</a:t>
            </a:r>
          </a:p>
          <a:p>
            <a:r>
              <a:rPr lang="en-US" sz="900" b="0" i="0" u="none" strike="noStrike" kern="1200" baseline="0" dirty="0">
                <a:solidFill>
                  <a:schemeClr val="tx1"/>
                </a:solidFill>
                <a:latin typeface="Segoe UI Light" pitchFamily="34" charset="0"/>
                <a:ea typeface="+mn-ea"/>
                <a:cs typeface="+mn-cs"/>
              </a:rPr>
              <a:t>requirement.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605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023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54E88E-0A35-46A4-BA16-DDC44FCADB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434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S stands for SRP (Single responsibility principle):- A class should take care of only one responsibility.</a:t>
            </a:r>
          </a:p>
          <a:p>
            <a:endParaRPr lang="en-US" dirty="0"/>
          </a:p>
          <a:p>
            <a:r>
              <a:rPr lang="en-US" dirty="0"/>
              <a:t>O stands for OCP (Open closed principle):- Extension should be preferred over modification.</a:t>
            </a:r>
          </a:p>
          <a:p>
            <a:endParaRPr lang="en-US" dirty="0"/>
          </a:p>
          <a:p>
            <a:r>
              <a:rPr lang="en-US" dirty="0"/>
              <a:t>L stands for LSP (Liskov substitution principle):- A parent class object should be able to refer child objects seamlessly during runtime polymorphism.</a:t>
            </a:r>
          </a:p>
          <a:p>
            <a:endParaRPr lang="en-US" dirty="0"/>
          </a:p>
          <a:p>
            <a:r>
              <a:rPr lang="en-US" dirty="0"/>
              <a:t>I stands for ISP (Interface segregation principle):- Client should not be forced to use a interface if it does not need it.</a:t>
            </a:r>
          </a:p>
          <a:p>
            <a:endParaRPr lang="en-US" dirty="0"/>
          </a:p>
          <a:p>
            <a:r>
              <a:rPr lang="en-US" dirty="0"/>
              <a:t>D stands for DIP (Dependency inversion principle) :- High level modules should not depend on low level modules but should depend on abstraction.</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70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3922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846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9020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426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1023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726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929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7070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4928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5066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5516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5353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027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84796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4211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686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N-tier is a traditional architecture for enterprise applications. Dependencies are managed by dividing</a:t>
            </a:r>
          </a:p>
          <a:p>
            <a:r>
              <a:rPr lang="en-US" dirty="0"/>
              <a:t>the application into layers that perform logical functions, such as presentation, business logic, and</a:t>
            </a:r>
          </a:p>
          <a:p>
            <a:r>
              <a:rPr lang="en-US" dirty="0"/>
              <a:t>data access. A layer can only call into layers that sit below it. However, this horizontal layering can be</a:t>
            </a:r>
          </a:p>
          <a:p>
            <a:r>
              <a:rPr lang="en-US" dirty="0"/>
              <a:t>a liability. It can be hard to introduce changes in one part of the application without touching the rest</a:t>
            </a:r>
          </a:p>
          <a:p>
            <a:r>
              <a:rPr lang="en-US" dirty="0"/>
              <a:t>of the application. That makes frequent updates a challenge, limiting how quickly new features can</a:t>
            </a:r>
          </a:p>
          <a:p>
            <a:r>
              <a:rPr lang="en-US" dirty="0"/>
              <a:t>be added.</a:t>
            </a:r>
          </a:p>
          <a:p>
            <a:r>
              <a:rPr lang="en-US" dirty="0"/>
              <a:t>N-tier is a natural fit for migrating existing applications that already use a layered architecture. For</a:t>
            </a:r>
          </a:p>
          <a:p>
            <a:r>
              <a:rPr lang="en-US" dirty="0"/>
              <a:t>that reason, N-tier is most often seen in infrastructure as a service (IaaS) solutions, or applications</a:t>
            </a:r>
          </a:p>
          <a:p>
            <a:r>
              <a:rPr lang="en-US" dirty="0"/>
              <a:t>that use a mix of IaaS and managed services.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063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8062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9C3F43-14E6-40CC-887C-28014B82A5F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893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otes Placeholder 6"/>
          <p:cNvSpPr>
            <a:spLocks noGrp="1"/>
          </p:cNvSpPr>
          <p:nvPr>
            <p:ph type="body" idx="1"/>
          </p:nvPr>
        </p:nvSpPr>
        <p:spPr/>
        <p:txBody>
          <a:bodyPr/>
          <a:lstStyle/>
          <a:p>
            <a:pPr marL="0" lvl="0" indent="0">
              <a:buNone/>
            </a:pPr>
            <a:r>
              <a:rPr lang="en-US" dirty="0"/>
              <a:t>85% of Windows RT APIs are Asynchronous, because we do not want to freeze the UI.</a:t>
            </a:r>
          </a:p>
        </p:txBody>
      </p:sp>
      <p:sp>
        <p:nvSpPr>
          <p:cNvPr id="3" name="Slide Image Placeholder 2"/>
          <p:cNvSpPr>
            <a:spLocks noGrp="1" noRot="1" noChangeAspect="1"/>
          </p:cNvSpPr>
          <p:nvPr>
            <p:ph type="sldImg"/>
          </p:nvPr>
        </p:nvSpPr>
        <p:spPr/>
      </p:sp>
      <p:sp>
        <p:nvSpPr>
          <p:cNvPr id="5" name="Slide Number Placeholder 4"/>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177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Speaker Notes:</a:t>
            </a:r>
            <a:endParaRPr lang="en-US" dirty="0"/>
          </a:p>
          <a:p>
            <a:pPr lvl="0"/>
            <a:r>
              <a:rPr lang="en-US" dirty="0"/>
              <a:t>The UI is unresponsive in the synchronous case.</a:t>
            </a:r>
          </a:p>
          <a:p>
            <a:pPr lvl="0"/>
            <a:r>
              <a:rPr lang="en-US" dirty="0"/>
              <a:t>TOOL-810T @ 3:25</a:t>
            </a:r>
          </a:p>
          <a:p>
            <a:endParaRPr lang="en-US" dirty="0"/>
          </a:p>
          <a:p>
            <a:pPr lvl="0"/>
            <a:r>
              <a:rPr lang="en-US" dirty="0"/>
              <a:t>Sync – we are blocked.</a:t>
            </a:r>
          </a:p>
          <a:p>
            <a:pPr lvl="0"/>
            <a:r>
              <a:rPr lang="en-US" dirty="0"/>
              <a:t>Asynchronous with a callback – we are not blocked but more complicated</a:t>
            </a:r>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076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dirty="0"/>
              <a:t>Asynchronous code supports cancellation and error/exception handling.</a:t>
            </a:r>
          </a:p>
          <a:p>
            <a:endParaRPr lang="en-US" dirty="0"/>
          </a:p>
          <a:p>
            <a:pPr marL="0" indent="0">
              <a:buNone/>
            </a:pPr>
            <a:r>
              <a:rPr lang="en-US" b="1" dirty="0"/>
              <a:t>For more information</a:t>
            </a:r>
            <a:r>
              <a:rPr lang="en-US" dirty="0"/>
              <a:t>, watch: PLAT-203T at </a:t>
            </a:r>
            <a:r>
              <a:rPr lang="en-US" u="sng" dirty="0">
                <a:hlinkClick r:id="rId3"/>
              </a:rPr>
              <a:t>http://channel9.msdn.com/Events/Build/BUILD2011/PLAT-203T</a:t>
            </a:r>
            <a:endParaRPr lang="en-US" dirty="0"/>
          </a:p>
        </p:txBody>
      </p:sp>
      <p:sp>
        <p:nvSpPr>
          <p:cNvPr id="6" name="Slide Image Placeholder 5"/>
          <p:cNvSpPr>
            <a:spLocks noGrp="1" noRot="1" noChangeAspect="1"/>
          </p:cNvSpPr>
          <p:nvPr>
            <p:ph type="sldImg"/>
          </p:nvPr>
        </p:nvSpPr>
        <p:spPr/>
      </p:sp>
      <p:sp>
        <p:nvSpPr>
          <p:cNvPr id="8" name="Slide Number Placeholder 7"/>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46925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You write asynchronous code that looks like synchronous code!</a:t>
            </a:r>
          </a:p>
          <a:p>
            <a:pPr marL="0" indent="0">
              <a:buNone/>
            </a:pPr>
            <a:r>
              <a:rPr lang="en-US" b="1" dirty="0"/>
              <a:t>Note: </a:t>
            </a:r>
            <a:endParaRPr lang="en-US" dirty="0"/>
          </a:p>
          <a:p>
            <a:pPr lvl="0"/>
            <a:r>
              <a:rPr lang="en-US" dirty="0"/>
              <a:t>Exceptions are tried/caught the synchronous way around “await”</a:t>
            </a:r>
          </a:p>
          <a:p>
            <a:pPr lvl="0"/>
            <a:r>
              <a:rPr lang="en-US" dirty="0"/>
              <a:t>Scope of local variables are “extended” through async/await calls</a:t>
            </a:r>
          </a:p>
          <a:p>
            <a:endParaRPr lang="en-US" dirty="0"/>
          </a:p>
          <a:p>
            <a:pPr marL="0" indent="0">
              <a:buNone/>
            </a:pPr>
            <a:r>
              <a:rPr lang="en-US" b="1" dirty="0"/>
              <a:t>For more information</a:t>
            </a:r>
            <a:r>
              <a:rPr lang="en-US" dirty="0"/>
              <a:t>, watch:</a:t>
            </a:r>
            <a:r>
              <a:rPr lang="en-US" b="1" dirty="0"/>
              <a:t> Async'ing Your Way to a Successful App with .NET at </a:t>
            </a:r>
            <a:r>
              <a:rPr lang="en-US" u="sng" dirty="0">
                <a:hlinkClick r:id="rId3"/>
              </a:rPr>
              <a:t>http://channel9.msdn.com/Events/Build/2013/3-301</a:t>
            </a:r>
            <a:r>
              <a:rPr lang="en-US" dirty="0"/>
              <a:t> from Stephen Toub for advanced asynchronous second thoughts and why async void might bring problems on the table. </a:t>
            </a:r>
          </a:p>
        </p:txBody>
      </p:sp>
      <p:sp>
        <p:nvSpPr>
          <p:cNvPr id="6" name="Slide Image Placeholder 5"/>
          <p:cNvSpPr>
            <a:spLocks noGrp="1" noRot="1" noChangeAspect="1"/>
          </p:cNvSpPr>
          <p:nvPr>
            <p:ph type="sldImg"/>
          </p:nvPr>
        </p:nvSpPr>
        <p:spPr/>
      </p:sp>
      <p:sp>
        <p:nvSpPr>
          <p:cNvPr id="8" name="Slide Number Placeholder 7"/>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521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TODO: Check if this same exception is thrown in Windows 10.</a:t>
            </a:r>
          </a:p>
          <a:p>
            <a:pPr lvl="0"/>
            <a:r>
              <a:rPr lang="en-US" dirty="0"/>
              <a:t>See the </a:t>
            </a:r>
            <a:r>
              <a:rPr lang="en-US" dirty="0">
                <a:solidFill>
                  <a:srgbClr val="FF0000"/>
                </a:solidFill>
              </a:rPr>
              <a:t>previous demo </a:t>
            </a:r>
            <a:r>
              <a:rPr lang="en-US" dirty="0"/>
              <a:t> </a:t>
            </a:r>
          </a:p>
          <a:p>
            <a:pPr marL="0" lvl="0" indent="0">
              <a:buNone/>
            </a:pPr>
            <a:endParaRPr lang="en-US" b="1" dirty="0"/>
          </a:p>
          <a:p>
            <a:pPr marL="0" lvl="0" indent="0">
              <a:buNone/>
            </a:pPr>
            <a:r>
              <a:rPr lang="en-US" b="1" dirty="0"/>
              <a:t>For more information</a:t>
            </a:r>
            <a:r>
              <a:rPr lang="en-US" dirty="0"/>
              <a:t>, watch the build session: </a:t>
            </a:r>
            <a:r>
              <a:rPr lang="en-US" b="1" dirty="0"/>
              <a:t>4-107 | Windows Runtime Internals: Understanding the Threading Model - </a:t>
            </a:r>
            <a:r>
              <a:rPr lang="en-US" u="sng" dirty="0">
                <a:hlinkClick r:id="rId3"/>
              </a:rPr>
              <a:t>http://channel9.msdn.com/Events/Build/2013/4-107</a:t>
            </a:r>
            <a:endParaRPr lang="en-US" dirty="0"/>
          </a:p>
        </p:txBody>
      </p:sp>
      <p:sp>
        <p:nvSpPr>
          <p:cNvPr id="6" name="Slide Image Placeholder 5"/>
          <p:cNvSpPr>
            <a:spLocks noGrp="1" noRot="1" noChangeAspect="1"/>
          </p:cNvSpPr>
          <p:nvPr>
            <p:ph type="sldImg"/>
          </p:nvPr>
        </p:nvSpPr>
        <p:spPr/>
      </p:sp>
      <p:sp>
        <p:nvSpPr>
          <p:cNvPr id="8" name="Slide Number Placeholder 7"/>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Rectangle 6"/>
          <p:cNvSpPr/>
          <p:nvPr/>
        </p:nvSpPr>
        <p:spPr>
          <a:xfrm>
            <a:off x="-2560764" y="4064280"/>
            <a:ext cx="3175000" cy="938719"/>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 Kindly specify the Demo title for easy reference.</a:t>
            </a:r>
          </a:p>
        </p:txBody>
      </p:sp>
    </p:spTree>
    <p:extLst>
      <p:ext uri="{BB962C8B-B14F-4D97-AF65-F5344CB8AC3E}">
        <p14:creationId xmlns:p14="http://schemas.microsoft.com/office/powerpoint/2010/main" val="345484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i="0" kern="1200" dirty="0">
                <a:solidFill>
                  <a:schemeClr val="tx1"/>
                </a:solidFill>
                <a:effectLst/>
                <a:latin typeface="Segoe UI Light" pitchFamily="34" charset="0"/>
                <a:ea typeface="+mn-ea"/>
                <a:cs typeface="+mn-cs"/>
              </a:rPr>
              <a:t>1. For goodness' sake, stop using async void</a:t>
            </a:r>
            <a:r>
              <a:rPr lang="en-US" sz="900" b="0" i="0" kern="1200" dirty="0">
                <a:solidFill>
                  <a:schemeClr val="tx1"/>
                </a:solidFill>
                <a:effectLst/>
                <a:latin typeface="Segoe UI Light" pitchFamily="34" charset="0"/>
                <a:ea typeface="+mn-ea"/>
                <a:cs typeface="+mn-cs"/>
              </a:rPr>
              <a:t>. Async void is for top-level event-handlers, and event-handler like things. I see too many people using it elsewhere in their code where they shouldn't. Please stop.</a:t>
            </a:r>
            <a:br>
              <a:rPr lang="en-US" dirty="0"/>
            </a:br>
            <a:r>
              <a:rPr lang="en-US" sz="900" b="1" i="0" kern="1200" dirty="0">
                <a:solidFill>
                  <a:schemeClr val="tx1"/>
                </a:solidFill>
                <a:effectLst/>
                <a:latin typeface="Segoe UI Light" pitchFamily="34" charset="0"/>
                <a:ea typeface="+mn-ea"/>
                <a:cs typeface="+mn-cs"/>
              </a:rPr>
              <a:t>2. Use async for IO-bound tasks, and </a:t>
            </a:r>
            <a:r>
              <a:rPr lang="en-US" sz="900" b="1" i="0" kern="1200" dirty="0" err="1">
                <a:solidFill>
                  <a:schemeClr val="tx1"/>
                </a:solidFill>
                <a:effectLst/>
                <a:latin typeface="Segoe UI Light" pitchFamily="34" charset="0"/>
                <a:ea typeface="+mn-ea"/>
                <a:cs typeface="+mn-cs"/>
              </a:rPr>
              <a:t>threadpool</a:t>
            </a:r>
            <a:r>
              <a:rPr lang="en-US" sz="900" b="1" i="0" kern="1200" dirty="0">
                <a:solidFill>
                  <a:schemeClr val="tx1"/>
                </a:solidFill>
                <a:effectLst/>
                <a:latin typeface="Segoe UI Light" pitchFamily="34" charset="0"/>
                <a:ea typeface="+mn-ea"/>
                <a:cs typeface="+mn-cs"/>
              </a:rPr>
              <a:t> for CPU-bound tasks</a:t>
            </a:r>
            <a:r>
              <a:rPr lang="en-US" sz="900" b="0" i="0" kern="1200" dirty="0">
                <a:solidFill>
                  <a:schemeClr val="tx1"/>
                </a:solidFill>
                <a:effectLst/>
                <a:latin typeface="Segoe UI Light" pitchFamily="34" charset="0"/>
                <a:ea typeface="+mn-ea"/>
                <a:cs typeface="+mn-cs"/>
              </a:rPr>
              <a:t>. Use async only for disk and IO bound stuff. Use the </a:t>
            </a:r>
            <a:r>
              <a:rPr lang="en-US" sz="900" b="0" i="0" kern="1200" dirty="0" err="1">
                <a:solidFill>
                  <a:schemeClr val="tx1"/>
                </a:solidFill>
                <a:effectLst/>
                <a:latin typeface="Segoe UI Light" pitchFamily="34" charset="0"/>
                <a:ea typeface="+mn-ea"/>
                <a:cs typeface="+mn-cs"/>
              </a:rPr>
              <a:t>threadpool</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Task.Run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Parallel.For</a:t>
            </a:r>
            <a:r>
              <a:rPr lang="en-US" sz="900" b="0" i="0" kern="1200" dirty="0">
                <a:solidFill>
                  <a:schemeClr val="tx1"/>
                </a:solidFill>
                <a:effectLst/>
                <a:latin typeface="Segoe UI Light" pitchFamily="34" charset="0"/>
                <a:ea typeface="+mn-ea"/>
                <a:cs typeface="+mn-cs"/>
              </a:rPr>
              <a:t>, LINQ </a:t>
            </a:r>
            <a:r>
              <a:rPr lang="en-US" sz="900" b="0" i="0" kern="1200" dirty="0" err="1">
                <a:solidFill>
                  <a:schemeClr val="tx1"/>
                </a:solidFill>
                <a:effectLst/>
                <a:latin typeface="Segoe UI Light" pitchFamily="34" charset="0"/>
                <a:ea typeface="+mn-ea"/>
                <a:cs typeface="+mn-cs"/>
              </a:rPr>
              <a:t>AsParallel</a:t>
            </a:r>
            <a:r>
              <a:rPr lang="en-US" sz="900" b="0" i="0" kern="1200" dirty="0">
                <a:solidFill>
                  <a:schemeClr val="tx1"/>
                </a:solidFill>
                <a:effectLst/>
                <a:latin typeface="Segoe UI Light" pitchFamily="34" charset="0"/>
                <a:ea typeface="+mn-ea"/>
                <a:cs typeface="+mn-cs"/>
              </a:rPr>
              <a:t>) only for CPU-bound stuff. If you get this wrong, then your server code won't scale.</a:t>
            </a:r>
          </a:p>
          <a:p>
            <a:r>
              <a:rPr lang="en-US" sz="900" b="1" i="0" kern="1200" dirty="0">
                <a:solidFill>
                  <a:schemeClr val="tx1"/>
                </a:solidFill>
                <a:effectLst/>
                <a:latin typeface="Segoe UI Light" pitchFamily="34" charset="0"/>
                <a:ea typeface="+mn-ea"/>
                <a:cs typeface="+mn-cs"/>
              </a:rPr>
              <a:t>3. Use </a:t>
            </a:r>
            <a:r>
              <a:rPr lang="en-US" sz="900" b="1" i="0" kern="1200" dirty="0" err="1">
                <a:solidFill>
                  <a:schemeClr val="tx1"/>
                </a:solidFill>
                <a:effectLst/>
                <a:latin typeface="Segoe UI Light" pitchFamily="34" charset="0"/>
                <a:ea typeface="+mn-ea"/>
                <a:cs typeface="+mn-cs"/>
              </a:rPr>
              <a:t>TaskCompletionSource</a:t>
            </a:r>
            <a:r>
              <a:rPr lang="en-US" sz="900" b="1" i="0" kern="1200" dirty="0">
                <a:solidFill>
                  <a:schemeClr val="tx1"/>
                </a:solidFill>
                <a:effectLst/>
                <a:latin typeface="Segoe UI Light" pitchFamily="34" charset="0"/>
                <a:ea typeface="+mn-ea"/>
                <a:cs typeface="+mn-cs"/>
              </a:rPr>
              <a:t> to wrap events up into Tasks</a:t>
            </a:r>
            <a:r>
              <a:rPr lang="en-US" sz="900" b="0" i="0" kern="1200" dirty="0">
                <a:solidFill>
                  <a:schemeClr val="tx1"/>
                </a:solidFill>
                <a:effectLst/>
                <a:latin typeface="Segoe UI Light" pitchFamily="34" charset="0"/>
                <a:ea typeface="+mn-ea"/>
                <a:cs typeface="+mn-cs"/>
              </a:rPr>
              <a:t>. Event-based programming with callbacks and lambdas are hard, and you must learn how to use </a:t>
            </a:r>
            <a:r>
              <a:rPr lang="en-US" sz="900" b="0" i="0" kern="1200" dirty="0" err="1">
                <a:solidFill>
                  <a:schemeClr val="tx1"/>
                </a:solidFill>
                <a:effectLst/>
                <a:latin typeface="Segoe UI Light" pitchFamily="34" charset="0"/>
                <a:ea typeface="+mn-ea"/>
                <a:cs typeface="+mn-cs"/>
              </a:rPr>
              <a:t>TaskCompletionSource</a:t>
            </a:r>
            <a:r>
              <a:rPr lang="en-US" sz="900" b="0" i="0" kern="1200" dirty="0">
                <a:solidFill>
                  <a:schemeClr val="tx1"/>
                </a:solidFill>
                <a:effectLst/>
                <a:latin typeface="Segoe UI Light" pitchFamily="34" charset="0"/>
                <a:ea typeface="+mn-ea"/>
                <a:cs typeface="+mn-cs"/>
              </a:rPr>
              <a:t> to tame them.</a:t>
            </a:r>
          </a:p>
          <a:p>
            <a:r>
              <a:rPr lang="en-US" sz="900" b="1" i="0" kern="1200" dirty="0">
                <a:solidFill>
                  <a:schemeClr val="tx1"/>
                </a:solidFill>
                <a:effectLst/>
                <a:latin typeface="Segoe UI Light" pitchFamily="34" charset="0"/>
                <a:ea typeface="+mn-ea"/>
                <a:cs typeface="+mn-cs"/>
              </a:rPr>
              <a:t>4. Libraries shouldn't lie</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threadpool</a:t>
            </a:r>
            <a:r>
              <a:rPr lang="en-US" sz="900" b="0" i="0" kern="1200" dirty="0">
                <a:solidFill>
                  <a:schemeClr val="tx1"/>
                </a:solidFill>
                <a:effectLst/>
                <a:latin typeface="Segoe UI Light" pitchFamily="34" charset="0"/>
                <a:ea typeface="+mn-ea"/>
                <a:cs typeface="+mn-cs"/>
              </a:rPr>
              <a:t> is an app-global resource, so you should leave the callers of your library to decide how and when they want to use it. Your library methods should not use the </a:t>
            </a:r>
            <a:r>
              <a:rPr lang="en-US" sz="900" b="0" i="0" kern="1200" dirty="0" err="1">
                <a:solidFill>
                  <a:schemeClr val="tx1"/>
                </a:solidFill>
                <a:effectLst/>
                <a:latin typeface="Segoe UI Light" pitchFamily="34" charset="0"/>
                <a:ea typeface="+mn-ea"/>
                <a:cs typeface="+mn-cs"/>
              </a:rPr>
              <a:t>threadpool</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Task.Run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Parallel.For</a:t>
            </a:r>
            <a:r>
              <a:rPr lang="en-US" sz="900" b="0" i="0" kern="1200" dirty="0">
                <a:solidFill>
                  <a:schemeClr val="tx1"/>
                </a:solidFill>
                <a:effectLst/>
                <a:latin typeface="Segoe UI Light" pitchFamily="34" charset="0"/>
                <a:ea typeface="+mn-ea"/>
                <a:cs typeface="+mn-cs"/>
              </a:rPr>
              <a:t>, ...) internally in secret. They should have async signatures if </a:t>
            </a:r>
            <a:r>
              <a:rPr lang="en-US" sz="900" b="0" i="1" kern="1200" dirty="0">
                <a:solidFill>
                  <a:schemeClr val="tx1"/>
                </a:solidFill>
                <a:effectLst/>
                <a:latin typeface="Segoe UI Light" pitchFamily="34" charset="0"/>
                <a:ea typeface="+mn-ea"/>
                <a:cs typeface="+mn-cs"/>
              </a:rPr>
              <a:t>and only if</a:t>
            </a:r>
            <a:r>
              <a:rPr lang="en-US" sz="900" b="0" i="0" kern="1200" dirty="0">
                <a:solidFill>
                  <a:schemeClr val="tx1"/>
                </a:solidFill>
                <a:effectLst/>
                <a:latin typeface="Segoe UI Light" pitchFamily="34" charset="0"/>
                <a:ea typeface="+mn-ea"/>
                <a:cs typeface="+mn-cs"/>
              </a:rPr>
              <a:t> their internal implementations are truly async.</a:t>
            </a:r>
          </a:p>
          <a:p>
            <a:r>
              <a:rPr lang="en-US" sz="900" b="1" i="0" kern="1200" dirty="0">
                <a:solidFill>
                  <a:schemeClr val="tx1"/>
                </a:solidFill>
                <a:effectLst/>
                <a:latin typeface="Segoe UI Light" pitchFamily="34" charset="0"/>
                <a:ea typeface="+mn-ea"/>
                <a:cs typeface="+mn-cs"/>
              </a:rPr>
              <a:t>5. Libraries should have chunky async APIs</a:t>
            </a:r>
            <a:r>
              <a:rPr lang="en-US" sz="900" b="0" i="0" kern="1200" dirty="0">
                <a:solidFill>
                  <a:schemeClr val="tx1"/>
                </a:solidFill>
                <a:effectLst/>
                <a:latin typeface="Segoe UI Light" pitchFamily="34" charset="0"/>
                <a:ea typeface="+mn-ea"/>
                <a:cs typeface="+mn-cs"/>
              </a:rPr>
              <a:t>. But if you can't, there's a micro-optimization you can use for async methods based around the </a:t>
            </a:r>
            <a:r>
              <a:rPr lang="en-US" sz="900" b="0" i="1" kern="1200" dirty="0">
                <a:solidFill>
                  <a:schemeClr val="tx1"/>
                </a:solidFill>
                <a:effectLst/>
                <a:latin typeface="Segoe UI Light" pitchFamily="34" charset="0"/>
                <a:ea typeface="+mn-ea"/>
                <a:cs typeface="+mn-cs"/>
              </a:rPr>
              <a:t>fast-path </a:t>
            </a:r>
            <a:r>
              <a:rPr lang="en-US" sz="900" b="0" i="0" kern="1200" dirty="0">
                <a:solidFill>
                  <a:schemeClr val="tx1"/>
                </a:solidFill>
                <a:effectLst/>
                <a:latin typeface="Segoe UI Light" pitchFamily="34" charset="0"/>
                <a:ea typeface="+mn-ea"/>
                <a:cs typeface="+mn-cs"/>
              </a:rPr>
              <a:t>which can reduce or eliminate the heap overhead of async methods. Only consider this micro-optimization after profiling your app, of course.</a:t>
            </a:r>
          </a:p>
          <a:p>
            <a:r>
              <a:rPr lang="en-US" sz="900" b="1" i="0" kern="1200" dirty="0">
                <a:solidFill>
                  <a:schemeClr val="tx1"/>
                </a:solidFill>
                <a:effectLst/>
                <a:latin typeface="Segoe UI Light" pitchFamily="34" charset="0"/>
                <a:ea typeface="+mn-ea"/>
                <a:cs typeface="+mn-cs"/>
              </a:rPr>
              <a:t>6. Libraries should consider </a:t>
            </a:r>
            <a:r>
              <a:rPr lang="en-US" sz="900" b="1" i="0" kern="1200" dirty="0" err="1">
                <a:solidFill>
                  <a:schemeClr val="tx1"/>
                </a:solidFill>
                <a:effectLst/>
                <a:latin typeface="Segoe UI Light" pitchFamily="34" charset="0"/>
                <a:ea typeface="+mn-ea"/>
                <a:cs typeface="+mn-cs"/>
              </a:rPr>
              <a:t>Task.ConfigureAwait</a:t>
            </a:r>
            <a:r>
              <a:rPr lang="en-US" sz="900" b="1" i="0" kern="1200" dirty="0">
                <a:solidFill>
                  <a:schemeClr val="tx1"/>
                </a:solidFill>
                <a:effectLst/>
                <a:latin typeface="Segoe UI Light" pitchFamily="34" charset="0"/>
                <a:ea typeface="+mn-ea"/>
                <a:cs typeface="+mn-cs"/>
              </a:rPr>
              <a:t>(false)</a:t>
            </a:r>
            <a:r>
              <a:rPr lang="en-US" sz="900" b="0" i="0" kern="1200" dirty="0">
                <a:solidFill>
                  <a:schemeClr val="tx1"/>
                </a:solidFill>
                <a:effectLst/>
                <a:latin typeface="Segoe UI Light" pitchFamily="34" charset="0"/>
                <a:ea typeface="+mn-ea"/>
                <a:cs typeface="+mn-cs"/>
              </a:rPr>
              <a:t>. There's another micro-optimization you can use to reduce your methods' impact on the UI thread. Consider this if your library routine might be called from the UI thread, and has chatty awaits inside it. This technique is used </a:t>
            </a:r>
            <a:r>
              <a:rPr lang="en-US" sz="900" b="0" i="1" kern="1200" dirty="0">
                <a:solidFill>
                  <a:schemeClr val="tx1"/>
                </a:solidFill>
                <a:effectLst/>
                <a:latin typeface="Segoe UI Light" pitchFamily="34" charset="0"/>
                <a:ea typeface="+mn-ea"/>
                <a:cs typeface="+mn-cs"/>
              </a:rPr>
              <a:t>throughout</a:t>
            </a:r>
            <a:r>
              <a:rPr lang="en-US" sz="900" b="0" i="0" kern="1200" dirty="0">
                <a:solidFill>
                  <a:schemeClr val="tx1"/>
                </a:solidFill>
                <a:effectLst/>
                <a:latin typeface="Segoe UI Light" pitchFamily="34" charset="0"/>
                <a:ea typeface="+mn-ea"/>
                <a:cs typeface="+mn-cs"/>
              </a:rPr>
              <a:t> the .NET Framework because it also avoids deadlock in certain poor-practice user code.</a:t>
            </a:r>
          </a:p>
          <a:p>
            <a:r>
              <a:rPr lang="en-US" sz="900" b="0" i="0" kern="1200" dirty="0">
                <a:solidFill>
                  <a:schemeClr val="tx1"/>
                </a:solidFill>
                <a:effectLst/>
                <a:latin typeface="Segoe UI Light" pitchFamily="34" charset="0"/>
                <a:ea typeface="+mn-ea"/>
                <a:cs typeface="+mn-cs"/>
              </a:rPr>
              <a:t> </a:t>
            </a:r>
          </a:p>
          <a:p>
            <a:br>
              <a:rPr lang="en-US" dirty="0"/>
            </a:b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65490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And so on to the first of four sections of this talk.</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is only for event-handlers.</a:t>
            </a:r>
          </a:p>
          <a:p>
            <a:r>
              <a:rPr lang="en-US" sz="900" kern="1200" dirty="0">
                <a:solidFill>
                  <a:schemeClr val="tx1"/>
                </a:solidFill>
                <a:effectLst/>
                <a:latin typeface="Segoe UI Light" pitchFamily="34" charset="0"/>
                <a:ea typeface="+mn-ea"/>
                <a:cs typeface="+mn-cs"/>
              </a:rPr>
              <a:t>* I'll motivate it with developer stories.</a:t>
            </a:r>
          </a:p>
          <a:p>
            <a:r>
              <a:rPr lang="en-US" sz="900" kern="1200" dirty="0">
                <a:solidFill>
                  <a:schemeClr val="tx1"/>
                </a:solidFill>
                <a:effectLst/>
                <a:latin typeface="Segoe UI Light" pitchFamily="34" charset="0"/>
                <a:ea typeface="+mn-ea"/>
                <a:cs typeface="+mn-cs"/>
              </a:rPr>
              <a:t>* Actually, all the scenarios in this talk come straight from developers, and most of the code.</a:t>
            </a:r>
          </a:p>
          <a:p>
            <a:r>
              <a:rPr lang="en-US" sz="900" kern="1200" dirty="0">
                <a:solidFill>
                  <a:schemeClr val="tx1"/>
                </a:solidFill>
                <a:effectLst/>
                <a:latin typeface="Segoe UI Light" pitchFamily="34" charset="0"/>
                <a:ea typeface="+mn-ea"/>
                <a:cs typeface="+mn-cs"/>
              </a:rPr>
              <a:t>[CLICK]</a:t>
            </a:r>
          </a:p>
          <a:p>
            <a:r>
              <a:rPr lang="en-US" sz="900" b="1" kern="1200" dirty="0">
                <a:solidFill>
                  <a:schemeClr val="tx1"/>
                </a:solidFill>
                <a:effectLst/>
                <a:latin typeface="Segoe UI Light" pitchFamily="34" charset="0"/>
                <a:ea typeface="+mn-ea"/>
                <a:cs typeface="+mn-cs"/>
              </a:rPr>
              <a:t>* "I have a Silverlight page that uses RIA services </a:t>
            </a:r>
            <a:r>
              <a:rPr lang="en-US" sz="900" b="1" kern="1200" dirty="0" err="1">
                <a:solidFill>
                  <a:schemeClr val="tx1"/>
                </a:solidFill>
                <a:effectLst/>
                <a:latin typeface="Segoe UI Light" pitchFamily="34" charset="0"/>
                <a:ea typeface="+mn-ea"/>
                <a:cs typeface="+mn-cs"/>
              </a:rPr>
              <a:t>async</a:t>
            </a:r>
            <a:r>
              <a:rPr lang="en-US" sz="900" b="1" kern="1200" dirty="0">
                <a:solidFill>
                  <a:schemeClr val="tx1"/>
                </a:solidFill>
                <a:effectLst/>
                <a:latin typeface="Segoe UI Light" pitchFamily="34" charset="0"/>
                <a:ea typeface="+mn-ea"/>
                <a:cs typeface="+mn-cs"/>
              </a:rPr>
              <a:t> to load the data for the page."</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"This works fine if the user waits for a few seconds before selecting the print button."</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"But does *not* work if the user prints right away."</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"If the user clicks the Print button before all of the page data is loaded, the printed output does not have all of the data."</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Diagnosis: she was using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deep inside her code.</a:t>
            </a:r>
          </a:p>
          <a:p>
            <a:r>
              <a:rPr lang="en-US" sz="900" kern="1200" dirty="0">
                <a:solidFill>
                  <a:schemeClr val="tx1"/>
                </a:solidFill>
                <a:effectLst/>
                <a:latin typeface="Segoe UI Light" pitchFamily="34" charset="0"/>
                <a:ea typeface="+mn-ea"/>
                <a:cs typeface="+mn-cs"/>
              </a:rPr>
              <a:t>* Fix: should return Task from her internal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 not void.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39BBE-9C02-414E-B2B7-3F83C572A35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6512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Actually, I won't show her code because it was a bit involved.</a:t>
            </a:r>
          </a:p>
          <a:p>
            <a:r>
              <a:rPr lang="en-US" sz="900" kern="1200" dirty="0">
                <a:solidFill>
                  <a:schemeClr val="tx1"/>
                </a:solidFill>
                <a:effectLst/>
                <a:latin typeface="Segoe UI Light" pitchFamily="34" charset="0"/>
                <a:ea typeface="+mn-ea"/>
                <a:cs typeface="+mn-cs"/>
              </a:rPr>
              <a:t>* I'll show someone else who made the exact same mistake.</a:t>
            </a:r>
          </a:p>
          <a:p>
            <a:r>
              <a:rPr lang="en-US" sz="900" kern="1200" dirty="0">
                <a:solidFill>
                  <a:schemeClr val="tx1"/>
                </a:solidFill>
                <a:effectLst/>
                <a:latin typeface="Segoe UI Light" pitchFamily="34" charset="0"/>
                <a:ea typeface="+mn-ea"/>
                <a:cs typeface="+mn-cs"/>
              </a:rPr>
              <a:t>* Their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returns void rather than Task.</a:t>
            </a:r>
          </a:p>
          <a:p>
            <a:r>
              <a:rPr lang="en-US" sz="900" kern="1200" dirty="0">
                <a:solidFill>
                  <a:schemeClr val="tx1"/>
                </a:solidFill>
                <a:effectLst/>
                <a:latin typeface="Segoe UI Light" pitchFamily="34" charset="0"/>
                <a:ea typeface="+mn-ea"/>
                <a:cs typeface="+mn-cs"/>
              </a:rPr>
              <a:t>* This code actually comes from Microsoft's own official Win8 SDK samples!</a:t>
            </a:r>
          </a:p>
          <a:p>
            <a:r>
              <a:rPr lang="en-US" sz="900" kern="1200" dirty="0">
                <a:solidFill>
                  <a:schemeClr val="tx1"/>
                </a:solidFill>
                <a:effectLst/>
                <a:latin typeface="Segoe UI Light" pitchFamily="34" charset="0"/>
                <a:ea typeface="+mn-ea"/>
                <a:cs typeface="+mn-cs"/>
              </a:rPr>
              <a:t>* Goes to show that it's a common mistake that anyone can make.</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Clicks a button, invokes the handler</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Invokes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which kicks off request for data and then awaits response</a:t>
            </a:r>
          </a:p>
          <a:p>
            <a:r>
              <a:rPr lang="en-US" sz="900" kern="1200" dirty="0">
                <a:solidFill>
                  <a:schemeClr val="tx1"/>
                </a:solidFill>
                <a:effectLst/>
                <a:latin typeface="Segoe UI Light" pitchFamily="34" charset="0"/>
                <a:ea typeface="+mn-ea"/>
                <a:cs typeface="+mn-cs"/>
              </a:rPr>
              <a:t>* You know what happens now. At the first await, control returns straight back to the caller.</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Normally at this point the caller would await until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finishes.</a:t>
            </a:r>
          </a:p>
          <a:p>
            <a:r>
              <a:rPr lang="en-US" sz="900" kern="1200" dirty="0">
                <a:solidFill>
                  <a:schemeClr val="tx1"/>
                </a:solidFill>
                <a:effectLst/>
                <a:latin typeface="Segoe UI Light" pitchFamily="34" charset="0"/>
                <a:ea typeface="+mn-ea"/>
                <a:cs typeface="+mn-cs"/>
              </a:rPr>
              <a:t>* But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returned void, not Task, so the caller can’t do that.</a:t>
            </a:r>
          </a:p>
          <a:p>
            <a:r>
              <a:rPr lang="en-US" sz="900" kern="1200" dirty="0">
                <a:solidFill>
                  <a:schemeClr val="tx1"/>
                </a:solidFill>
                <a:effectLst/>
                <a:latin typeface="Segoe UI Light" pitchFamily="34" charset="0"/>
                <a:ea typeface="+mn-ea"/>
                <a:cs typeface="+mn-cs"/>
              </a:rPr>
              <a:t>* Instead it awaits a Task Delay, so returns back to its own caller, the UI message loop</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Some time later, the response will come back. Or the delay will finish.</a:t>
            </a:r>
          </a:p>
          <a:p>
            <a:r>
              <a:rPr lang="en-US" sz="900" kern="1200" dirty="0">
                <a:solidFill>
                  <a:schemeClr val="tx1"/>
                </a:solidFill>
                <a:effectLst/>
                <a:latin typeface="Segoe UI Light" pitchFamily="34" charset="0"/>
                <a:ea typeface="+mn-ea"/>
                <a:cs typeface="+mn-cs"/>
              </a:rPr>
              <a:t>* Don't know which will happen first.</a:t>
            </a:r>
          </a:p>
          <a:p>
            <a:r>
              <a:rPr lang="en-US" sz="900" kern="1200" dirty="0">
                <a:solidFill>
                  <a:schemeClr val="tx1"/>
                </a:solidFill>
                <a:effectLst/>
                <a:latin typeface="Segoe UI Light" pitchFamily="34" charset="0"/>
                <a:ea typeface="+mn-ea"/>
                <a:cs typeface="+mn-cs"/>
              </a:rPr>
              <a:t>* Maybe it'll assign to </a:t>
            </a:r>
            <a:r>
              <a:rPr lang="en-US" sz="900" kern="1200" dirty="0" err="1">
                <a:solidFill>
                  <a:schemeClr val="tx1"/>
                </a:solidFill>
                <a:effectLst/>
                <a:latin typeface="Segoe UI Light" pitchFamily="34" charset="0"/>
                <a:ea typeface="+mn-ea"/>
                <a:cs typeface="+mn-cs"/>
              </a:rPr>
              <a:t>m_GetResponse</a:t>
            </a:r>
            <a:r>
              <a:rPr lang="en-US" sz="900" kern="1200" dirty="0">
                <a:solidFill>
                  <a:schemeClr val="tx1"/>
                </a:solidFill>
                <a:effectLst/>
                <a:latin typeface="Segoe UI Light" pitchFamily="34" charset="0"/>
                <a:ea typeface="+mn-ea"/>
                <a:cs typeface="+mn-cs"/>
              </a:rPr>
              <a:t> first. Or maybe not.</a:t>
            </a:r>
          </a:p>
          <a:p>
            <a:r>
              <a:rPr lang="en-US" sz="900" kern="1200" dirty="0">
                <a:solidFill>
                  <a:schemeClr val="tx1"/>
                </a:solidFill>
                <a:effectLst/>
                <a:latin typeface="Segoe UI Light" pitchFamily="34" charset="0"/>
                <a:ea typeface="+mn-ea"/>
                <a:cs typeface="+mn-cs"/>
              </a:rPr>
              <a:t>* That's what the developer said "My code doesn't work 100% reliably".</a:t>
            </a:r>
          </a:p>
          <a:p>
            <a:r>
              <a:rPr lang="en-US" sz="900" kern="1200" dirty="0">
                <a:solidFill>
                  <a:schemeClr val="tx1"/>
                </a:solidFill>
                <a:effectLst/>
                <a:latin typeface="Segoe UI Light" pitchFamily="34" charset="0"/>
                <a:ea typeface="+mn-ea"/>
                <a:cs typeface="+mn-cs"/>
              </a:rPr>
              <a:t>* Had obviously experimented with </a:t>
            </a:r>
            <a:r>
              <a:rPr lang="en-US" sz="900" kern="1200" dirty="0" err="1">
                <a:solidFill>
                  <a:schemeClr val="tx1"/>
                </a:solidFill>
                <a:effectLst/>
                <a:latin typeface="Segoe UI Light" pitchFamily="34" charset="0"/>
                <a:ea typeface="+mn-ea"/>
                <a:cs typeface="+mn-cs"/>
              </a:rPr>
              <a:t>Task.Delay</a:t>
            </a:r>
            <a:r>
              <a:rPr lang="en-US" sz="900" kern="1200" dirty="0">
                <a:solidFill>
                  <a:schemeClr val="tx1"/>
                </a:solidFill>
                <a:effectLst/>
                <a:latin typeface="Segoe UI Light" pitchFamily="34" charset="0"/>
                <a:ea typeface="+mn-ea"/>
                <a:cs typeface="+mn-cs"/>
              </a:rPr>
              <a:t> until they got the right delay to work on their </a:t>
            </a:r>
            <a:r>
              <a:rPr lang="en-US" sz="900" kern="1200" dirty="0" err="1">
                <a:solidFill>
                  <a:schemeClr val="tx1"/>
                </a:solidFill>
                <a:effectLst/>
                <a:latin typeface="Segoe UI Light" pitchFamily="34" charset="0"/>
                <a:ea typeface="+mn-ea"/>
                <a:cs typeface="+mn-cs"/>
              </a:rPr>
              <a:t>dev</a:t>
            </a:r>
            <a:r>
              <a:rPr lang="en-US" sz="900" kern="1200" dirty="0">
                <a:solidFill>
                  <a:schemeClr val="tx1"/>
                </a:solidFill>
                <a:effectLst/>
                <a:latin typeface="Segoe UI Light" pitchFamily="34" charset="0"/>
                <a:ea typeface="+mn-ea"/>
                <a:cs typeface="+mn-cs"/>
              </a:rPr>
              <a:t> network!</a:t>
            </a:r>
          </a:p>
          <a:p>
            <a:r>
              <a:rPr lang="en-US" sz="900" kern="1200" dirty="0">
                <a:solidFill>
                  <a:schemeClr val="tx1"/>
                </a:solidFill>
                <a:effectLst/>
                <a:latin typeface="Segoe UI Light" pitchFamily="34" charset="0"/>
                <a:ea typeface="+mn-ea"/>
                <a:cs typeface="+mn-cs"/>
              </a:rPr>
              <a:t>* The problem is all down to this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It's a void, right. It doesn't return anything to its caller.</a:t>
            </a:r>
          </a:p>
          <a:p>
            <a:r>
              <a:rPr lang="en-US" sz="900" kern="1200" dirty="0">
                <a:solidFill>
                  <a:schemeClr val="tx1"/>
                </a:solidFill>
                <a:effectLst/>
                <a:latin typeface="Segoe UI Light" pitchFamily="34" charset="0"/>
                <a:ea typeface="+mn-ea"/>
                <a:cs typeface="+mn-cs"/>
              </a:rPr>
              <a:t>* The caller can't do anything with it.</a:t>
            </a:r>
          </a:p>
          <a:p>
            <a:r>
              <a:rPr lang="en-US" sz="900" kern="1200" dirty="0">
                <a:solidFill>
                  <a:schemeClr val="tx1"/>
                </a:solidFill>
                <a:effectLst/>
                <a:latin typeface="Segoe UI Light" pitchFamily="34" charset="0"/>
                <a:ea typeface="+mn-ea"/>
                <a:cs typeface="+mn-cs"/>
              </a:rPr>
              <a:t>* The caller is UNABLE to know when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has finished.</a:t>
            </a:r>
          </a:p>
          <a:p>
            <a:r>
              <a:rPr lang="en-US" sz="900" kern="1200" dirty="0">
                <a:solidFill>
                  <a:schemeClr val="tx1"/>
                </a:solidFill>
                <a:effectLst/>
                <a:latin typeface="Segoe UI Light" pitchFamily="34" charset="0"/>
                <a:ea typeface="+mn-ea"/>
                <a:cs typeface="+mn-cs"/>
              </a:rPr>
              <a:t>* It's basically fire-and-forget.</a:t>
            </a:r>
          </a:p>
          <a:p>
            <a:r>
              <a:rPr lang="en-US" sz="900" kern="1200" dirty="0">
                <a:solidFill>
                  <a:schemeClr val="tx1"/>
                </a:solidFill>
                <a:effectLst/>
                <a:latin typeface="Segoe UI Light" pitchFamily="34" charset="0"/>
                <a:ea typeface="+mn-ea"/>
                <a:cs typeface="+mn-cs"/>
              </a:rPr>
              <a:t>* That's the crux of the problem, fire-and-forget.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E85562-1766-4188-AB67-FC2A8C3C944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85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sz="900" b="0" i="0" u="none" strike="noStrike" baseline="0" dirty="0">
                <a:solidFill>
                  <a:srgbClr val="000000"/>
                </a:solidFill>
                <a:latin typeface="SegoeUI"/>
              </a:rPr>
              <a:t>For a purely PaaS solution, consider a </a:t>
            </a:r>
            <a:r>
              <a:rPr lang="en-US" sz="900" b="0" i="0" u="none" strike="noStrike" baseline="0" dirty="0">
                <a:solidFill>
                  <a:srgbClr val="0072BC"/>
                </a:solidFill>
                <a:latin typeface="SegoeUI"/>
              </a:rPr>
              <a:t>Web-Queue-Worker architecture. </a:t>
            </a:r>
            <a:r>
              <a:rPr lang="en-US" sz="900" b="0" i="0" u="none" strike="noStrike" baseline="0" dirty="0">
                <a:solidFill>
                  <a:srgbClr val="000000"/>
                </a:solidFill>
                <a:latin typeface="SegoeUI"/>
              </a:rPr>
              <a:t>In this style, the application</a:t>
            </a:r>
          </a:p>
          <a:p>
            <a:pPr algn="l"/>
            <a:r>
              <a:rPr lang="en-US" sz="900" b="0" i="0" u="none" strike="noStrike" baseline="0" dirty="0">
                <a:solidFill>
                  <a:srgbClr val="000000"/>
                </a:solidFill>
                <a:latin typeface="SegoeUI"/>
              </a:rPr>
              <a:t>has a web front end that handles HTTP requests and a back-end worker that performs CPU-intensive</a:t>
            </a:r>
          </a:p>
          <a:p>
            <a:pPr algn="l"/>
            <a:r>
              <a:rPr lang="en-US" sz="900" b="0" i="0" u="none" strike="noStrike" baseline="0" dirty="0">
                <a:solidFill>
                  <a:srgbClr val="000000"/>
                </a:solidFill>
                <a:latin typeface="SegoeUI"/>
              </a:rPr>
              <a:t>tasks or long-running operations. The front end communicates to the worker through an</a:t>
            </a:r>
          </a:p>
          <a:p>
            <a:pPr algn="l"/>
            <a:r>
              <a:rPr lang="en-US" sz="900" b="0" i="0" u="none" strike="noStrike" baseline="0" dirty="0">
                <a:solidFill>
                  <a:srgbClr val="000000"/>
                </a:solidFill>
                <a:latin typeface="SegoeUI"/>
              </a:rPr>
              <a:t>asynchronous message queue.</a:t>
            </a:r>
          </a:p>
          <a:p>
            <a:pPr algn="l"/>
            <a:r>
              <a:rPr lang="en-US" sz="900" b="0" i="0" u="none" strike="noStrike" baseline="0" dirty="0">
                <a:solidFill>
                  <a:srgbClr val="000000"/>
                </a:solidFill>
                <a:latin typeface="SegoeUI"/>
              </a:rPr>
              <a:t>Web-queue-worker is suitable for relatively simple domains with some resource-intensive tasks. Like</a:t>
            </a:r>
          </a:p>
          <a:p>
            <a:pPr algn="l"/>
            <a:r>
              <a:rPr lang="en-US" sz="900" b="0" i="0" u="none" strike="noStrike" baseline="0" dirty="0">
                <a:solidFill>
                  <a:srgbClr val="000000"/>
                </a:solidFill>
                <a:latin typeface="SegoeUI"/>
              </a:rPr>
              <a:t>N-tier, the architecture is easy to understand. The use of managed services simplifies deployment</a:t>
            </a:r>
          </a:p>
          <a:p>
            <a:pPr algn="l"/>
            <a:r>
              <a:rPr lang="en-US" sz="900" b="0" i="0" u="none" strike="noStrike" baseline="0" dirty="0">
                <a:solidFill>
                  <a:srgbClr val="000000"/>
                </a:solidFill>
                <a:latin typeface="SegoeUI"/>
              </a:rPr>
              <a:t>and operations. But with complex domains, it can be hard to manage dependencies. The front end</a:t>
            </a:r>
          </a:p>
          <a:p>
            <a:pPr algn="l"/>
            <a:r>
              <a:rPr lang="en-US" sz="900" b="0" i="0" u="none" strike="noStrike" baseline="0" dirty="0">
                <a:solidFill>
                  <a:srgbClr val="000000"/>
                </a:solidFill>
                <a:latin typeface="SegoeUI"/>
              </a:rPr>
              <a:t>and the worker can easily become large, monolithic components that are hard to maintain and</a:t>
            </a:r>
          </a:p>
          <a:p>
            <a:pPr algn="l"/>
            <a:r>
              <a:rPr lang="en-US" sz="900" b="0" i="0" u="none" strike="noStrike" baseline="0" dirty="0">
                <a:solidFill>
                  <a:srgbClr val="000000"/>
                </a:solidFill>
                <a:latin typeface="SegoeUI"/>
              </a:rPr>
              <a:t>update. As with N-tier, this can reduce the frequency of updates and limit innovation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3266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Actually, before we go on to fix it, I want to highlight another problem with fire-and-forget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voids.</a:t>
            </a:r>
          </a:p>
          <a:p>
            <a:r>
              <a:rPr lang="en-US" sz="900" kern="1200" dirty="0">
                <a:solidFill>
                  <a:schemeClr val="tx1"/>
                </a:solidFill>
                <a:effectLst/>
                <a:latin typeface="Segoe UI Light" pitchFamily="34" charset="0"/>
                <a:ea typeface="+mn-ea"/>
                <a:cs typeface="+mn-cs"/>
              </a:rPr>
              <a:t>* Let's comment out the problematic race condition</a:t>
            </a:r>
          </a:p>
          <a:p>
            <a:r>
              <a:rPr lang="en-US" sz="900" kern="1200" dirty="0">
                <a:solidFill>
                  <a:schemeClr val="tx1"/>
                </a:solidFill>
                <a:effectLst/>
                <a:latin typeface="Segoe UI Light" pitchFamily="34" charset="0"/>
                <a:ea typeface="+mn-ea"/>
                <a:cs typeface="+mn-cs"/>
              </a:rPr>
              <a:t>* and see how exceptions behave from a fire-and-forget method.</a:t>
            </a:r>
          </a:p>
          <a:p>
            <a:r>
              <a:rPr lang="en-US" sz="900" kern="1200" dirty="0">
                <a:solidFill>
                  <a:schemeClr val="tx1"/>
                </a:solidFill>
                <a:effectLst/>
                <a:latin typeface="Segoe UI Light" pitchFamily="34" charset="0"/>
                <a:ea typeface="+mn-ea"/>
                <a:cs typeface="+mn-cs"/>
              </a:rPr>
              <a:t>* We'll focus on the try/catch, to catch exceptions arising from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Once again, we invoke the handler</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It calls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As you know, at the first await, it returns to its caller.</a:t>
            </a:r>
          </a:p>
          <a:p>
            <a:r>
              <a:rPr lang="en-US" sz="900" kern="1200" dirty="0">
                <a:solidFill>
                  <a:schemeClr val="tx1"/>
                </a:solidFill>
                <a:effectLst/>
                <a:latin typeface="Segoe UI Light" pitchFamily="34" charset="0"/>
                <a:ea typeface="+mn-ea"/>
                <a:cs typeface="+mn-cs"/>
              </a:rPr>
              <a:t>* The thing is, at this stage, there's been no exception yet, so nothing gets caught.</a:t>
            </a:r>
          </a:p>
          <a:p>
            <a:r>
              <a:rPr lang="en-US" sz="900" kern="1200" dirty="0">
                <a:solidFill>
                  <a:schemeClr val="tx1"/>
                </a:solidFill>
                <a:effectLst/>
                <a:latin typeface="Segoe UI Light" pitchFamily="34" charset="0"/>
                <a:ea typeface="+mn-ea"/>
                <a:cs typeface="+mn-cs"/>
              </a:rPr>
              <a:t>* We breeze through the catch block and return to the UI.</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Now the network request comes back, maybe with a 404 error.</a:t>
            </a:r>
          </a:p>
          <a:p>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throws an exception.</a:t>
            </a:r>
          </a:p>
          <a:p>
            <a:r>
              <a:rPr lang="en-US" sz="900" kern="1200" dirty="0">
                <a:solidFill>
                  <a:schemeClr val="tx1"/>
                </a:solidFill>
                <a:effectLst/>
                <a:latin typeface="Segoe UI Light" pitchFamily="34" charset="0"/>
                <a:ea typeface="+mn-ea"/>
                <a:cs typeface="+mn-cs"/>
              </a:rPr>
              <a:t>* But where can an exception go out of a fire-and-forget method?</a:t>
            </a:r>
          </a:p>
          <a:p>
            <a:r>
              <a:rPr lang="en-US" sz="900" kern="1200" dirty="0">
                <a:solidFill>
                  <a:schemeClr val="tx1"/>
                </a:solidFill>
                <a:effectLst/>
                <a:latin typeface="Segoe UI Light" pitchFamily="34" charset="0"/>
                <a:ea typeface="+mn-ea"/>
                <a:cs typeface="+mn-cs"/>
              </a:rPr>
              <a:t>* Can't go back to Button1_Click, because that's already finished.</a:t>
            </a:r>
          </a:p>
          <a:p>
            <a:r>
              <a:rPr lang="en-US" sz="900" kern="1200" dirty="0">
                <a:solidFill>
                  <a:schemeClr val="tx1"/>
                </a:solidFill>
                <a:effectLst/>
                <a:latin typeface="Segoe UI Light" pitchFamily="34" charset="0"/>
                <a:ea typeface="+mn-ea"/>
                <a:cs typeface="+mn-cs"/>
              </a:rPr>
              <a:t>* Answer is that all exceptions from these fire-and-forget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voids</a:t>
            </a:r>
          </a:p>
          <a:p>
            <a:r>
              <a:rPr lang="en-US" sz="900" kern="1200" dirty="0">
                <a:solidFill>
                  <a:schemeClr val="tx1"/>
                </a:solidFill>
                <a:effectLst/>
                <a:latin typeface="Segoe UI Light" pitchFamily="34" charset="0"/>
                <a:ea typeface="+mn-ea"/>
                <a:cs typeface="+mn-cs"/>
              </a:rPr>
              <a:t>  get posted straight to the UI thread.</a:t>
            </a:r>
          </a:p>
          <a:p>
            <a:r>
              <a:rPr lang="en-US" sz="900" kern="1200" dirty="0">
                <a:solidFill>
                  <a:schemeClr val="tx1"/>
                </a:solidFill>
                <a:effectLst/>
                <a:latin typeface="Segoe UI Light" pitchFamily="34" charset="0"/>
                <a:ea typeface="+mn-ea"/>
                <a:cs typeface="+mn-cs"/>
              </a:rPr>
              <a:t>* In Win8, terminates app. In Phone, silently swallowed. In WPF, dialog.</a:t>
            </a:r>
          </a:p>
          <a:p>
            <a:r>
              <a:rPr lang="en-US" sz="900" kern="1200" dirty="0">
                <a:solidFill>
                  <a:schemeClr val="tx1"/>
                </a:solidFill>
                <a:effectLst/>
                <a:latin typeface="Segoe UI Light" pitchFamily="34" charset="0"/>
                <a:ea typeface="+mn-ea"/>
                <a:cs typeface="+mn-cs"/>
              </a:rPr>
              <a:t>* In no cases is that desirable.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E85562-1766-4188-AB67-FC2A8C3C944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6068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We've seen that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is a "fire-and-forget" mechanism</a:t>
            </a:r>
          </a:p>
          <a:p>
            <a:r>
              <a:rPr lang="en-US" sz="900" kern="1200" dirty="0">
                <a:solidFill>
                  <a:schemeClr val="tx1"/>
                </a:solidFill>
                <a:effectLst/>
                <a:latin typeface="Segoe UI Light" pitchFamily="34" charset="0"/>
                <a:ea typeface="+mn-ea"/>
                <a:cs typeface="+mn-cs"/>
              </a:rPr>
              <a:t>* Meaning: the caller is *unable* to know when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has finished.</a:t>
            </a:r>
          </a:p>
          <a:p>
            <a:r>
              <a:rPr lang="en-US" sz="900" kern="1200" dirty="0">
                <a:solidFill>
                  <a:schemeClr val="tx1"/>
                </a:solidFill>
                <a:effectLst/>
                <a:latin typeface="Segoe UI Light" pitchFamily="34" charset="0"/>
                <a:ea typeface="+mn-ea"/>
                <a:cs typeface="+mn-cs"/>
              </a:rPr>
              <a:t>* And the caller is *unable* to catch exceptions from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method.</a:t>
            </a:r>
          </a:p>
          <a:p>
            <a:r>
              <a:rPr lang="en-US" sz="900" kern="1200" dirty="0">
                <a:solidFill>
                  <a:schemeClr val="tx1"/>
                </a:solidFill>
                <a:effectLst/>
                <a:latin typeface="Segoe UI Light" pitchFamily="34" charset="0"/>
                <a:ea typeface="+mn-ea"/>
                <a:cs typeface="+mn-cs"/>
              </a:rPr>
              <a:t>* Guidance is to use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solely for top-level event handlers.</a:t>
            </a:r>
          </a:p>
          <a:p>
            <a:r>
              <a:rPr lang="en-US" sz="900" kern="1200" dirty="0">
                <a:solidFill>
                  <a:schemeClr val="tx1"/>
                </a:solidFill>
                <a:effectLst/>
                <a:latin typeface="Segoe UI Light" pitchFamily="34" charset="0"/>
                <a:ea typeface="+mn-ea"/>
                <a:cs typeface="+mn-cs"/>
              </a:rPr>
              <a:t>* Everywhere else in code, like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 should return Task.</a:t>
            </a:r>
          </a:p>
          <a:p>
            <a:r>
              <a:rPr lang="en-US" sz="900" kern="1200" dirty="0">
                <a:solidFill>
                  <a:schemeClr val="tx1"/>
                </a:solidFill>
                <a:effectLst/>
                <a:latin typeface="Segoe UI Light" pitchFamily="34" charset="0"/>
                <a:ea typeface="+mn-ea"/>
                <a:cs typeface="+mn-cs"/>
              </a:rPr>
              <a:t>* There’s one other danger, about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and lambdas, I’ll come to it in a moment.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B4D3F48-E3E8-4DDA-BC3B-2D947684C5C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288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Problems with Code Block:</a:t>
            </a:r>
          </a:p>
          <a:p>
            <a:pPr marL="228600" indent="-228600">
              <a:buFont typeface="+mj-lt"/>
              <a:buAutoNum type="arabicPeriod"/>
            </a:pPr>
            <a:r>
              <a:rPr lang="en-US" dirty="0"/>
              <a:t>It Has race condition therefore Code may not work sometimes depending on latency. It seems who wrote this code made some experiment with it which is why he put that 2 second delay but code is fundamentally flawed</a:t>
            </a:r>
          </a:p>
          <a:p>
            <a:pPr marL="228600" indent="-228600">
              <a:buFont typeface="+mj-lt"/>
              <a:buAutoNum type="arabicPeriod"/>
            </a:pPr>
            <a:r>
              <a:rPr lang="en-US" dirty="0"/>
              <a:t>Try catch exception may not work all the time because it doesn’t have a context of Send Data being an Async Method. Therefore, there is a chance the application will have runtime exception which will be handled by UI Thread</a:t>
            </a:r>
          </a:p>
          <a:p>
            <a:pPr marL="228600" indent="-228600">
              <a:buFont typeface="+mj-lt"/>
              <a:buAutoNum type="arabicPeriod"/>
            </a:pPr>
            <a:r>
              <a:rPr lang="en-US" dirty="0"/>
              <a:t>Should not assign the result to a field, instead should have returned it as part of the method to avoid other issues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8720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8379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But first let’s fix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SendData</a:t>
            </a:r>
            <a:r>
              <a:rPr lang="en-US" sz="900" kern="1200" dirty="0">
                <a:solidFill>
                  <a:schemeClr val="tx1"/>
                </a:solidFill>
                <a:effectLst/>
                <a:latin typeface="Segoe UI Light" pitchFamily="34" charset="0"/>
                <a:ea typeface="+mn-ea"/>
                <a:cs typeface="+mn-cs"/>
              </a:rPr>
              <a:t> should return Task, not void.</a:t>
            </a:r>
          </a:p>
          <a:p>
            <a:r>
              <a:rPr lang="en-US" sz="900" kern="1200" dirty="0">
                <a:solidFill>
                  <a:schemeClr val="tx1"/>
                </a:solidFill>
                <a:effectLst/>
                <a:latin typeface="Segoe UI Light" pitchFamily="34" charset="0"/>
                <a:ea typeface="+mn-ea"/>
                <a:cs typeface="+mn-cs"/>
              </a:rPr>
              <a:t>* Convention: every method that returns Task has a name ending with </a:t>
            </a:r>
            <a:r>
              <a:rPr lang="en-US" sz="900" kern="1200" dirty="0" err="1">
                <a:solidFill>
                  <a:schemeClr val="tx1"/>
                </a:solidFill>
                <a:effectLst/>
                <a:latin typeface="Segoe UI Light" pitchFamily="34" charset="0"/>
                <a:ea typeface="+mn-ea"/>
                <a:cs typeface="+mn-cs"/>
              </a:rPr>
              <a:t>Async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The caller sees that name and knows he should await it.</a:t>
            </a:r>
          </a:p>
          <a:p>
            <a:r>
              <a:rPr lang="en-US" sz="900" kern="1200" dirty="0">
                <a:solidFill>
                  <a:schemeClr val="tx1"/>
                </a:solidFill>
                <a:effectLst/>
                <a:latin typeface="Segoe UI Light" pitchFamily="34" charset="0"/>
                <a:ea typeface="+mn-ea"/>
                <a:cs typeface="+mn-cs"/>
              </a:rPr>
              <a:t>* And we can get rid of that awful </a:t>
            </a:r>
            <a:r>
              <a:rPr lang="en-US" sz="900" kern="1200" dirty="0" err="1">
                <a:solidFill>
                  <a:schemeClr val="tx1"/>
                </a:solidFill>
                <a:effectLst/>
                <a:latin typeface="Segoe UI Light" pitchFamily="34" charset="0"/>
                <a:ea typeface="+mn-ea"/>
                <a:cs typeface="+mn-cs"/>
              </a:rPr>
              <a:t>Task.Delay</a:t>
            </a:r>
            <a:r>
              <a:rPr lang="en-US" sz="900" kern="1200" dirty="0">
                <a:solidFill>
                  <a:schemeClr val="tx1"/>
                </a:solidFill>
                <a:effectLst/>
                <a:latin typeface="Segoe UI Light" pitchFamily="34" charset="0"/>
                <a:ea typeface="+mn-ea"/>
                <a:cs typeface="+mn-cs"/>
              </a:rPr>
              <a:t> rubbish.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E85562-1766-4188-AB67-FC2A8C3C944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5701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There is still problem with this code Like </a:t>
            </a:r>
            <a:r>
              <a:rPr lang="en-US" dirty="0" err="1"/>
              <a:t>WebRequest</a:t>
            </a:r>
            <a:r>
              <a:rPr lang="en-US" dirty="0"/>
              <a:t> is not a good library. Instead use </a:t>
            </a:r>
            <a:r>
              <a:rPr lang="en-US" dirty="0" err="1"/>
              <a:t>HttpRequest</a:t>
            </a:r>
            <a:r>
              <a:rPr lang="en-US" dirty="0"/>
              <a:t> etc..</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938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Well, we've said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is for fire-and-forget</a:t>
            </a:r>
          </a:p>
          <a:p>
            <a:r>
              <a:rPr lang="en-US" sz="900" kern="1200" dirty="0">
                <a:solidFill>
                  <a:schemeClr val="tx1"/>
                </a:solidFill>
                <a:effectLst/>
                <a:latin typeface="Segoe UI Light" pitchFamily="34" charset="0"/>
                <a:ea typeface="+mn-ea"/>
                <a:cs typeface="+mn-cs"/>
              </a:rPr>
              <a:t>* And the only place that's appropriate is for event-handlers, or event-like things.</a:t>
            </a:r>
          </a:p>
          <a:p>
            <a:r>
              <a:rPr lang="en-US" sz="900" kern="1200" dirty="0">
                <a:solidFill>
                  <a:schemeClr val="tx1"/>
                </a:solidFill>
                <a:effectLst/>
                <a:latin typeface="Segoe UI Light" pitchFamily="34" charset="0"/>
                <a:ea typeface="+mn-ea"/>
                <a:cs typeface="+mn-cs"/>
              </a:rPr>
              <a:t>* What do I mean by "event-like things"? Sometimes it's hard to know.</a:t>
            </a:r>
          </a:p>
          <a:p>
            <a:r>
              <a:rPr lang="en-US" sz="900" kern="1200" dirty="0">
                <a:solidFill>
                  <a:schemeClr val="tx1"/>
                </a:solidFill>
                <a:effectLst/>
                <a:latin typeface="Segoe UI Light" pitchFamily="34" charset="0"/>
                <a:ea typeface="+mn-ea"/>
                <a:cs typeface="+mn-cs"/>
              </a:rPr>
              <a:t>* Let's look at this case.</a:t>
            </a:r>
          </a:p>
          <a:p>
            <a:r>
              <a:rPr lang="en-US" sz="900" kern="1200" dirty="0">
                <a:solidFill>
                  <a:schemeClr val="tx1"/>
                </a:solidFill>
                <a:effectLst/>
                <a:latin typeface="Segoe UI Light" pitchFamily="34" charset="0"/>
                <a:ea typeface="+mn-ea"/>
                <a:cs typeface="+mn-cs"/>
              </a:rPr>
              <a:t>* I was wondering how bad the problem is of people misusing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a:t>
            </a:r>
          </a:p>
          <a:p>
            <a:r>
              <a:rPr lang="en-US" sz="900" kern="1200" dirty="0">
                <a:solidFill>
                  <a:schemeClr val="tx1"/>
                </a:solidFill>
                <a:effectLst/>
                <a:latin typeface="Segoe UI Light" pitchFamily="34" charset="0"/>
                <a:ea typeface="+mn-ea"/>
                <a:cs typeface="+mn-cs"/>
              </a:rPr>
              <a:t>* I looked through the MSDN forums for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and "problem".</a:t>
            </a:r>
          </a:p>
          <a:p>
            <a:r>
              <a:rPr lang="en-US" sz="900" kern="1200" dirty="0">
                <a:solidFill>
                  <a:schemeClr val="tx1"/>
                </a:solidFill>
                <a:effectLst/>
                <a:latin typeface="Segoe UI Light" pitchFamily="34" charset="0"/>
                <a:ea typeface="+mn-ea"/>
                <a:cs typeface="+mn-cs"/>
              </a:rPr>
              <a:t>* A lot of hits came back from this function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You might not know about it.</a:t>
            </a:r>
          </a:p>
          <a:p>
            <a:r>
              <a:rPr lang="en-US" sz="900" kern="1200" dirty="0">
                <a:solidFill>
                  <a:schemeClr val="tx1"/>
                </a:solidFill>
                <a:effectLst/>
                <a:latin typeface="Segoe UI Light" pitchFamily="34" charset="0"/>
                <a:ea typeface="+mn-ea"/>
                <a:cs typeface="+mn-cs"/>
              </a:rPr>
              <a:t>* In Win8 apps. When you get to a page, it fires the </a:t>
            </a:r>
            <a:r>
              <a:rPr lang="en-US" sz="900" kern="1200" dirty="0" err="1">
                <a:solidFill>
                  <a:schemeClr val="tx1"/>
                </a:solidFill>
                <a:effectLst/>
                <a:latin typeface="Segoe UI Light" pitchFamily="34" charset="0"/>
                <a:ea typeface="+mn-ea"/>
                <a:cs typeface="+mn-cs"/>
              </a:rPr>
              <a:t>NavigatedTo</a:t>
            </a:r>
            <a:r>
              <a:rPr lang="en-US" sz="900" kern="1200" dirty="0">
                <a:solidFill>
                  <a:schemeClr val="tx1"/>
                </a:solidFill>
                <a:effectLst/>
                <a:latin typeface="Segoe UI Light" pitchFamily="34" charset="0"/>
                <a:ea typeface="+mn-ea"/>
                <a:cs typeface="+mn-cs"/>
              </a:rPr>
              <a:t> event</a:t>
            </a:r>
          </a:p>
          <a:p>
            <a:r>
              <a:rPr lang="en-US" sz="900" kern="1200" dirty="0">
                <a:solidFill>
                  <a:schemeClr val="tx1"/>
                </a:solidFill>
                <a:effectLst/>
                <a:latin typeface="Segoe UI Light" pitchFamily="34" charset="0"/>
                <a:ea typeface="+mn-ea"/>
                <a:cs typeface="+mn-cs"/>
              </a:rPr>
              <a:t>* The base class handles the event with an </a:t>
            </a:r>
            <a:r>
              <a:rPr lang="en-US" sz="900" kern="1200" dirty="0" err="1">
                <a:solidFill>
                  <a:schemeClr val="tx1"/>
                </a:solidFill>
                <a:effectLst/>
                <a:latin typeface="Segoe UI Light" pitchFamily="34" charset="0"/>
                <a:ea typeface="+mn-ea"/>
                <a:cs typeface="+mn-cs"/>
              </a:rPr>
              <a:t>overridable</a:t>
            </a:r>
            <a:r>
              <a:rPr lang="en-US" sz="900" kern="1200" dirty="0">
                <a:solidFill>
                  <a:schemeClr val="tx1"/>
                </a:solidFill>
                <a:effectLst/>
                <a:latin typeface="Segoe UI Light" pitchFamily="34" charset="0"/>
                <a:ea typeface="+mn-ea"/>
                <a:cs typeface="+mn-cs"/>
              </a:rPr>
              <a:t> void-returning method </a:t>
            </a:r>
            <a:r>
              <a:rPr lang="en-US" sz="900" kern="1200" dirty="0" err="1">
                <a:solidFill>
                  <a:schemeClr val="tx1"/>
                </a:solidFill>
                <a:effectLst/>
                <a:latin typeface="Segoe UI Light" pitchFamily="34" charset="0"/>
                <a:ea typeface="+mn-ea"/>
                <a:cs typeface="+mn-cs"/>
              </a:rPr>
              <a:t>OnNavigatedTo</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So that method's basically like an event-handler, fire-and-forget. It's fine to be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First thing it does is call its base method.</a:t>
            </a:r>
          </a:p>
          <a:p>
            <a:r>
              <a:rPr lang="en-US" sz="900" kern="1200" dirty="0">
                <a:solidFill>
                  <a:schemeClr val="tx1"/>
                </a:solidFill>
                <a:effectLst/>
                <a:latin typeface="Segoe UI Light" pitchFamily="34" charset="0"/>
                <a:ea typeface="+mn-ea"/>
                <a:cs typeface="+mn-cs"/>
              </a:rPr>
              <a:t>* If the page had already been shown before, it just returns.</a:t>
            </a:r>
          </a:p>
          <a:p>
            <a:r>
              <a:rPr lang="en-US" sz="900" kern="1200" dirty="0">
                <a:solidFill>
                  <a:schemeClr val="tx1"/>
                </a:solidFill>
                <a:effectLst/>
                <a:latin typeface="Segoe UI Light" pitchFamily="34" charset="0"/>
                <a:ea typeface="+mn-ea"/>
                <a:cs typeface="+mn-cs"/>
              </a:rPr>
              <a:t>* But just for the first time that a page is shown, it invokes the virtual void method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So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 is also basically like an event-handler, fire-and-forget. It's fine to be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OnNavigatedTo</a:t>
            </a:r>
            <a:r>
              <a:rPr lang="en-US" sz="900" kern="1200" dirty="0">
                <a:solidFill>
                  <a:schemeClr val="tx1"/>
                </a:solidFill>
                <a:effectLst/>
                <a:latin typeface="Segoe UI Light" pitchFamily="34" charset="0"/>
                <a:ea typeface="+mn-ea"/>
                <a:cs typeface="+mn-cs"/>
              </a:rPr>
              <a:t> is called every time you navigate to a page.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 called is called only once per time the page has been constructed.</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Maybe you can see where this is going...</a:t>
            </a:r>
          </a:p>
          <a:p>
            <a:r>
              <a:rPr lang="en-US" sz="900" kern="1200" dirty="0">
                <a:solidFill>
                  <a:schemeClr val="tx1"/>
                </a:solidFill>
                <a:effectLst/>
                <a:latin typeface="Segoe UI Light" pitchFamily="34" charset="0"/>
                <a:ea typeface="+mn-ea"/>
                <a:cs typeface="+mn-cs"/>
              </a:rPr>
              <a:t>* Let's trace it out.</a:t>
            </a:r>
          </a:p>
          <a:p>
            <a:r>
              <a:rPr lang="en-US" sz="900" kern="1200" dirty="0">
                <a:solidFill>
                  <a:schemeClr val="tx1"/>
                </a:solidFill>
                <a:effectLst/>
                <a:latin typeface="Segoe UI Light" pitchFamily="34" charset="0"/>
                <a:ea typeface="+mn-ea"/>
                <a:cs typeface="+mn-cs"/>
              </a:rPr>
              <a:t>* We get to a page. Invoke the </a:t>
            </a:r>
            <a:r>
              <a:rPr lang="en-US" sz="900" kern="1200" dirty="0" err="1">
                <a:solidFill>
                  <a:schemeClr val="tx1"/>
                </a:solidFill>
                <a:effectLst/>
                <a:latin typeface="Segoe UI Light" pitchFamily="34" charset="0"/>
                <a:ea typeface="+mn-ea"/>
                <a:cs typeface="+mn-cs"/>
              </a:rPr>
              <a:t>OnNavigatedTo</a:t>
            </a:r>
            <a:r>
              <a:rPr lang="en-US" sz="900" kern="1200" dirty="0">
                <a:solidFill>
                  <a:schemeClr val="tx1"/>
                </a:solidFill>
                <a:effectLst/>
                <a:latin typeface="Segoe UI Light" pitchFamily="34" charset="0"/>
                <a:ea typeface="+mn-ea"/>
                <a:cs typeface="+mn-cs"/>
              </a:rPr>
              <a:t> virtual method, fire-and-forget.</a:t>
            </a:r>
          </a:p>
          <a:p>
            <a:r>
              <a:rPr lang="en-US" sz="900" kern="1200" dirty="0">
                <a:solidFill>
                  <a:schemeClr val="tx1"/>
                </a:solidFill>
                <a:effectLst/>
                <a:latin typeface="Segoe UI Light" pitchFamily="34" charset="0"/>
                <a:ea typeface="+mn-ea"/>
                <a:cs typeface="+mn-cs"/>
              </a:rPr>
              <a:t>* Which calls its base.</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Which kicks off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 fire-and-forget, which we’ve overridden.</a:t>
            </a:r>
          </a:p>
          <a:p>
            <a:r>
              <a:rPr lang="en-US" sz="900" kern="1200" dirty="0">
                <a:solidFill>
                  <a:schemeClr val="tx1"/>
                </a:solidFill>
                <a:effectLst/>
                <a:latin typeface="Segoe UI Light" pitchFamily="34" charset="0"/>
                <a:ea typeface="+mn-ea"/>
                <a:cs typeface="+mn-cs"/>
              </a:rPr>
              <a:t>* It does an await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Which goes back to its caller, who does an await, and returns to the UI message-loop</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But now, there are two fire-and-forget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voids in flight. Which one will go first?</a:t>
            </a:r>
          </a:p>
          <a:p>
            <a:r>
              <a:rPr lang="en-US" sz="900" kern="1200" dirty="0">
                <a:solidFill>
                  <a:schemeClr val="tx1"/>
                </a:solidFill>
                <a:effectLst/>
                <a:latin typeface="Segoe UI Light" pitchFamily="34" charset="0"/>
                <a:ea typeface="+mn-ea"/>
                <a:cs typeface="+mn-cs"/>
              </a:rPr>
              <a:t>* Will it be the bottom one who loads the bitmap?</a:t>
            </a:r>
          </a:p>
          <a:p>
            <a:r>
              <a:rPr lang="en-US" sz="900" kern="1200" dirty="0">
                <a:solidFill>
                  <a:schemeClr val="tx1"/>
                </a:solidFill>
                <a:effectLst/>
                <a:latin typeface="Segoe UI Light" pitchFamily="34" charset="0"/>
                <a:ea typeface="+mn-ea"/>
                <a:cs typeface="+mn-cs"/>
              </a:rPr>
              <a:t>* Or the top one you uses the bitmap, and assumes it's already loaded?</a:t>
            </a:r>
          </a:p>
          <a:p>
            <a:r>
              <a:rPr lang="en-US" sz="900" kern="1200" dirty="0">
                <a:solidFill>
                  <a:schemeClr val="tx1"/>
                </a:solidFill>
                <a:effectLst/>
                <a:latin typeface="Segoe UI Light" pitchFamily="34" charset="0"/>
                <a:ea typeface="+mn-ea"/>
                <a:cs typeface="+mn-cs"/>
              </a:rPr>
              <a:t>* The forums question you hear is "Why is </a:t>
            </a:r>
            <a:r>
              <a:rPr lang="en-US" sz="900" kern="1200" dirty="0" err="1">
                <a:solidFill>
                  <a:schemeClr val="tx1"/>
                </a:solidFill>
                <a:effectLst/>
                <a:latin typeface="Segoe UI Light" pitchFamily="34" charset="0"/>
                <a:ea typeface="+mn-ea"/>
                <a:cs typeface="+mn-cs"/>
              </a:rPr>
              <a:t>PixelWidth</a:t>
            </a:r>
            <a:r>
              <a:rPr lang="en-US" sz="900" kern="1200" dirty="0">
                <a:solidFill>
                  <a:schemeClr val="tx1"/>
                </a:solidFill>
                <a:effectLst/>
                <a:latin typeface="Segoe UI Light" pitchFamily="34" charset="0"/>
                <a:ea typeface="+mn-ea"/>
                <a:cs typeface="+mn-cs"/>
              </a:rPr>
              <a:t> 0?"</a:t>
            </a:r>
          </a:p>
          <a:p>
            <a:r>
              <a:rPr lang="en-US" sz="900" kern="1200" dirty="0">
                <a:solidFill>
                  <a:schemeClr val="tx1"/>
                </a:solidFill>
                <a:effectLst/>
                <a:latin typeface="Segoe UI Light" pitchFamily="34" charset="0"/>
                <a:ea typeface="+mn-ea"/>
                <a:cs typeface="+mn-cs"/>
              </a:rPr>
              <a:t>* It's because they're querying a bitmap that hasn't loaded yet.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E85562-1766-4188-AB67-FC2A8C3C944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0273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Well, the answer here is to use a task.</a:t>
            </a:r>
          </a:p>
          <a:p>
            <a:r>
              <a:rPr lang="en-US" sz="900" kern="1200" dirty="0">
                <a:solidFill>
                  <a:schemeClr val="tx1"/>
                </a:solidFill>
                <a:effectLst/>
                <a:latin typeface="Segoe UI Light" pitchFamily="34" charset="0"/>
                <a:ea typeface="+mn-ea"/>
                <a:cs typeface="+mn-cs"/>
              </a:rPr>
              <a:t>* It would have been easier to change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 to be a Task-returning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a:t>
            </a:r>
          </a:p>
          <a:p>
            <a:r>
              <a:rPr lang="en-US" sz="900" kern="1200" dirty="0">
                <a:solidFill>
                  <a:schemeClr val="tx1"/>
                </a:solidFill>
                <a:effectLst/>
                <a:latin typeface="Segoe UI Light" pitchFamily="34" charset="0"/>
                <a:ea typeface="+mn-ea"/>
                <a:cs typeface="+mn-cs"/>
              </a:rPr>
              <a:t>* But we can’t do that. We don’t control the signature. We’re just overriding it.</a:t>
            </a:r>
          </a:p>
          <a:p>
            <a:r>
              <a:rPr lang="en-US" sz="900" kern="1200" dirty="0">
                <a:solidFill>
                  <a:schemeClr val="tx1"/>
                </a:solidFill>
                <a:effectLst/>
                <a:latin typeface="Segoe UI Light" pitchFamily="34" charset="0"/>
                <a:ea typeface="+mn-ea"/>
                <a:cs typeface="+mn-cs"/>
              </a:rPr>
              <a:t>* So instead we’ll have to pass the Task back an alternative way.</a:t>
            </a:r>
          </a:p>
          <a:p>
            <a:r>
              <a:rPr lang="en-US" sz="900" kern="1200" dirty="0">
                <a:solidFill>
                  <a:schemeClr val="tx1"/>
                </a:solidFill>
                <a:effectLst/>
                <a:latin typeface="Segoe UI Light" pitchFamily="34" charset="0"/>
                <a:ea typeface="+mn-ea"/>
                <a:cs typeface="+mn-cs"/>
              </a:rPr>
              <a:t>* Here, </a:t>
            </a:r>
            <a:r>
              <a:rPr lang="en-US" sz="900" kern="1200" dirty="0" err="1">
                <a:solidFill>
                  <a:schemeClr val="tx1"/>
                </a:solidFill>
                <a:effectLst/>
                <a:latin typeface="Segoe UI Light" pitchFamily="34" charset="0"/>
                <a:ea typeface="+mn-ea"/>
                <a:cs typeface="+mn-cs"/>
              </a:rPr>
              <a:t>LoadState</a:t>
            </a:r>
            <a:r>
              <a:rPr lang="en-US" sz="900" kern="1200" dirty="0">
                <a:solidFill>
                  <a:schemeClr val="tx1"/>
                </a:solidFill>
                <a:effectLst/>
                <a:latin typeface="Segoe UI Light" pitchFamily="34" charset="0"/>
                <a:ea typeface="+mn-ea"/>
                <a:cs typeface="+mn-cs"/>
              </a:rPr>
              <a:t> kicks off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that loads a bitmap</a:t>
            </a:r>
          </a:p>
          <a:p>
            <a:r>
              <a:rPr lang="en-US" sz="900" kern="1200" dirty="0">
                <a:solidFill>
                  <a:schemeClr val="tx1"/>
                </a:solidFill>
                <a:effectLst/>
                <a:latin typeface="Segoe UI Light" pitchFamily="34" charset="0"/>
                <a:ea typeface="+mn-ea"/>
                <a:cs typeface="+mn-cs"/>
              </a:rPr>
              <a:t>* But not fire-and-forget.</a:t>
            </a:r>
          </a:p>
          <a:p>
            <a:r>
              <a:rPr lang="en-US" sz="900" kern="1200" dirty="0">
                <a:solidFill>
                  <a:schemeClr val="tx1"/>
                </a:solidFill>
                <a:effectLst/>
                <a:latin typeface="Segoe UI Light" pitchFamily="34" charset="0"/>
                <a:ea typeface="+mn-ea"/>
                <a:cs typeface="+mn-cs"/>
              </a:rPr>
              <a:t>* Oh no. Instead, it'll </a:t>
            </a:r>
            <a:r>
              <a:rPr lang="en-US" sz="900" kern="1200" dirty="0" err="1">
                <a:solidFill>
                  <a:schemeClr val="tx1"/>
                </a:solidFill>
                <a:effectLst/>
                <a:latin typeface="Segoe UI Light" pitchFamily="34" charset="0"/>
                <a:ea typeface="+mn-ea"/>
                <a:cs typeface="+mn-cs"/>
              </a:rPr>
              <a:t>rememer</a:t>
            </a:r>
            <a:r>
              <a:rPr lang="en-US" sz="900" kern="1200" dirty="0">
                <a:solidFill>
                  <a:schemeClr val="tx1"/>
                </a:solidFill>
                <a:effectLst/>
                <a:latin typeface="Segoe UI Light" pitchFamily="34" charset="0"/>
                <a:ea typeface="+mn-ea"/>
                <a:cs typeface="+mn-cs"/>
              </a:rPr>
              <a:t> that task, and save it in </a:t>
            </a:r>
            <a:r>
              <a:rPr lang="en-US" sz="900" kern="1200" dirty="0" err="1">
                <a:solidFill>
                  <a:schemeClr val="tx1"/>
                </a:solidFill>
                <a:effectLst/>
                <a:latin typeface="Segoe UI Light" pitchFamily="34" charset="0"/>
                <a:ea typeface="+mn-ea"/>
                <a:cs typeface="+mn-cs"/>
              </a:rPr>
              <a:t>m_bmpTask</a:t>
            </a:r>
            <a:r>
              <a:rPr lang="en-US" sz="900" kern="1200" dirty="0">
                <a:solidFill>
                  <a:schemeClr val="tx1"/>
                </a:solidFill>
                <a:effectLst/>
                <a:latin typeface="Segoe UI Light" pitchFamily="34" charset="0"/>
                <a:ea typeface="+mn-ea"/>
                <a:cs typeface="+mn-cs"/>
              </a:rPr>
              <a:t> field.</a:t>
            </a:r>
          </a:p>
          <a:p>
            <a:r>
              <a:rPr lang="en-US" sz="900" kern="1200" dirty="0">
                <a:solidFill>
                  <a:schemeClr val="tx1"/>
                </a:solidFill>
                <a:effectLst/>
                <a:latin typeface="Segoe UI Light" pitchFamily="34" charset="0"/>
                <a:ea typeface="+mn-ea"/>
                <a:cs typeface="+mn-cs"/>
              </a:rPr>
              <a:t>* That way, </a:t>
            </a:r>
            <a:r>
              <a:rPr lang="en-US" sz="900" kern="1200" dirty="0" err="1">
                <a:solidFill>
                  <a:schemeClr val="tx1"/>
                </a:solidFill>
                <a:effectLst/>
                <a:latin typeface="Segoe UI Light" pitchFamily="34" charset="0"/>
                <a:ea typeface="+mn-ea"/>
                <a:cs typeface="+mn-cs"/>
              </a:rPr>
              <a:t>OnNavigatedTo</a:t>
            </a:r>
            <a:r>
              <a:rPr lang="en-US" sz="900" kern="1200" dirty="0">
                <a:solidFill>
                  <a:schemeClr val="tx1"/>
                </a:solidFill>
                <a:effectLst/>
                <a:latin typeface="Segoe UI Light" pitchFamily="34" charset="0"/>
                <a:ea typeface="+mn-ea"/>
                <a:cs typeface="+mn-cs"/>
              </a:rPr>
              <a:t> can await for the same task to finish.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E85562-1766-4188-AB67-FC2A8C3C944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10379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Oh. Just hold on there a moment.</a:t>
            </a:r>
          </a:p>
          <a:p>
            <a:r>
              <a:rPr lang="en-US" sz="900" kern="1200" dirty="0">
                <a:solidFill>
                  <a:schemeClr val="tx1"/>
                </a:solidFill>
                <a:effectLst/>
                <a:latin typeface="Segoe UI Light" pitchFamily="34" charset="0"/>
                <a:ea typeface="+mn-ea"/>
                <a:cs typeface="+mn-cs"/>
              </a:rPr>
              <a:t>* What the heck kind of deserialization takes so long? 100ms per house? That's an eternity.</a:t>
            </a:r>
          </a:p>
          <a:p>
            <a:r>
              <a:rPr lang="en-US" sz="900" kern="1200" dirty="0">
                <a:solidFill>
                  <a:schemeClr val="tx1"/>
                </a:solidFill>
                <a:effectLst/>
                <a:latin typeface="Segoe UI Light" pitchFamily="34" charset="0"/>
                <a:ea typeface="+mn-ea"/>
                <a:cs typeface="+mn-cs"/>
              </a:rPr>
              <a:t>* Well, I checked with the developer.</a:t>
            </a:r>
          </a:p>
          <a:p>
            <a:r>
              <a:rPr lang="en-US" sz="900" kern="1200" dirty="0">
                <a:solidFill>
                  <a:schemeClr val="tx1"/>
                </a:solidFill>
                <a:effectLst/>
                <a:latin typeface="Segoe UI Light" pitchFamily="34" charset="0"/>
                <a:ea typeface="+mn-ea"/>
                <a:cs typeface="+mn-cs"/>
              </a:rPr>
              <a:t>* Turns out his deserialization wasn't really what I'd call deserialization.</a:t>
            </a:r>
          </a:p>
          <a:p>
            <a:r>
              <a:rPr lang="en-US" sz="900" kern="1200" dirty="0">
                <a:solidFill>
                  <a:schemeClr val="tx1"/>
                </a:solidFill>
                <a:effectLst/>
                <a:latin typeface="Segoe UI Light" pitchFamily="34" charset="0"/>
                <a:ea typeface="+mn-ea"/>
                <a:cs typeface="+mn-cs"/>
              </a:rPr>
              <a:t>* It was looking up tables in a database.</a:t>
            </a:r>
          </a:p>
          <a:p>
            <a:r>
              <a:rPr lang="en-US" sz="900" kern="1200" dirty="0">
                <a:solidFill>
                  <a:schemeClr val="tx1"/>
                </a:solidFill>
                <a:effectLst/>
                <a:latin typeface="Segoe UI Light" pitchFamily="34" charset="0"/>
                <a:ea typeface="+mn-ea"/>
                <a:cs typeface="+mn-cs"/>
              </a:rPr>
              <a:t>* That's why it took so long. It was network-bound, not CPU-bound.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4293CB-B54B-4544-BA09-B3BF87280F4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8182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Now section two of four.</a:t>
            </a:r>
          </a:p>
          <a:p>
            <a:r>
              <a:rPr lang="en-US" sz="900" kern="1200" dirty="0">
                <a:solidFill>
                  <a:schemeClr val="tx1"/>
                </a:solidFill>
                <a:effectLst/>
                <a:latin typeface="Segoe UI Light" pitchFamily="34" charset="0"/>
                <a:ea typeface="+mn-ea"/>
                <a:cs typeface="+mn-cs"/>
              </a:rPr>
              <a:t>* I want to talk about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about IO- and CPU-bound workloads.</a:t>
            </a:r>
          </a:p>
          <a:p>
            <a:r>
              <a:rPr lang="en-US" sz="900" kern="1200" dirty="0">
                <a:solidFill>
                  <a:schemeClr val="tx1"/>
                </a:solidFill>
                <a:effectLst/>
                <a:latin typeface="Segoe UI Light" pitchFamily="34" charset="0"/>
                <a:ea typeface="+mn-ea"/>
                <a:cs typeface="+mn-cs"/>
              </a:rPr>
              <a:t>* Let's hear what the developer had to say. He said:</a:t>
            </a:r>
          </a:p>
          <a:p>
            <a:r>
              <a:rPr lang="en-US" sz="900" kern="1200" dirty="0">
                <a:solidFill>
                  <a:schemeClr val="tx1"/>
                </a:solidFill>
                <a:effectLst/>
                <a:latin typeface="Segoe UI Light" pitchFamily="34" charset="0"/>
                <a:ea typeface="+mn-ea"/>
                <a:cs typeface="+mn-cs"/>
              </a:rPr>
              <a:t>[CLICK]</a:t>
            </a:r>
          </a:p>
          <a:p>
            <a:r>
              <a:rPr lang="en-US" sz="900" b="1" kern="1200" dirty="0">
                <a:solidFill>
                  <a:schemeClr val="tx1"/>
                </a:solidFill>
                <a:effectLst/>
                <a:latin typeface="Segoe UI Light" pitchFamily="34" charset="0"/>
                <a:ea typeface="+mn-ea"/>
                <a:cs typeface="+mn-cs"/>
              </a:rPr>
              <a:t>* "I'm now looking at the biggest user complaint about a slow running operation in an ASP.NET </a:t>
            </a:r>
            <a:r>
              <a:rPr lang="en-US" sz="900" b="1" kern="1200" dirty="0" err="1">
                <a:solidFill>
                  <a:schemeClr val="tx1"/>
                </a:solidFill>
                <a:effectLst/>
                <a:latin typeface="Segoe UI Light" pitchFamily="34" charset="0"/>
                <a:ea typeface="+mn-ea"/>
                <a:cs typeface="+mn-cs"/>
              </a:rPr>
              <a:t>WebForms</a:t>
            </a:r>
            <a:r>
              <a:rPr lang="en-US" sz="900" b="1" kern="1200" dirty="0">
                <a:solidFill>
                  <a:schemeClr val="tx1"/>
                </a:solidFill>
                <a:effectLst/>
                <a:latin typeface="Segoe UI Light" pitchFamily="34" charset="0"/>
                <a:ea typeface="+mn-ea"/>
                <a:cs typeface="+mn-cs"/>
              </a:rPr>
              <a:t> page."</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"Essentially, the page loads some data and I'm wondering if it'd be the best approach to use the Task Parallel Library."</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"The method itself </a:t>
            </a:r>
            <a:r>
              <a:rPr lang="en-US" sz="900" b="1" kern="1200" dirty="0" err="1">
                <a:solidFill>
                  <a:schemeClr val="tx1"/>
                </a:solidFill>
                <a:effectLst/>
                <a:latin typeface="Segoe UI Light" pitchFamily="34" charset="0"/>
                <a:ea typeface="+mn-ea"/>
                <a:cs typeface="+mn-cs"/>
              </a:rPr>
              <a:t>deserializes</a:t>
            </a:r>
            <a:r>
              <a:rPr lang="en-US" sz="900" b="1" kern="1200" dirty="0">
                <a:solidFill>
                  <a:schemeClr val="tx1"/>
                </a:solidFill>
                <a:effectLst/>
                <a:latin typeface="Segoe UI Light" pitchFamily="34" charset="0"/>
                <a:ea typeface="+mn-ea"/>
                <a:cs typeface="+mn-cs"/>
              </a:rPr>
              <a:t> an object and depending on user choices can call the method in a </a:t>
            </a:r>
            <a:r>
              <a:rPr lang="en-US" sz="900" b="1" kern="1200" dirty="0" err="1">
                <a:solidFill>
                  <a:schemeClr val="tx1"/>
                </a:solidFill>
                <a:effectLst/>
                <a:latin typeface="Segoe UI Light" pitchFamily="34" charset="0"/>
                <a:ea typeface="+mn-ea"/>
                <a:cs typeface="+mn-cs"/>
              </a:rPr>
              <a:t>foreach</a:t>
            </a:r>
            <a:r>
              <a:rPr lang="en-US" sz="900" b="1" kern="1200" dirty="0">
                <a:solidFill>
                  <a:schemeClr val="tx1"/>
                </a:solidFill>
                <a:effectLst/>
                <a:latin typeface="Segoe UI Light" pitchFamily="34" charset="0"/>
                <a:ea typeface="+mn-ea"/>
                <a:cs typeface="+mn-cs"/>
              </a:rPr>
              <a:t> 26+ times, the result of which I bind to a </a:t>
            </a:r>
            <a:r>
              <a:rPr lang="en-US" sz="900" b="1" kern="1200" dirty="0" err="1">
                <a:solidFill>
                  <a:schemeClr val="tx1"/>
                </a:solidFill>
                <a:effectLst/>
                <a:latin typeface="Segoe UI Light" pitchFamily="34" charset="0"/>
                <a:ea typeface="+mn-ea"/>
                <a:cs typeface="+mn-cs"/>
              </a:rPr>
              <a:t>gridpanel</a:t>
            </a:r>
            <a:r>
              <a:rPr lang="en-US" sz="900" b="1" kern="120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 "The deserialization itself is where 99% of the time is being spent."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Well, that's brilliant! He used profiling first. He identified the problem area.</a:t>
            </a:r>
          </a:p>
          <a:p>
            <a:r>
              <a:rPr lang="en-US" sz="900" kern="1200" dirty="0">
                <a:solidFill>
                  <a:schemeClr val="tx1"/>
                </a:solidFill>
                <a:effectLst/>
                <a:latin typeface="Segoe UI Light" pitchFamily="34" charset="0"/>
                <a:ea typeface="+mn-ea"/>
                <a:cs typeface="+mn-cs"/>
              </a:rPr>
              <a:t>* The </a:t>
            </a:r>
            <a:r>
              <a:rPr lang="en-US" sz="900" kern="1200" dirty="0" err="1">
                <a:solidFill>
                  <a:schemeClr val="tx1"/>
                </a:solidFill>
                <a:effectLst/>
                <a:latin typeface="Segoe UI Light" pitchFamily="34" charset="0"/>
                <a:ea typeface="+mn-ea"/>
                <a:cs typeface="+mn-cs"/>
              </a:rPr>
              <a:t>punchline</a:t>
            </a:r>
            <a:r>
              <a:rPr lang="en-US" sz="900" kern="1200" dirty="0">
                <a:solidFill>
                  <a:schemeClr val="tx1"/>
                </a:solidFill>
                <a:effectLst/>
                <a:latin typeface="Segoe UI Light" pitchFamily="34" charset="0"/>
                <a:ea typeface="+mn-ea"/>
                <a:cs typeface="+mn-cs"/>
              </a:rPr>
              <a:t> is that is code turned out not to be CPU-bound, and so he should have been using await.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39BBE-9C02-414E-B2B7-3F83C572A35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98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baseline="0" dirty="0">
                <a:solidFill>
                  <a:schemeClr val="tx1"/>
                </a:solidFill>
                <a:latin typeface="Segoe UI Light" pitchFamily="34" charset="0"/>
                <a:ea typeface="+mn-ea"/>
                <a:cs typeface="+mn-cs"/>
              </a:rPr>
              <a:t>If your application has a more complex domain, consider moving to a Microservices architecture. A</a:t>
            </a:r>
          </a:p>
          <a:p>
            <a:r>
              <a:rPr lang="en-US" sz="900" b="0" i="0" u="none" strike="noStrike" kern="1200" baseline="0" dirty="0">
                <a:solidFill>
                  <a:schemeClr val="tx1"/>
                </a:solidFill>
                <a:latin typeface="Segoe UI Light" pitchFamily="34" charset="0"/>
                <a:ea typeface="+mn-ea"/>
                <a:cs typeface="+mn-cs"/>
              </a:rPr>
              <a:t>microservices application is composed of many small, independent services. Each service implements</a:t>
            </a:r>
          </a:p>
          <a:p>
            <a:r>
              <a:rPr lang="en-US" sz="900" b="0" i="0" u="none" strike="noStrike" kern="1200" baseline="0" dirty="0">
                <a:solidFill>
                  <a:schemeClr val="tx1"/>
                </a:solidFill>
                <a:latin typeface="Segoe UI Light" pitchFamily="34" charset="0"/>
                <a:ea typeface="+mn-ea"/>
                <a:cs typeface="+mn-cs"/>
              </a:rPr>
              <a:t>a single business capability. Services are loosely coupled, communicating through API contracts.</a:t>
            </a:r>
          </a:p>
          <a:p>
            <a:r>
              <a:rPr lang="en-US" sz="900" b="0" i="0" u="none" strike="noStrike" kern="1200" baseline="0" dirty="0">
                <a:solidFill>
                  <a:schemeClr val="tx1"/>
                </a:solidFill>
                <a:latin typeface="Segoe UI Light" pitchFamily="34" charset="0"/>
                <a:ea typeface="+mn-ea"/>
                <a:cs typeface="+mn-cs"/>
              </a:rPr>
              <a:t>Each service can be built by a small, focused development team. Individual services can be deployed</a:t>
            </a:r>
          </a:p>
          <a:p>
            <a:r>
              <a:rPr lang="en-US" sz="900" b="0" i="0" u="none" strike="noStrike" kern="1200" baseline="0" dirty="0">
                <a:solidFill>
                  <a:schemeClr val="tx1"/>
                </a:solidFill>
                <a:latin typeface="Segoe UI Light" pitchFamily="34" charset="0"/>
                <a:ea typeface="+mn-ea"/>
                <a:cs typeface="+mn-cs"/>
              </a:rPr>
              <a:t>without a lot of coordination between teams, which encourages frequent updates. A microservice</a:t>
            </a:r>
          </a:p>
          <a:p>
            <a:r>
              <a:rPr lang="en-US" sz="900" b="0" i="0" u="none" strike="noStrike" kern="1200" baseline="0" dirty="0">
                <a:solidFill>
                  <a:schemeClr val="tx1"/>
                </a:solidFill>
                <a:latin typeface="Segoe UI Light" pitchFamily="34" charset="0"/>
                <a:ea typeface="+mn-ea"/>
                <a:cs typeface="+mn-cs"/>
              </a:rPr>
              <a:t>architecture is more complex to build and manage than either N-tier or web-queue-worker. It</a:t>
            </a:r>
          </a:p>
          <a:p>
            <a:r>
              <a:rPr lang="en-US" sz="900" b="0" i="0" u="none" strike="noStrike" kern="1200" baseline="0" dirty="0">
                <a:solidFill>
                  <a:schemeClr val="tx1"/>
                </a:solidFill>
                <a:latin typeface="Segoe UI Light" pitchFamily="34" charset="0"/>
                <a:ea typeface="+mn-ea"/>
                <a:cs typeface="+mn-cs"/>
              </a:rPr>
              <a:t>requires a mature development and DevOps culture. But done right, this style can lead to higher</a:t>
            </a:r>
          </a:p>
          <a:p>
            <a:r>
              <a:rPr lang="en-US" sz="900" b="0" i="0" u="none" strike="noStrike" kern="1200" baseline="0" dirty="0">
                <a:solidFill>
                  <a:schemeClr val="tx1"/>
                </a:solidFill>
                <a:latin typeface="Segoe UI Light" pitchFamily="34" charset="0"/>
                <a:ea typeface="+mn-ea"/>
                <a:cs typeface="+mn-cs"/>
              </a:rPr>
              <a:t>release velocity, faster innovation, and a more resilient architecture.</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6718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But let’s look at what the developer started with.</a:t>
            </a:r>
          </a:p>
          <a:p>
            <a:r>
              <a:rPr lang="en-US" sz="900" kern="1200" dirty="0">
                <a:solidFill>
                  <a:schemeClr val="tx1"/>
                </a:solidFill>
                <a:effectLst/>
                <a:latin typeface="Segoe UI Light" pitchFamily="34" charset="0"/>
                <a:ea typeface="+mn-ea"/>
                <a:cs typeface="+mn-cs"/>
              </a:rPr>
              <a:t>* It's a </a:t>
            </a:r>
            <a:r>
              <a:rPr lang="en-US" sz="900" kern="1200" dirty="0" err="1">
                <a:solidFill>
                  <a:schemeClr val="tx1"/>
                </a:solidFill>
                <a:effectLst/>
                <a:latin typeface="Segoe UI Light" pitchFamily="34" charset="0"/>
                <a:ea typeface="+mn-ea"/>
                <a:cs typeface="+mn-cs"/>
              </a:rPr>
              <a:t>zillow</a:t>
            </a:r>
            <a:r>
              <a:rPr lang="en-US" sz="900" kern="1200" dirty="0">
                <a:solidFill>
                  <a:schemeClr val="tx1"/>
                </a:solidFill>
                <a:effectLst/>
                <a:latin typeface="Segoe UI Light" pitchFamily="34" charset="0"/>
                <a:ea typeface="+mn-ea"/>
                <a:cs typeface="+mn-cs"/>
              </a:rPr>
              <a:t>-like housing app. He's </a:t>
            </a:r>
            <a:r>
              <a:rPr lang="en-US" sz="900" kern="1200" dirty="0" err="1">
                <a:solidFill>
                  <a:schemeClr val="tx1"/>
                </a:solidFill>
                <a:effectLst/>
                <a:latin typeface="Segoe UI Light" pitchFamily="34" charset="0"/>
                <a:ea typeface="+mn-ea"/>
                <a:cs typeface="+mn-cs"/>
              </a:rPr>
              <a:t>deserializing</a:t>
            </a:r>
            <a:r>
              <a:rPr lang="en-US" sz="900" kern="1200" dirty="0">
                <a:solidFill>
                  <a:schemeClr val="tx1"/>
                </a:solidFill>
                <a:effectLst/>
                <a:latin typeface="Segoe UI Light" pitchFamily="34" charset="0"/>
                <a:ea typeface="+mn-ea"/>
                <a:cs typeface="+mn-cs"/>
              </a:rPr>
              <a:t> a load of houses,</a:t>
            </a:r>
          </a:p>
          <a:p>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databinding</a:t>
            </a:r>
            <a:r>
              <a:rPr lang="en-US" sz="900" kern="1200" dirty="0">
                <a:solidFill>
                  <a:schemeClr val="tx1"/>
                </a:solidFill>
                <a:effectLst/>
                <a:latin typeface="Segoe UI Light" pitchFamily="34" charset="0"/>
                <a:ea typeface="+mn-ea"/>
                <a:cs typeface="+mn-cs"/>
              </a:rPr>
              <a:t> them to his </a:t>
            </a:r>
            <a:r>
              <a:rPr lang="en-US" sz="900" kern="1200" dirty="0" err="1">
                <a:solidFill>
                  <a:schemeClr val="tx1"/>
                </a:solidFill>
                <a:effectLst/>
                <a:latin typeface="Segoe UI Light" pitchFamily="34" charset="0"/>
                <a:ea typeface="+mn-ea"/>
                <a:cs typeface="+mn-cs"/>
              </a:rPr>
              <a:t>webform</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And we’ll start by taking him at his word that the deserialization work is CPU-bound.</a:t>
            </a:r>
          </a:p>
          <a:p>
            <a:r>
              <a:rPr lang="en-US" sz="900" kern="1200" dirty="0">
                <a:solidFill>
                  <a:schemeClr val="tx1"/>
                </a:solidFill>
                <a:effectLst/>
                <a:latin typeface="Segoe UI Light" pitchFamily="34" charset="0"/>
                <a:ea typeface="+mn-ea"/>
                <a:cs typeface="+mn-cs"/>
              </a:rPr>
              <a:t> [CLICK]</a:t>
            </a:r>
          </a:p>
          <a:p>
            <a:r>
              <a:rPr lang="en-US" sz="900" kern="1200" dirty="0">
                <a:solidFill>
                  <a:schemeClr val="tx1"/>
                </a:solidFill>
                <a:effectLst/>
                <a:latin typeface="Segoe UI Light" pitchFamily="34" charset="0"/>
                <a:ea typeface="+mn-ea"/>
                <a:cs typeface="+mn-cs"/>
              </a:rPr>
              <a:t>* If we draw a flow chart of it, the request comes in, then it does</a:t>
            </a:r>
          </a:p>
          <a:p>
            <a:r>
              <a:rPr lang="en-US" sz="900" kern="1200" dirty="0">
                <a:solidFill>
                  <a:schemeClr val="tx1"/>
                </a:solidFill>
                <a:effectLst/>
                <a:latin typeface="Segoe UI Light" pitchFamily="34" charset="0"/>
                <a:ea typeface="+mn-ea"/>
                <a:cs typeface="+mn-cs"/>
              </a:rPr>
              <a:t>  one house after another, and then finishes.</a:t>
            </a:r>
          </a:p>
          <a:p>
            <a:r>
              <a:rPr lang="en-US" sz="900" kern="1200" dirty="0">
                <a:solidFill>
                  <a:schemeClr val="tx1"/>
                </a:solidFill>
                <a:effectLst/>
                <a:latin typeface="Segoe UI Light" pitchFamily="34" charset="0"/>
                <a:ea typeface="+mn-ea"/>
                <a:cs typeface="+mn-cs"/>
              </a:rPr>
              <a:t>* If each house takes 100ms to </a:t>
            </a:r>
            <a:r>
              <a:rPr lang="en-US" sz="900" kern="1200" dirty="0" err="1">
                <a:solidFill>
                  <a:schemeClr val="tx1"/>
                </a:solidFill>
                <a:effectLst/>
                <a:latin typeface="Segoe UI Light" pitchFamily="34" charset="0"/>
                <a:ea typeface="+mn-ea"/>
                <a:cs typeface="+mn-cs"/>
              </a:rPr>
              <a:t>deserialize</a:t>
            </a:r>
            <a:r>
              <a:rPr lang="en-US" sz="900" kern="1200" dirty="0">
                <a:solidFill>
                  <a:schemeClr val="tx1"/>
                </a:solidFill>
                <a:effectLst/>
                <a:latin typeface="Segoe UI Light" pitchFamily="34" charset="0"/>
                <a:ea typeface="+mn-ea"/>
                <a:cs typeface="+mn-cs"/>
              </a:rPr>
              <a:t>, and he does five houses, then</a:t>
            </a:r>
          </a:p>
          <a:p>
            <a:r>
              <a:rPr lang="en-US" sz="900" kern="1200" dirty="0">
                <a:solidFill>
                  <a:schemeClr val="tx1"/>
                </a:solidFill>
                <a:effectLst/>
                <a:latin typeface="Segoe UI Light" pitchFamily="34" charset="0"/>
                <a:ea typeface="+mn-ea"/>
                <a:cs typeface="+mn-cs"/>
              </a:rPr>
              <a:t>  it'll be 500ms before the user sees anything in his web-browser.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AEE127B-9414-4B20-BA98-181121C0B2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272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This is what the developer tried using the </a:t>
            </a:r>
            <a:r>
              <a:rPr lang="en-US" sz="900" kern="1200" dirty="0" err="1">
                <a:solidFill>
                  <a:schemeClr val="tx1"/>
                </a:solidFill>
                <a:effectLst/>
                <a:latin typeface="Segoe UI Light" pitchFamily="34" charset="0"/>
                <a:ea typeface="+mn-ea"/>
                <a:cs typeface="+mn-cs"/>
              </a:rPr>
              <a:t>TaskParallelLibrary</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He used </a:t>
            </a:r>
            <a:r>
              <a:rPr lang="en-US" sz="900" kern="1200" dirty="0" err="1">
                <a:solidFill>
                  <a:schemeClr val="tx1"/>
                </a:solidFill>
                <a:effectLst/>
                <a:latin typeface="Segoe UI Light" pitchFamily="34" charset="0"/>
                <a:ea typeface="+mn-ea"/>
                <a:cs typeface="+mn-cs"/>
              </a:rPr>
              <a:t>Parallel.For</a:t>
            </a:r>
            <a:r>
              <a:rPr lang="en-US" sz="900" kern="1200" dirty="0">
                <a:solidFill>
                  <a:schemeClr val="tx1"/>
                </a:solidFill>
                <a:effectLst/>
                <a:latin typeface="Segoe UI Light" pitchFamily="34" charset="0"/>
                <a:ea typeface="+mn-ea"/>
                <a:cs typeface="+mn-cs"/>
              </a:rPr>
              <a:t>, to </a:t>
            </a:r>
            <a:r>
              <a:rPr lang="en-US" sz="900" kern="1200" dirty="0" err="1">
                <a:solidFill>
                  <a:schemeClr val="tx1"/>
                </a:solidFill>
                <a:effectLst/>
                <a:latin typeface="Segoe UI Light" pitchFamily="34" charset="0"/>
                <a:ea typeface="+mn-ea"/>
                <a:cs typeface="+mn-cs"/>
              </a:rPr>
              <a:t>deserialize</a:t>
            </a:r>
            <a:r>
              <a:rPr lang="en-US" sz="900" kern="1200" dirty="0">
                <a:solidFill>
                  <a:schemeClr val="tx1"/>
                </a:solidFill>
                <a:effectLst/>
                <a:latin typeface="Segoe UI Light" pitchFamily="34" charset="0"/>
                <a:ea typeface="+mn-ea"/>
                <a:cs typeface="+mn-cs"/>
              </a:rPr>
              <a:t> all the houses in parallel.</a:t>
            </a:r>
          </a:p>
          <a:p>
            <a:r>
              <a:rPr lang="en-US" sz="900" kern="1200" dirty="0">
                <a:solidFill>
                  <a:schemeClr val="tx1"/>
                </a:solidFill>
                <a:effectLst/>
                <a:latin typeface="Segoe UI Light" pitchFamily="34" charset="0"/>
                <a:ea typeface="+mn-ea"/>
                <a:cs typeface="+mn-cs"/>
              </a:rPr>
              <a:t>* This lambda is the work for each house that has to be done.</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Let's draw a flow-chart for it.</a:t>
            </a:r>
          </a:p>
          <a:p>
            <a:r>
              <a:rPr lang="en-US" sz="900" kern="1200" dirty="0">
                <a:solidFill>
                  <a:schemeClr val="tx1"/>
                </a:solidFill>
                <a:effectLst/>
                <a:latin typeface="Segoe UI Light" pitchFamily="34" charset="0"/>
                <a:ea typeface="+mn-ea"/>
                <a:cs typeface="+mn-cs"/>
              </a:rPr>
              <a:t>* First a request comes in.</a:t>
            </a:r>
          </a:p>
          <a:p>
            <a:r>
              <a:rPr lang="en-US" sz="900" kern="1200" dirty="0">
                <a:solidFill>
                  <a:schemeClr val="tx1"/>
                </a:solidFill>
                <a:effectLst/>
                <a:latin typeface="Segoe UI Light" pitchFamily="34" charset="0"/>
                <a:ea typeface="+mn-ea"/>
                <a:cs typeface="+mn-cs"/>
              </a:rPr>
              <a:t>* Then he does </a:t>
            </a:r>
            <a:r>
              <a:rPr lang="en-US" sz="900" kern="1200" dirty="0" err="1">
                <a:solidFill>
                  <a:schemeClr val="tx1"/>
                </a:solidFill>
                <a:effectLst/>
                <a:latin typeface="Segoe UI Light" pitchFamily="34" charset="0"/>
                <a:ea typeface="+mn-ea"/>
                <a:cs typeface="+mn-cs"/>
              </a:rPr>
              <a:t>Parallel.For</a:t>
            </a:r>
            <a:r>
              <a:rPr lang="en-US" sz="900" kern="1200" dirty="0">
                <a:solidFill>
                  <a:schemeClr val="tx1"/>
                </a:solidFill>
                <a:effectLst/>
                <a:latin typeface="Segoe UI Light" pitchFamily="34" charset="0"/>
                <a:ea typeface="+mn-ea"/>
                <a:cs typeface="+mn-cs"/>
              </a:rPr>
              <a:t>, which means that five lambdas will have to be executed eventually.</a:t>
            </a:r>
          </a:p>
          <a:p>
            <a:r>
              <a:rPr lang="en-US" sz="900" kern="1200" dirty="0">
                <a:solidFill>
                  <a:schemeClr val="tx1"/>
                </a:solidFill>
                <a:effectLst/>
                <a:latin typeface="Segoe UI Light" pitchFamily="34" charset="0"/>
                <a:ea typeface="+mn-ea"/>
                <a:cs typeface="+mn-cs"/>
              </a:rPr>
              <a:t>* Then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does those five pieces of work.</a:t>
            </a:r>
          </a:p>
          <a:p>
            <a:r>
              <a:rPr lang="en-US" sz="900" kern="1200" dirty="0">
                <a:solidFill>
                  <a:schemeClr val="tx1"/>
                </a:solidFill>
                <a:effectLst/>
                <a:latin typeface="Segoe UI Light" pitchFamily="34" charset="0"/>
                <a:ea typeface="+mn-ea"/>
                <a:cs typeface="+mn-cs"/>
              </a:rPr>
              <a:t>*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will run them on as many threads as will be fastest.</a:t>
            </a:r>
          </a:p>
          <a:p>
            <a:r>
              <a:rPr lang="en-US" sz="900" kern="1200" dirty="0">
                <a:solidFill>
                  <a:schemeClr val="tx1"/>
                </a:solidFill>
                <a:effectLst/>
                <a:latin typeface="Segoe UI Light" pitchFamily="34" charset="0"/>
                <a:ea typeface="+mn-ea"/>
                <a:cs typeface="+mn-cs"/>
              </a:rPr>
              <a:t>* My laptop has two CPU cores -- a boy and a girl, you can see, so two cores will be fastest.</a:t>
            </a:r>
          </a:p>
          <a:p>
            <a:r>
              <a:rPr lang="en-US" sz="900" kern="1200" dirty="0">
                <a:solidFill>
                  <a:schemeClr val="tx1"/>
                </a:solidFill>
                <a:effectLst/>
                <a:latin typeface="Segoe UI Light" pitchFamily="34" charset="0"/>
                <a:ea typeface="+mn-ea"/>
                <a:cs typeface="+mn-cs"/>
              </a:rPr>
              <a:t>* If each request takes 100ms, then we'll get the answer out in 300ms.</a:t>
            </a:r>
          </a:p>
          <a:p>
            <a:r>
              <a:rPr lang="en-US" sz="900" kern="1200" dirty="0">
                <a:solidFill>
                  <a:schemeClr val="tx1"/>
                </a:solidFill>
                <a:effectLst/>
                <a:latin typeface="Segoe UI Light" pitchFamily="34" charset="0"/>
                <a:ea typeface="+mn-ea"/>
                <a:cs typeface="+mn-cs"/>
              </a:rPr>
              <a:t>  That's an improvement!</a:t>
            </a:r>
          </a:p>
          <a:p>
            <a:r>
              <a:rPr lang="en-US" sz="900" kern="1200" dirty="0">
                <a:solidFill>
                  <a:schemeClr val="tx1"/>
                </a:solidFill>
                <a:effectLst/>
                <a:latin typeface="Segoe UI Light" pitchFamily="34" charset="0"/>
                <a:ea typeface="+mn-ea"/>
                <a:cs typeface="+mn-cs"/>
              </a:rPr>
              <a:t>* Actually, it might not be. If we're running on a server that has other workload as well,</a:t>
            </a:r>
          </a:p>
          <a:p>
            <a:r>
              <a:rPr lang="en-US" sz="900" kern="1200" dirty="0">
                <a:solidFill>
                  <a:schemeClr val="tx1"/>
                </a:solidFill>
                <a:effectLst/>
                <a:latin typeface="Segoe UI Light" pitchFamily="34" charset="0"/>
                <a:ea typeface="+mn-ea"/>
                <a:cs typeface="+mn-cs"/>
              </a:rPr>
              <a:t>  then one of the cores will probably be taken, so we'll only have one.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0D2C87-F4E6-4FD9-B4D3-B422782C0EE6}"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440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So this is what his first sequential code was actually doing.</a:t>
            </a:r>
          </a:p>
          <a:p>
            <a:r>
              <a:rPr lang="en-US" sz="900" kern="1200" dirty="0">
                <a:solidFill>
                  <a:schemeClr val="tx1"/>
                </a:solidFill>
                <a:effectLst/>
                <a:latin typeface="Segoe UI Light" pitchFamily="34" charset="0"/>
                <a:ea typeface="+mn-ea"/>
                <a:cs typeface="+mn-cs"/>
              </a:rPr>
              <a:t>* It was downloading data for each house, one after the other.</a:t>
            </a:r>
          </a:p>
          <a:p>
            <a:r>
              <a:rPr lang="en-US" sz="900" kern="1200" dirty="0">
                <a:solidFill>
                  <a:schemeClr val="tx1"/>
                </a:solidFill>
                <a:effectLst/>
                <a:latin typeface="Segoe UI Light" pitchFamily="34" charset="0"/>
                <a:ea typeface="+mn-ea"/>
                <a:cs typeface="+mn-cs"/>
              </a:rPr>
              <a:t>* But it only took a miniscule amount of time to kick off each request,</a:t>
            </a:r>
          </a:p>
          <a:p>
            <a:r>
              <a:rPr lang="en-US" sz="900" kern="1200" dirty="0">
                <a:solidFill>
                  <a:schemeClr val="tx1"/>
                </a:solidFill>
                <a:effectLst/>
                <a:latin typeface="Segoe UI Light" pitchFamily="34" charset="0"/>
                <a:ea typeface="+mn-ea"/>
                <a:cs typeface="+mn-cs"/>
              </a:rPr>
              <a:t>  then it was idle for about 100ms,</a:t>
            </a:r>
          </a:p>
          <a:p>
            <a:r>
              <a:rPr lang="en-US" sz="900" kern="1200" dirty="0">
                <a:solidFill>
                  <a:schemeClr val="tx1"/>
                </a:solidFill>
                <a:effectLst/>
                <a:latin typeface="Segoe UI Light" pitchFamily="34" charset="0"/>
                <a:ea typeface="+mn-ea"/>
                <a:cs typeface="+mn-cs"/>
              </a:rPr>
              <a:t>  then it got back the response from the network.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410DCAB-807B-4483-8777-254B4A7D3DA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713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But let's look back at how his </a:t>
            </a:r>
            <a:r>
              <a:rPr lang="en-US" sz="900" kern="1200" dirty="0" err="1">
                <a:solidFill>
                  <a:schemeClr val="tx1"/>
                </a:solidFill>
                <a:effectLst/>
                <a:latin typeface="Segoe UI Light" pitchFamily="34" charset="0"/>
                <a:ea typeface="+mn-ea"/>
                <a:cs typeface="+mn-cs"/>
              </a:rPr>
              <a:t>Parallel.For</a:t>
            </a:r>
            <a:r>
              <a:rPr lang="en-US" sz="900" kern="1200" dirty="0">
                <a:solidFill>
                  <a:schemeClr val="tx1"/>
                </a:solidFill>
                <a:effectLst/>
                <a:latin typeface="Segoe UI Light" pitchFamily="34" charset="0"/>
                <a:ea typeface="+mn-ea"/>
                <a:cs typeface="+mn-cs"/>
              </a:rPr>
              <a:t> code was behaving.</a:t>
            </a:r>
          </a:p>
          <a:p>
            <a:r>
              <a:rPr lang="en-US" sz="900" kern="1200" dirty="0">
                <a:solidFill>
                  <a:schemeClr val="tx1"/>
                </a:solidFill>
                <a:effectLst/>
                <a:latin typeface="Segoe UI Light" pitchFamily="34" charset="0"/>
                <a:ea typeface="+mn-ea"/>
                <a:cs typeface="+mn-cs"/>
              </a:rPr>
              <a:t>* Well, as we said, it had five </a:t>
            </a:r>
            <a:r>
              <a:rPr lang="en-US" sz="900" kern="1200" dirty="0" err="1">
                <a:solidFill>
                  <a:schemeClr val="tx1"/>
                </a:solidFill>
                <a:effectLst/>
                <a:latin typeface="Segoe UI Light" pitchFamily="34" charset="0"/>
                <a:ea typeface="+mn-ea"/>
                <a:cs typeface="+mn-cs"/>
              </a:rPr>
              <a:t>workitems</a:t>
            </a:r>
            <a:r>
              <a:rPr lang="en-US" sz="900" kern="1200" dirty="0">
                <a:solidFill>
                  <a:schemeClr val="tx1"/>
                </a:solidFill>
                <a:effectLst/>
                <a:latin typeface="Segoe UI Light" pitchFamily="34" charset="0"/>
                <a:ea typeface="+mn-ea"/>
                <a:cs typeface="+mn-cs"/>
              </a:rPr>
              <a:t> in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Let's say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started with two threads, because of my two cores.</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Gradually it'll realize that its threads aren't really being used,</a:t>
            </a:r>
          </a:p>
          <a:p>
            <a:r>
              <a:rPr lang="en-US" sz="900" kern="1200" dirty="0">
                <a:solidFill>
                  <a:schemeClr val="tx1"/>
                </a:solidFill>
                <a:effectLst/>
                <a:latin typeface="Segoe UI Light" pitchFamily="34" charset="0"/>
                <a:ea typeface="+mn-ea"/>
                <a:cs typeface="+mn-cs"/>
              </a:rPr>
              <a:t>  and it'll add an extra thread to do some more work.</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Maybe an extra thread as well.</a:t>
            </a:r>
          </a:p>
          <a:p>
            <a:r>
              <a:rPr lang="en-US" sz="900" kern="1200" dirty="0">
                <a:solidFill>
                  <a:schemeClr val="tx1"/>
                </a:solidFill>
                <a:effectLst/>
                <a:latin typeface="Segoe UI Light" pitchFamily="34" charset="0"/>
                <a:ea typeface="+mn-ea"/>
                <a:cs typeface="+mn-cs"/>
              </a:rPr>
              <a:t>*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will gradually find the optimum number of threads to run</a:t>
            </a:r>
          </a:p>
          <a:p>
            <a:r>
              <a:rPr lang="en-US" sz="900" kern="1200" dirty="0">
                <a:solidFill>
                  <a:schemeClr val="tx1"/>
                </a:solidFill>
                <a:effectLst/>
                <a:latin typeface="Segoe UI Light" pitchFamily="34" charset="0"/>
                <a:ea typeface="+mn-ea"/>
                <a:cs typeface="+mn-cs"/>
              </a:rPr>
              <a:t>  a given workload, but it's fairly slow to respond.</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In this case maybe it only ended up growing by two extra threads.</a:t>
            </a:r>
          </a:p>
          <a:p>
            <a:r>
              <a:rPr lang="en-US" sz="900" kern="1200" dirty="0">
                <a:solidFill>
                  <a:schemeClr val="tx1"/>
                </a:solidFill>
                <a:effectLst/>
                <a:latin typeface="Segoe UI Light" pitchFamily="34" charset="0"/>
                <a:ea typeface="+mn-ea"/>
                <a:cs typeface="+mn-cs"/>
              </a:rPr>
              <a:t>* Well, this result came in about 200ms.</a:t>
            </a:r>
          </a:p>
          <a:p>
            <a:r>
              <a:rPr lang="en-US" sz="900" kern="1200" dirty="0">
                <a:solidFill>
                  <a:schemeClr val="tx1"/>
                </a:solidFill>
                <a:effectLst/>
                <a:latin typeface="Segoe UI Light" pitchFamily="34" charset="0"/>
                <a:ea typeface="+mn-ea"/>
                <a:cs typeface="+mn-cs"/>
              </a:rPr>
              <a:t>* In general,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growth isn't the right way to get responsive code.</a:t>
            </a:r>
          </a:p>
          <a:p>
            <a:r>
              <a:rPr lang="en-US" sz="900" kern="1200" dirty="0">
                <a:solidFill>
                  <a:schemeClr val="tx1"/>
                </a:solidFill>
                <a:effectLst/>
                <a:latin typeface="Segoe UI Light" pitchFamily="34" charset="0"/>
                <a:ea typeface="+mn-ea"/>
                <a:cs typeface="+mn-cs"/>
              </a:rPr>
              <a:t>* That's because it does take time to get there.</a:t>
            </a:r>
          </a:p>
          <a:p>
            <a:r>
              <a:rPr lang="en-US" sz="900" kern="1200" dirty="0">
                <a:solidFill>
                  <a:schemeClr val="tx1"/>
                </a:solidFill>
                <a:effectLst/>
                <a:latin typeface="Segoe UI Light" pitchFamily="34" charset="0"/>
                <a:ea typeface="+mn-ea"/>
                <a:cs typeface="+mn-cs"/>
              </a:rPr>
              <a:t>* Sometimes you'll see it adding just one new thread a second.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F9C7B-A9D6-4990-94BC-ADFA16571BD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07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Let's draw a flow diagram about how this code should ideally work.</a:t>
            </a:r>
          </a:p>
          <a:p>
            <a:r>
              <a:rPr lang="en-US" sz="900" kern="1200" dirty="0">
                <a:solidFill>
                  <a:schemeClr val="tx1"/>
                </a:solidFill>
                <a:effectLst/>
                <a:latin typeface="Segoe UI Light" pitchFamily="34" charset="0"/>
                <a:ea typeface="+mn-ea"/>
                <a:cs typeface="+mn-cs"/>
              </a:rPr>
              <a:t>* We should kick off all five requests in one go.</a:t>
            </a:r>
          </a:p>
          <a:p>
            <a:r>
              <a:rPr lang="en-US" sz="900" kern="1200" dirty="0">
                <a:solidFill>
                  <a:schemeClr val="tx1"/>
                </a:solidFill>
                <a:effectLst/>
                <a:latin typeface="Segoe UI Light" pitchFamily="34" charset="0"/>
                <a:ea typeface="+mn-ea"/>
                <a:cs typeface="+mn-cs"/>
              </a:rPr>
              <a:t>* We might as well issue the requests in sequence, since it's so quick to issue a request.</a:t>
            </a:r>
          </a:p>
          <a:p>
            <a:r>
              <a:rPr lang="en-US" sz="900" kern="1200" dirty="0">
                <a:solidFill>
                  <a:schemeClr val="tx1"/>
                </a:solidFill>
                <a:effectLst/>
                <a:latin typeface="Segoe UI Light" pitchFamily="34" charset="0"/>
                <a:ea typeface="+mn-ea"/>
                <a:cs typeface="+mn-cs"/>
              </a:rPr>
              <a:t>* Later on, about 100ms later, the responses trickle in.</a:t>
            </a:r>
          </a:p>
          <a:p>
            <a:r>
              <a:rPr lang="en-US" sz="900" kern="1200" dirty="0">
                <a:solidFill>
                  <a:schemeClr val="tx1"/>
                </a:solidFill>
                <a:effectLst/>
                <a:latin typeface="Segoe UI Light" pitchFamily="34" charset="0"/>
                <a:ea typeface="+mn-ea"/>
                <a:cs typeface="+mn-cs"/>
              </a:rPr>
              <a:t>* They might come out of order. That doesn't matter. We'll get them all.</a:t>
            </a:r>
          </a:p>
          <a:p>
            <a:r>
              <a:rPr lang="en-US" sz="900" kern="1200" dirty="0">
                <a:solidFill>
                  <a:schemeClr val="tx1"/>
                </a:solidFill>
                <a:effectLst/>
                <a:latin typeface="Segoe UI Light" pitchFamily="34" charset="0"/>
                <a:ea typeface="+mn-ea"/>
                <a:cs typeface="+mn-cs"/>
              </a:rPr>
              <a:t>* And we should have them all done within about 100ms.</a:t>
            </a:r>
          </a:p>
          <a:p>
            <a:r>
              <a:rPr lang="en-US" sz="900" kern="1200" dirty="0">
                <a:solidFill>
                  <a:schemeClr val="tx1"/>
                </a:solidFill>
                <a:effectLst/>
                <a:latin typeface="Segoe UI Light" pitchFamily="34" charset="0"/>
                <a:ea typeface="+mn-ea"/>
                <a:cs typeface="+mn-cs"/>
              </a:rPr>
              <a:t>* That's the fastest "Time To First Byte" of all our solutions.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ACD5B71-D91A-40D3-8381-D7D1BC959E9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8192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Back to the developer's scenario.</a:t>
            </a:r>
          </a:p>
          <a:p>
            <a:r>
              <a:rPr lang="en-US" sz="900" kern="1200" dirty="0">
                <a:solidFill>
                  <a:schemeClr val="tx1"/>
                </a:solidFill>
                <a:effectLst/>
                <a:latin typeface="Segoe UI Light" pitchFamily="34" charset="0"/>
                <a:ea typeface="+mn-ea"/>
                <a:cs typeface="+mn-cs"/>
              </a:rPr>
              <a:t>* This is the code that the developer should have used</a:t>
            </a:r>
          </a:p>
          <a:p>
            <a:r>
              <a:rPr lang="en-US" sz="900" kern="1200" dirty="0">
                <a:solidFill>
                  <a:schemeClr val="tx1"/>
                </a:solidFill>
                <a:effectLst/>
                <a:latin typeface="Segoe UI Light" pitchFamily="34" charset="0"/>
                <a:ea typeface="+mn-ea"/>
                <a:cs typeface="+mn-cs"/>
              </a:rPr>
              <a:t>* He can kick off tasks for all the database loads.</a:t>
            </a:r>
          </a:p>
          <a:p>
            <a:r>
              <a:rPr lang="en-US" sz="900" kern="1200" dirty="0">
                <a:solidFill>
                  <a:schemeClr val="tx1"/>
                </a:solidFill>
                <a:effectLst/>
                <a:latin typeface="Segoe UI Light" pitchFamily="34" charset="0"/>
                <a:ea typeface="+mn-ea"/>
                <a:cs typeface="+mn-cs"/>
              </a:rPr>
              <a:t>* And then await </a:t>
            </a:r>
            <a:r>
              <a:rPr lang="en-US" sz="900" kern="1200" dirty="0" err="1">
                <a:solidFill>
                  <a:schemeClr val="tx1"/>
                </a:solidFill>
                <a:effectLst/>
                <a:latin typeface="Segoe UI Light" pitchFamily="34" charset="0"/>
                <a:ea typeface="+mn-ea"/>
                <a:cs typeface="+mn-cs"/>
              </a:rPr>
              <a:t>Task.WhenAll</a:t>
            </a:r>
            <a:r>
              <a:rPr lang="en-US" sz="900" kern="1200" dirty="0">
                <a:solidFill>
                  <a:schemeClr val="tx1"/>
                </a:solidFill>
                <a:effectLst/>
                <a:latin typeface="Segoe UI Light" pitchFamily="34" charset="0"/>
                <a:ea typeface="+mn-ea"/>
                <a:cs typeface="+mn-cs"/>
              </a:rPr>
              <a:t>, until they're all finished.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2D30D11-9601-429B-94F1-A644E65FA17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39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would we do if there weren’t 5 houses but 500?</a:t>
            </a:r>
          </a:p>
          <a:p>
            <a:pPr marL="171450" indent="-171450">
              <a:buFont typeface="Arial" panose="020B0604020202020204" pitchFamily="34" charset="0"/>
              <a:buChar char="•"/>
            </a:pPr>
            <a:r>
              <a:rPr lang="en-US" dirty="0"/>
              <a:t>Can’t make 500 requests all at once. We</a:t>
            </a:r>
            <a:r>
              <a:rPr lang="en-US" baseline="0" dirty="0"/>
              <a:t> need to throttle the rate of requests.</a:t>
            </a:r>
          </a:p>
          <a:p>
            <a:pPr marL="171450" indent="-171450">
              <a:buFont typeface="Arial" panose="020B0604020202020204" pitchFamily="34" charset="0"/>
              <a:buChar char="•"/>
            </a:pPr>
            <a:r>
              <a:rPr lang="en-US" dirty="0"/>
              <a:t>Here’s what I think is the easiest idiom. </a:t>
            </a:r>
          </a:p>
          <a:p>
            <a:pPr marL="171450" indent="-171450">
              <a:buFont typeface="Arial" panose="020B0604020202020204" pitchFamily="34" charset="0"/>
              <a:buChar char="•"/>
            </a:pPr>
            <a:r>
              <a:rPr lang="en-US" dirty="0"/>
              <a:t>A queue of work-items.</a:t>
            </a:r>
            <a:endParaRPr lang="en-US" baseline="0" dirty="0"/>
          </a:p>
          <a:p>
            <a:pPr marL="171450" indent="-171450">
              <a:buFont typeface="Arial" panose="020B0604020202020204" pitchFamily="34" charset="0"/>
              <a:buChar char="•"/>
            </a:pPr>
            <a:r>
              <a:rPr lang="en-US" baseline="0" dirty="0"/>
              <a:t>Async method </a:t>
            </a:r>
            <a:r>
              <a:rPr lang="en-US" baseline="0" dirty="0" err="1"/>
              <a:t>WorkerAsync</a:t>
            </a:r>
            <a:r>
              <a:rPr lang="en-US" baseline="0" dirty="0"/>
              <a:t> runs through the queue and fires requests, one after the other.</a:t>
            </a:r>
          </a:p>
          <a:p>
            <a:pPr marL="171450" indent="-171450">
              <a:buFont typeface="Arial" panose="020B0604020202020204" pitchFamily="34" charset="0"/>
              <a:buChar char="•"/>
            </a:pPr>
            <a:r>
              <a:rPr lang="en-US" dirty="0"/>
              <a:t>And if I kick</a:t>
            </a:r>
            <a:r>
              <a:rPr lang="en-US" baseline="0" dirty="0"/>
              <a:t> off three of these workers, then I’ll have throttled it to 3 at a time!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Queue is not thread safe: use </a:t>
            </a:r>
            <a:r>
              <a:rPr lang="en-US" b="1" baseline="0" dirty="0" err="1"/>
              <a:t>ConcurrentQueue</a:t>
            </a:r>
            <a:r>
              <a:rPr lang="en-US" b="1" baseline="0" dirty="0"/>
              <a:t>&lt;T&gt;</a:t>
            </a:r>
            <a:r>
              <a:rPr lang="en-US" sz="900" b="0" i="0" kern="1200" dirty="0">
                <a:solidFill>
                  <a:schemeClr val="tx1"/>
                </a:solidFill>
                <a:effectLst/>
                <a:latin typeface="Segoe UI Light" pitchFamily="34" charset="0"/>
                <a:ea typeface="+mn-ea"/>
                <a:cs typeface="+mn-cs"/>
              </a:rPr>
              <a:t> instead</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List is not thread safe: use </a:t>
            </a:r>
            <a:r>
              <a:rPr lang="en-US" sz="900" b="1" i="0" kern="1200" dirty="0" err="1">
                <a:solidFill>
                  <a:schemeClr val="tx1"/>
                </a:solidFill>
                <a:effectLst/>
                <a:latin typeface="Segoe UI Light" pitchFamily="34" charset="0"/>
                <a:ea typeface="+mn-ea"/>
                <a:cs typeface="+mn-cs"/>
              </a:rPr>
              <a:t>ConcurrentBag</a:t>
            </a:r>
            <a:r>
              <a:rPr lang="en-US" sz="900" b="1" i="0" kern="1200" dirty="0">
                <a:solidFill>
                  <a:schemeClr val="tx1"/>
                </a:solidFill>
                <a:effectLst/>
                <a:latin typeface="Segoe UI Light" pitchFamily="34" charset="0"/>
                <a:ea typeface="+mn-ea"/>
                <a:cs typeface="+mn-cs"/>
              </a:rPr>
              <a:t>&lt;T&gt; </a:t>
            </a:r>
            <a:r>
              <a:rPr lang="en-US" sz="900" b="0" i="0" kern="1200" dirty="0">
                <a:solidFill>
                  <a:schemeClr val="tx1"/>
                </a:solidFill>
                <a:effectLst/>
                <a:latin typeface="Segoe UI Light" pitchFamily="34" charset="0"/>
                <a:ea typeface="+mn-ea"/>
                <a:cs typeface="+mn-cs"/>
              </a:rPr>
              <a:t>instead</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2D30D11-9601-429B-94F1-A644E65FA17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437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So let's review.</a:t>
            </a:r>
          </a:p>
          <a:p>
            <a:r>
              <a:rPr lang="en-US" sz="900" kern="1200" dirty="0">
                <a:solidFill>
                  <a:schemeClr val="tx1"/>
                </a:solidFill>
                <a:effectLst/>
                <a:latin typeface="Segoe UI Light" pitchFamily="34" charset="0"/>
                <a:ea typeface="+mn-ea"/>
                <a:cs typeface="+mn-cs"/>
              </a:rPr>
              <a:t>* It's vital to distinguish between what is CPU-bound work and what is IO-bound work.</a:t>
            </a:r>
          </a:p>
          <a:p>
            <a:r>
              <a:rPr lang="en-US" sz="900" kern="1200" dirty="0">
                <a:solidFill>
                  <a:schemeClr val="tx1"/>
                </a:solidFill>
                <a:effectLst/>
                <a:latin typeface="Segoe UI Light" pitchFamily="34" charset="0"/>
                <a:ea typeface="+mn-ea"/>
                <a:cs typeface="+mn-cs"/>
              </a:rPr>
              <a:t>* CPU-bound means things like LINQ-to-objects, or iterations, or computationally-intensive inner loops.</a:t>
            </a:r>
          </a:p>
          <a:p>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Parallel.ForEach</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Task.Run</a:t>
            </a:r>
            <a:r>
              <a:rPr lang="en-US" sz="900" kern="1200" dirty="0">
                <a:solidFill>
                  <a:schemeClr val="tx1"/>
                </a:solidFill>
                <a:effectLst/>
                <a:latin typeface="Segoe UI Light" pitchFamily="34" charset="0"/>
                <a:ea typeface="+mn-ea"/>
                <a:cs typeface="+mn-cs"/>
              </a:rPr>
              <a:t> are good ways to put these CPU-bound workloads on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But it's important to understand that threads haven't increased scalability</a:t>
            </a:r>
          </a:p>
          <a:p>
            <a:r>
              <a:rPr lang="en-US" sz="900" kern="1200" dirty="0">
                <a:solidFill>
                  <a:schemeClr val="tx1"/>
                </a:solidFill>
                <a:effectLst/>
                <a:latin typeface="Segoe UI Light" pitchFamily="34" charset="0"/>
                <a:ea typeface="+mn-ea"/>
                <a:cs typeface="+mn-cs"/>
              </a:rPr>
              <a:t>* Scalability is about not wasting resources</a:t>
            </a:r>
          </a:p>
          <a:p>
            <a:r>
              <a:rPr lang="en-US" sz="900" kern="1200" dirty="0">
                <a:solidFill>
                  <a:schemeClr val="tx1"/>
                </a:solidFill>
                <a:effectLst/>
                <a:latin typeface="Segoe UI Light" pitchFamily="34" charset="0"/>
                <a:ea typeface="+mn-ea"/>
                <a:cs typeface="+mn-cs"/>
              </a:rPr>
              <a:t>* One of those resources is threads</a:t>
            </a:r>
          </a:p>
          <a:p>
            <a:r>
              <a:rPr lang="en-US" sz="900" kern="1200" dirty="0">
                <a:solidFill>
                  <a:schemeClr val="tx1"/>
                </a:solidFill>
                <a:effectLst/>
                <a:latin typeface="Segoe UI Light" pitchFamily="34" charset="0"/>
                <a:ea typeface="+mn-ea"/>
                <a:cs typeface="+mn-cs"/>
              </a:rPr>
              <a:t>* Let's say your server can handle 1000 threads.</a:t>
            </a:r>
          </a:p>
          <a:p>
            <a:r>
              <a:rPr lang="en-US" sz="900" kern="1200" dirty="0">
                <a:solidFill>
                  <a:schemeClr val="tx1"/>
                </a:solidFill>
                <a:effectLst/>
                <a:latin typeface="Segoe UI Light" pitchFamily="34" charset="0"/>
                <a:ea typeface="+mn-ea"/>
                <a:cs typeface="+mn-cs"/>
              </a:rPr>
              <a:t>* If you had 1 thread per request, then you could handle 1000 requests at a time.</a:t>
            </a:r>
          </a:p>
          <a:p>
            <a:r>
              <a:rPr lang="en-US" sz="900" kern="1200" dirty="0">
                <a:solidFill>
                  <a:schemeClr val="tx1"/>
                </a:solidFill>
                <a:effectLst/>
                <a:latin typeface="Segoe UI Light" pitchFamily="34" charset="0"/>
                <a:ea typeface="+mn-ea"/>
                <a:cs typeface="+mn-cs"/>
              </a:rPr>
              <a:t>* But if you created 2 threads per request, then only 500 requests at a time.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6FB202E-7364-4EA6-A00A-3F180CBEAAA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56472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Oh. Just hold on there a moment.</a:t>
            </a:r>
          </a:p>
          <a:p>
            <a:r>
              <a:rPr lang="en-US" sz="900" kern="1200" dirty="0">
                <a:solidFill>
                  <a:schemeClr val="tx1"/>
                </a:solidFill>
                <a:effectLst/>
                <a:latin typeface="Segoe UI Light" pitchFamily="34" charset="0"/>
                <a:ea typeface="+mn-ea"/>
                <a:cs typeface="+mn-cs"/>
              </a:rPr>
              <a:t>* What the heck kind of deserialization takes so long? 100ms per house? That's an eternity.</a:t>
            </a:r>
          </a:p>
          <a:p>
            <a:r>
              <a:rPr lang="en-US" sz="900" kern="1200" dirty="0">
                <a:solidFill>
                  <a:schemeClr val="tx1"/>
                </a:solidFill>
                <a:effectLst/>
                <a:latin typeface="Segoe UI Light" pitchFamily="34" charset="0"/>
                <a:ea typeface="+mn-ea"/>
                <a:cs typeface="+mn-cs"/>
              </a:rPr>
              <a:t>* Well, I checked with the developer.</a:t>
            </a:r>
          </a:p>
          <a:p>
            <a:r>
              <a:rPr lang="en-US" sz="900" kern="1200" dirty="0">
                <a:solidFill>
                  <a:schemeClr val="tx1"/>
                </a:solidFill>
                <a:effectLst/>
                <a:latin typeface="Segoe UI Light" pitchFamily="34" charset="0"/>
                <a:ea typeface="+mn-ea"/>
                <a:cs typeface="+mn-cs"/>
              </a:rPr>
              <a:t>* Turns out his deserialization wasn't really what I'd call deserialization.</a:t>
            </a:r>
          </a:p>
          <a:p>
            <a:r>
              <a:rPr lang="en-US" sz="900" kern="1200" dirty="0">
                <a:solidFill>
                  <a:schemeClr val="tx1"/>
                </a:solidFill>
                <a:effectLst/>
                <a:latin typeface="Segoe UI Light" pitchFamily="34" charset="0"/>
                <a:ea typeface="+mn-ea"/>
                <a:cs typeface="+mn-cs"/>
              </a:rPr>
              <a:t>* It was looking up tables in a database.</a:t>
            </a:r>
          </a:p>
          <a:p>
            <a:r>
              <a:rPr lang="en-US" sz="900" kern="1200" dirty="0">
                <a:solidFill>
                  <a:schemeClr val="tx1"/>
                </a:solidFill>
                <a:effectLst/>
                <a:latin typeface="Segoe UI Light" pitchFamily="34" charset="0"/>
                <a:ea typeface="+mn-ea"/>
                <a:cs typeface="+mn-cs"/>
              </a:rPr>
              <a:t>* That's why it took so long. It was network-bound, not CPU-bound.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4293CB-B54B-4544-BA09-B3BF87280F4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2203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So what we've seen here is a very general technique</a:t>
            </a:r>
          </a:p>
          <a:p>
            <a:r>
              <a:rPr lang="en-US" sz="900" kern="1200" dirty="0">
                <a:solidFill>
                  <a:schemeClr val="tx1"/>
                </a:solidFill>
                <a:effectLst/>
                <a:latin typeface="Segoe UI Light" pitchFamily="34" charset="0"/>
                <a:ea typeface="+mn-ea"/>
                <a:cs typeface="+mn-cs"/>
              </a:rPr>
              <a:t>  to wrap up event-based things into Task-returning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a:t>
            </a:r>
          </a:p>
          <a:p>
            <a:r>
              <a:rPr lang="en-US" sz="900" kern="1200" dirty="0">
                <a:solidFill>
                  <a:schemeClr val="tx1"/>
                </a:solidFill>
                <a:effectLst/>
                <a:latin typeface="Segoe UI Light" pitchFamily="34" charset="0"/>
                <a:ea typeface="+mn-ea"/>
                <a:cs typeface="+mn-cs"/>
              </a:rPr>
              <a:t>* We used it to make our interactive game easier to architect.</a:t>
            </a:r>
          </a:p>
          <a:p>
            <a:r>
              <a:rPr lang="en-US" sz="900" kern="1200" dirty="0">
                <a:solidFill>
                  <a:schemeClr val="tx1"/>
                </a:solidFill>
                <a:effectLst/>
                <a:latin typeface="Segoe UI Light" pitchFamily="34" charset="0"/>
                <a:ea typeface="+mn-ea"/>
                <a:cs typeface="+mn-cs"/>
              </a:rPr>
              <a:t>* And whenever we see our event-based code starts to feel like a state-machine,</a:t>
            </a:r>
          </a:p>
          <a:p>
            <a:r>
              <a:rPr lang="en-US" sz="900" kern="1200" dirty="0">
                <a:solidFill>
                  <a:schemeClr val="tx1"/>
                </a:solidFill>
                <a:effectLst/>
                <a:latin typeface="Segoe UI Light" pitchFamily="34" charset="0"/>
                <a:ea typeface="+mn-ea"/>
                <a:cs typeface="+mn-cs"/>
              </a:rPr>
              <a:t>  that's a good time to think whether awaiting for events might be easier.</a:t>
            </a:r>
          </a:p>
          <a:p>
            <a:r>
              <a:rPr lang="en-US" sz="900" kern="1200" dirty="0">
                <a:solidFill>
                  <a:schemeClr val="tx1"/>
                </a:solidFill>
                <a:effectLst/>
                <a:latin typeface="Segoe UI Light" pitchFamily="34" charset="0"/>
                <a:ea typeface="+mn-ea"/>
                <a:cs typeface="+mn-cs"/>
              </a:rPr>
              <a:t>* And can turn so many things into </a:t>
            </a:r>
            <a:r>
              <a:rPr lang="en-US" sz="900" kern="1200" dirty="0" err="1">
                <a:solidFill>
                  <a:schemeClr val="tx1"/>
                </a:solidFill>
                <a:effectLst/>
                <a:latin typeface="Segoe UI Light" pitchFamily="34" charset="0"/>
                <a:ea typeface="+mn-ea"/>
                <a:cs typeface="+mn-cs"/>
              </a:rPr>
              <a:t>awaitable</a:t>
            </a:r>
            <a:r>
              <a:rPr lang="en-US" sz="900" kern="1200" dirty="0">
                <a:solidFill>
                  <a:schemeClr val="tx1"/>
                </a:solidFill>
                <a:effectLst/>
                <a:latin typeface="Segoe UI Light" pitchFamily="34" charset="0"/>
                <a:ea typeface="+mn-ea"/>
                <a:cs typeface="+mn-cs"/>
              </a:rPr>
              <a:t> Task w/ </a:t>
            </a:r>
            <a:r>
              <a:rPr lang="en-US" sz="900" kern="1200" dirty="0" err="1">
                <a:solidFill>
                  <a:schemeClr val="tx1"/>
                </a:solidFill>
                <a:effectLst/>
                <a:latin typeface="Segoe UI Light" pitchFamily="34" charset="0"/>
                <a:ea typeface="+mn-ea"/>
                <a:cs typeface="+mn-cs"/>
              </a:rPr>
              <a:t>TaskCompletionSource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49873C-12F9-44F3-A573-4211FA2D88C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456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baseline="0" dirty="0">
                <a:solidFill>
                  <a:schemeClr val="tx1"/>
                </a:solidFill>
                <a:latin typeface="Segoe UI Light" pitchFamily="34" charset="0"/>
                <a:ea typeface="+mn-ea"/>
                <a:cs typeface="+mn-cs"/>
              </a:rPr>
              <a:t>The CQRS (Command and Query Responsibility Segregation) style separates read and write</a:t>
            </a:r>
          </a:p>
          <a:p>
            <a:r>
              <a:rPr lang="en-US" sz="900" b="0" i="0" u="none" strike="noStrike" kern="1200" baseline="0" dirty="0">
                <a:solidFill>
                  <a:schemeClr val="tx1"/>
                </a:solidFill>
                <a:latin typeface="Segoe UI Light" pitchFamily="34" charset="0"/>
                <a:ea typeface="+mn-ea"/>
                <a:cs typeface="+mn-cs"/>
              </a:rPr>
              <a:t>operations into separate models. This isolates the parts of the system that update data from the parts</a:t>
            </a:r>
          </a:p>
          <a:p>
            <a:r>
              <a:rPr lang="en-US" sz="900" b="0" i="0" u="none" strike="noStrike" kern="1200" baseline="0" dirty="0">
                <a:solidFill>
                  <a:schemeClr val="tx1"/>
                </a:solidFill>
                <a:latin typeface="Segoe UI Light" pitchFamily="34" charset="0"/>
                <a:ea typeface="+mn-ea"/>
                <a:cs typeface="+mn-cs"/>
              </a:rPr>
              <a:t>that read the data. Moreover, reads can be executed against a materialized view that is physically</a:t>
            </a:r>
          </a:p>
          <a:p>
            <a:r>
              <a:rPr lang="en-US" sz="900" b="0" i="0" u="none" strike="noStrike" kern="1200" baseline="0" dirty="0">
                <a:solidFill>
                  <a:schemeClr val="tx1"/>
                </a:solidFill>
                <a:latin typeface="Segoe UI Light" pitchFamily="34" charset="0"/>
                <a:ea typeface="+mn-ea"/>
                <a:cs typeface="+mn-cs"/>
              </a:rPr>
              <a:t>separate from the write database. That lets you scale the read and write workloads independently,</a:t>
            </a:r>
          </a:p>
          <a:p>
            <a:r>
              <a:rPr lang="en-US" sz="900" b="0" i="0" u="none" strike="noStrike" kern="1200" baseline="0" dirty="0">
                <a:solidFill>
                  <a:schemeClr val="tx1"/>
                </a:solidFill>
                <a:latin typeface="Segoe UI Light" pitchFamily="34" charset="0"/>
                <a:ea typeface="+mn-ea"/>
                <a:cs typeface="+mn-cs"/>
              </a:rPr>
              <a:t>and optimize the materialized view for queries.</a:t>
            </a:r>
          </a:p>
          <a:p>
            <a:r>
              <a:rPr lang="en-US" sz="900" b="0" i="0" u="none" strike="noStrike" kern="1200" baseline="0" dirty="0">
                <a:solidFill>
                  <a:schemeClr val="tx1"/>
                </a:solidFill>
                <a:latin typeface="Segoe UI Light" pitchFamily="34" charset="0"/>
                <a:ea typeface="+mn-ea"/>
                <a:cs typeface="+mn-cs"/>
              </a:rPr>
              <a:t>CQRS makes the most sense when it’s applied to a subsystem of a larger architecture. Generally,</a:t>
            </a:r>
          </a:p>
          <a:p>
            <a:r>
              <a:rPr lang="en-US" sz="900" b="0" i="0" u="none" strike="noStrike" kern="1200" baseline="0" dirty="0">
                <a:solidFill>
                  <a:schemeClr val="tx1"/>
                </a:solidFill>
                <a:latin typeface="Segoe UI Light" pitchFamily="34" charset="0"/>
                <a:ea typeface="+mn-ea"/>
                <a:cs typeface="+mn-cs"/>
              </a:rPr>
              <a:t>you shouldn’t impose it across the entire application, as that will just create unneeded complexity.</a:t>
            </a:r>
          </a:p>
          <a:p>
            <a:r>
              <a:rPr lang="en-US" sz="900" b="0" i="0" u="none" strike="noStrike" kern="1200" baseline="0" dirty="0">
                <a:solidFill>
                  <a:schemeClr val="tx1"/>
                </a:solidFill>
                <a:latin typeface="Segoe UI Light" pitchFamily="34" charset="0"/>
                <a:ea typeface="+mn-ea"/>
                <a:cs typeface="+mn-cs"/>
              </a:rPr>
              <a:t>Consider it for collaborative domains where many users access the same data.</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09050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Wrap Task around API events and make them Async (if they are not already)</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4470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Cancellation tokens and call back events wrapper</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2330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The first library</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tip is that library method signatures shouldn't "lie".</a:t>
            </a:r>
          </a:p>
          <a:p>
            <a:r>
              <a:rPr lang="en-US" sz="900" kern="1200" dirty="0">
                <a:solidFill>
                  <a:schemeClr val="tx1"/>
                </a:solidFill>
                <a:effectLst/>
                <a:latin typeface="Segoe UI Light" pitchFamily="34" charset="0"/>
                <a:ea typeface="+mn-ea"/>
                <a:cs typeface="+mn-cs"/>
              </a:rPr>
              <a:t>* (that's not why they're called lie-</a:t>
            </a:r>
            <a:r>
              <a:rPr lang="en-US" sz="900" kern="1200" dirty="0" err="1">
                <a:solidFill>
                  <a:schemeClr val="tx1"/>
                </a:solidFill>
                <a:effectLst/>
                <a:latin typeface="Segoe UI Light" pitchFamily="34" charset="0"/>
                <a:ea typeface="+mn-ea"/>
                <a:cs typeface="+mn-cs"/>
              </a:rPr>
              <a:t>braries</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If a method look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if it smells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then it should be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Let's see what that means in practice.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39BBE-9C02-414E-B2B7-3F83C572A35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66026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Here I’ve written two different methods that someone might call.</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first, in yellow, is synchronous.</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The second, in blue, is asynchronous.</a:t>
            </a:r>
          </a:p>
          <a:p>
            <a:r>
              <a:rPr lang="en-US" sz="900" kern="1200" dirty="0">
                <a:solidFill>
                  <a:schemeClr val="tx1"/>
                </a:solidFill>
                <a:effectLst/>
                <a:latin typeface="Segoe UI Light" pitchFamily="34" charset="0"/>
                <a:ea typeface="+mn-ea"/>
                <a:cs typeface="+mn-cs"/>
              </a:rPr>
              <a:t>* So what are the assumptions people will make</a:t>
            </a:r>
            <a:r>
              <a:rPr lang="en-US" sz="900" kern="1200" baseline="0" dirty="0">
                <a:solidFill>
                  <a:schemeClr val="tx1"/>
                </a:solidFill>
                <a:effectLst/>
                <a:latin typeface="Segoe UI Light" pitchFamily="34" charset="0"/>
                <a:ea typeface="+mn-ea"/>
                <a:cs typeface="+mn-cs"/>
              </a:rPr>
              <a:t> about how to call these two?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Imagine someone comes up to your API.</a:t>
            </a:r>
          </a:p>
          <a:p>
            <a:r>
              <a:rPr lang="en-US" sz="900" kern="1200" dirty="0">
                <a:solidFill>
                  <a:schemeClr val="tx1"/>
                </a:solidFill>
                <a:effectLst/>
                <a:latin typeface="Segoe UI Light" pitchFamily="34" charset="0"/>
                <a:ea typeface="+mn-ea"/>
                <a:cs typeface="+mn-cs"/>
              </a:rPr>
              <a:t>* They're going to read the documentation.</a:t>
            </a:r>
          </a:p>
          <a:p>
            <a:r>
              <a:rPr lang="en-US" sz="900" kern="1200" dirty="0">
                <a:solidFill>
                  <a:schemeClr val="tx1"/>
                </a:solidFill>
                <a:effectLst/>
                <a:latin typeface="Segoe UI Light" pitchFamily="34" charset="0"/>
                <a:ea typeface="+mn-ea"/>
                <a:cs typeface="+mn-cs"/>
              </a:rPr>
              <a:t>* Hah! Who am I kidding? They might read the XML doc-comments if we're lucky.</a:t>
            </a:r>
          </a:p>
          <a:p>
            <a:pPr marL="0" indent="0">
              <a:buFont typeface="Arial" panose="020B0604020202020204" pitchFamily="34" charset="0"/>
              <a:buNone/>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For the first one, they’ll see its name, and expect it to be synchronous.</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Everyone knows what that means.</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They think it will perform something right away</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and will only return once it’s finished its work</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It’ll probably be using CPU all the time it’s running.</a:t>
            </a:r>
          </a:p>
          <a:p>
            <a:pPr marL="0" indent="0">
              <a:buFont typeface="Arial" panose="020B0604020202020204" pitchFamily="34" charset="0"/>
              <a:buNone/>
            </a:pPr>
            <a:r>
              <a:rPr lang="en-US" sz="900" kern="1200" baseline="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For the second one, they’ll see its name ends in Async.</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They’ll think they can call the method to initiate something, but</a:t>
            </a:r>
            <a:r>
              <a:rPr lang="en-US" sz="900" kern="1200" baseline="0" dirty="0">
                <a:solidFill>
                  <a:schemeClr val="tx1"/>
                </a:solidFill>
                <a:effectLst/>
                <a:latin typeface="Segoe UI Light" pitchFamily="34" charset="0"/>
                <a:ea typeface="+mn-ea"/>
                <a:cs typeface="+mn-cs"/>
              </a:rPr>
              <a:t> they’ll get back control immediately</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Maybe they’re writing a server app. They’ll expect that the method isn’t going to spawn new threads or use up CPU in the background. They can trust it to be a good citizen on their server.</a:t>
            </a:r>
          </a:p>
          <a:p>
            <a:r>
              <a:rPr lang="en-US" sz="900" kern="1200" dirty="0">
                <a:solidFill>
                  <a:schemeClr val="tx1"/>
                </a:solidFill>
                <a:effectLst/>
                <a:latin typeface="Segoe UI Light" pitchFamily="34" charset="0"/>
                <a:ea typeface="+mn-ea"/>
                <a:cs typeface="+mn-cs"/>
              </a:rPr>
              <a:t>* They also know that they can parallelize it.</a:t>
            </a:r>
          </a:p>
          <a:p>
            <a:r>
              <a:rPr lang="en-US" sz="900" kern="1200" dirty="0">
                <a:solidFill>
                  <a:schemeClr val="tx1"/>
                </a:solidFill>
                <a:effectLst/>
                <a:latin typeface="Segoe UI Light" pitchFamily="34" charset="0"/>
                <a:ea typeface="+mn-ea"/>
                <a:cs typeface="+mn-cs"/>
              </a:rPr>
              <a:t>* Maybe it's a download API. They can kick off 10 downloads simultaneously, just by invoking it 10 times and then awaiting </a:t>
            </a:r>
            <a:r>
              <a:rPr lang="en-US" sz="900" kern="1200" dirty="0" err="1">
                <a:solidFill>
                  <a:schemeClr val="tx1"/>
                </a:solidFill>
                <a:effectLst/>
                <a:latin typeface="Segoe UI Light" pitchFamily="34" charset="0"/>
                <a:ea typeface="+mn-ea"/>
                <a:cs typeface="+mn-cs"/>
              </a:rPr>
              <a:t>Task.WhenAll</a:t>
            </a:r>
            <a:r>
              <a:rPr lang="en-U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it's not going to hurt their scalability to do so.</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The thing is, your callers will look at your signature of your method, and they'll make assumptions right or wrong about how you're implemented underneath.</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It'll be your job to stay in line with those expectations.</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7209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This talk about sync or Async is important, because it will affect how</a:t>
            </a:r>
            <a:r>
              <a:rPr lang="en-US" sz="900" kern="1200" baseline="0" dirty="0">
                <a:solidFill>
                  <a:schemeClr val="tx1"/>
                </a:solidFill>
                <a:effectLst/>
                <a:latin typeface="Segoe UI Light" pitchFamily="34" charset="0"/>
                <a:ea typeface="+mn-ea"/>
                <a:cs typeface="+mn-cs"/>
              </a:rPr>
              <a:t> you architect</a:t>
            </a:r>
            <a:r>
              <a:rPr lang="en-US" sz="900" kern="1200" dirty="0">
                <a:solidFill>
                  <a:schemeClr val="tx1"/>
                </a:solidFill>
                <a:effectLst/>
                <a:latin typeface="Segoe UI Light" pitchFamily="34" charset="0"/>
                <a:ea typeface="+mn-ea"/>
                <a:cs typeface="+mn-cs"/>
              </a:rPr>
              <a:t> your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APIs.</a:t>
            </a:r>
          </a:p>
          <a:p>
            <a:r>
              <a:rPr lang="en-US" sz="900" kern="1200" dirty="0">
                <a:solidFill>
                  <a:schemeClr val="tx1"/>
                </a:solidFill>
                <a:effectLst/>
                <a:latin typeface="Segoe UI Light" pitchFamily="34" charset="0"/>
                <a:ea typeface="+mn-ea"/>
                <a:cs typeface="+mn-cs"/>
              </a:rPr>
              <a:t>* Let's spell it out with some concrete examples</a:t>
            </a:r>
          </a:p>
          <a:p>
            <a:r>
              <a:rPr lang="en-US" sz="900" kern="1200" dirty="0">
                <a:solidFill>
                  <a:schemeClr val="tx1"/>
                </a:solidFill>
                <a:effectLst/>
                <a:latin typeface="Segoe UI Light" pitchFamily="34" charset="0"/>
                <a:ea typeface="+mn-ea"/>
                <a:cs typeface="+mn-cs"/>
              </a:rPr>
              <a:t>* Just some code to pause 10 seconds, then print "Hello".</a:t>
            </a:r>
          </a:p>
          <a:p>
            <a:r>
              <a:rPr lang="en-US" sz="900" kern="1200" dirty="0">
                <a:solidFill>
                  <a:schemeClr val="tx1"/>
                </a:solidFill>
                <a:effectLst/>
                <a:latin typeface="Segoe UI Light" pitchFamily="34" charset="0"/>
                <a:ea typeface="+mn-ea"/>
                <a:cs typeface="+mn-cs"/>
              </a:rPr>
              <a:t>* I know, it's not much of a library, but it's a start!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This is just an example… I'm not suggesting you do this at home!</a:t>
            </a:r>
          </a:p>
          <a:p>
            <a:r>
              <a:rPr lang="en-US" sz="900" kern="1200" dirty="0">
                <a:solidFill>
                  <a:schemeClr val="tx1"/>
                </a:solidFill>
                <a:effectLst/>
                <a:latin typeface="Segoe UI Light" pitchFamily="34" charset="0"/>
                <a:ea typeface="+mn-ea"/>
                <a:cs typeface="+mn-cs"/>
              </a:rPr>
              <a:t>* It’s an example of an API that's synchronous in both senses...</a:t>
            </a:r>
          </a:p>
          <a:p>
            <a:r>
              <a:rPr lang="en-US" sz="900" kern="1200" dirty="0">
                <a:solidFill>
                  <a:schemeClr val="tx1"/>
                </a:solidFill>
                <a:effectLst/>
                <a:latin typeface="Segoe UI Light" pitchFamily="34" charset="0"/>
                <a:ea typeface="+mn-ea"/>
                <a:cs typeface="+mn-cs"/>
              </a:rPr>
              <a:t>* Its signature looks synchronous, and its implementation really does block the calling thread. Actually it’s even worse than that, it burns CPU cycles to do so.</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And here's an example of an API that's asynchronous in both senses.</a:t>
            </a:r>
          </a:p>
          <a:p>
            <a:r>
              <a:rPr lang="en-US" sz="900" kern="1200" dirty="0">
                <a:solidFill>
                  <a:schemeClr val="tx1"/>
                </a:solidFill>
                <a:effectLst/>
                <a:latin typeface="Segoe UI Light" pitchFamily="34" charset="0"/>
                <a:ea typeface="+mn-ea"/>
                <a:cs typeface="+mn-cs"/>
              </a:rPr>
              <a:t>* It uses </a:t>
            </a:r>
            <a:r>
              <a:rPr lang="en-US" sz="900" kern="1200" dirty="0" err="1">
                <a:solidFill>
                  <a:schemeClr val="tx1"/>
                </a:solidFill>
                <a:effectLst/>
                <a:latin typeface="Segoe UI Light" pitchFamily="34" charset="0"/>
                <a:ea typeface="+mn-ea"/>
                <a:cs typeface="+mn-cs"/>
              </a:rPr>
              <a:t>TaskCompletionSource</a:t>
            </a:r>
            <a:r>
              <a:rPr lang="en-US" sz="900" kern="1200" dirty="0">
                <a:solidFill>
                  <a:schemeClr val="tx1"/>
                </a:solidFill>
                <a:effectLst/>
                <a:latin typeface="Segoe UI Light" pitchFamily="34" charset="0"/>
                <a:ea typeface="+mn-ea"/>
                <a:cs typeface="+mn-cs"/>
              </a:rPr>
              <a:t> to generate a Task</a:t>
            </a:r>
          </a:p>
          <a:p>
            <a:r>
              <a:rPr lang="en-US" sz="900" kern="1200" dirty="0">
                <a:solidFill>
                  <a:schemeClr val="tx1"/>
                </a:solidFill>
                <a:effectLst/>
                <a:latin typeface="Segoe UI Light" pitchFamily="34" charset="0"/>
                <a:ea typeface="+mn-ea"/>
                <a:cs typeface="+mn-cs"/>
              </a:rPr>
              <a:t>* It schedules a timer to wake it up in 10 seconds time</a:t>
            </a:r>
          </a:p>
          <a:p>
            <a:r>
              <a:rPr lang="en-US" sz="900" kern="1200" dirty="0">
                <a:solidFill>
                  <a:schemeClr val="tx1"/>
                </a:solidFill>
                <a:effectLst/>
                <a:latin typeface="Segoe UI Light" pitchFamily="34" charset="0"/>
                <a:ea typeface="+mn-ea"/>
                <a:cs typeface="+mn-cs"/>
              </a:rPr>
              <a:t>* And when the timer wakes up, it prints to the screen and marks the Task as completed.</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Hardly any CPU used at all. It's all just scheduling.</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(Some people ask, “What about Timer itself? Are you saying that Timer’s own internal implementation is Async as well? Is it just turtles all the way down?</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Well,</a:t>
            </a:r>
            <a:r>
              <a:rPr lang="en-US" sz="900" kern="1200" baseline="0" dirty="0">
                <a:solidFill>
                  <a:schemeClr val="tx1"/>
                </a:solidFill>
                <a:effectLst/>
                <a:latin typeface="Segoe UI Light" pitchFamily="34" charset="0"/>
                <a:ea typeface="+mn-ea"/>
                <a:cs typeface="+mn-cs"/>
              </a:rPr>
              <a:t> yes. You know in the Task Manager where it shows System Idle taking up 95% of your CPU? It’s not really burning CPU. It’s probably switched the CPU to a low-power state and is waiting for the next hardware interrupt.)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Actually, we wouldn't write it that way. We'd write it using an "await".</a:t>
            </a:r>
          </a:p>
          <a:p>
            <a:r>
              <a:rPr lang="en-US" sz="900" kern="1200" dirty="0">
                <a:solidFill>
                  <a:schemeClr val="tx1"/>
                </a:solidFill>
                <a:effectLst/>
                <a:latin typeface="Segoe UI Light" pitchFamily="34" charset="0"/>
                <a:ea typeface="+mn-ea"/>
                <a:cs typeface="+mn-cs"/>
              </a:rPr>
              <a:t>* But the two implementations here are basically the same.</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It's what I'd call "true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Here's another piece of code. Let's study this.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It uses </a:t>
            </a:r>
            <a:r>
              <a:rPr lang="en-US" sz="900" kern="1200" dirty="0" err="1">
                <a:solidFill>
                  <a:schemeClr val="tx1"/>
                </a:solidFill>
                <a:effectLst/>
                <a:latin typeface="Segoe UI Light" pitchFamily="34" charset="0"/>
                <a:ea typeface="+mn-ea"/>
                <a:cs typeface="+mn-cs"/>
              </a:rPr>
              <a:t>Task.Run</a:t>
            </a:r>
            <a:r>
              <a:rPr lang="en-US" sz="900" kern="1200" baseline="0" dirty="0">
                <a:solidFill>
                  <a:schemeClr val="tx1"/>
                </a:solidFill>
                <a:effectLst/>
                <a:latin typeface="Segoe UI Light" pitchFamily="34" charset="0"/>
                <a:ea typeface="+mn-ea"/>
                <a:cs typeface="+mn-cs"/>
              </a:rPr>
              <a:t> to run the synchronous code on the </a:t>
            </a:r>
            <a:r>
              <a:rPr lang="en-US" sz="900" kern="1200" baseline="0" dirty="0" err="1">
                <a:solidFill>
                  <a:schemeClr val="tx1"/>
                </a:solidFill>
                <a:effectLst/>
                <a:latin typeface="Segoe UI Light" pitchFamily="34" charset="0"/>
                <a:ea typeface="+mn-ea"/>
                <a:cs typeface="+mn-cs"/>
              </a:rPr>
              <a:t>threadpool</a:t>
            </a: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So, it’s blocking up a </a:t>
            </a:r>
            <a:r>
              <a:rPr lang="en-US" sz="900" kern="1200" baseline="0" dirty="0" err="1">
                <a:solidFill>
                  <a:schemeClr val="tx1"/>
                </a:solidFill>
                <a:effectLst/>
                <a:latin typeface="Segoe UI Light" pitchFamily="34" charset="0"/>
                <a:ea typeface="+mn-ea"/>
                <a:cs typeface="+mn-cs"/>
              </a:rPr>
              <a:t>threadpool</a:t>
            </a:r>
            <a:r>
              <a:rPr lang="en-US" sz="900" kern="1200" baseline="0" dirty="0">
                <a:solidFill>
                  <a:schemeClr val="tx1"/>
                </a:solidFill>
                <a:effectLst/>
                <a:latin typeface="Segoe UI Light" pitchFamily="34" charset="0"/>
                <a:ea typeface="+mn-ea"/>
                <a:cs typeface="+mn-cs"/>
              </a:rPr>
              <a:t> thread.</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 see people doing this quite a lot. Maybe they’ve heard that async is good, and they want to offer up an async signature, but they’re calling an underlying library that is synchronous.</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There's something fishy about this, isn't there?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signature looks async, it smells async, but the implementation is burning CPU.</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It’s fine for an application to use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in this way if it wants, but it’s bad for a library to secretly</a:t>
            </a:r>
            <a:r>
              <a:rPr lang="en-US" sz="900" kern="1200" baseline="0" dirty="0">
                <a:solidFill>
                  <a:schemeClr val="tx1"/>
                </a:solidFill>
                <a:effectLst/>
                <a:latin typeface="Segoe UI Light" pitchFamily="34" charset="0"/>
                <a:ea typeface="+mn-ea"/>
                <a:cs typeface="+mn-cs"/>
              </a:rPr>
              <a:t> use </a:t>
            </a:r>
            <a:r>
              <a:rPr lang="en-US" sz="900" kern="1200" baseline="0" dirty="0" err="1">
                <a:solidFill>
                  <a:schemeClr val="tx1"/>
                </a:solidFill>
                <a:effectLst/>
                <a:latin typeface="Segoe UI Light" pitchFamily="34" charset="0"/>
                <a:ea typeface="+mn-ea"/>
                <a:cs typeface="+mn-cs"/>
              </a:rPr>
              <a:t>Task.Run</a:t>
            </a:r>
            <a:r>
              <a:rPr lang="en-US" sz="900" kern="1200" baseline="0" dirty="0">
                <a:solidFill>
                  <a:schemeClr val="tx1"/>
                </a:solidFill>
                <a:effectLst/>
                <a:latin typeface="Segoe UI Light" pitchFamily="34" charset="0"/>
                <a:ea typeface="+mn-ea"/>
                <a:cs typeface="+mn-cs"/>
              </a:rPr>
              <a:t> internally. I’ll discuss why.</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I want to show you one last example.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This routine initiates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operation.</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But</a:t>
            </a:r>
            <a:r>
              <a:rPr lang="en-US" sz="900" kern="1200" baseline="0" dirty="0">
                <a:solidFill>
                  <a:schemeClr val="tx1"/>
                </a:solidFill>
                <a:effectLst/>
                <a:latin typeface="Segoe UI Light" pitchFamily="34" charset="0"/>
                <a:ea typeface="+mn-ea"/>
                <a:cs typeface="+mn-cs"/>
              </a:rPr>
              <a:t> then it blocks its thread, with the blocking call to Wait().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 see this often, or equivalently using the blocking property</a:t>
            </a:r>
            <a:r>
              <a:rPr lang="en-US" sz="900" kern="1200" baseline="0" dirty="0">
                <a:solidFill>
                  <a:schemeClr val="tx1"/>
                </a:solidFill>
                <a:effectLst/>
                <a:latin typeface="Segoe UI Light" pitchFamily="34" charset="0"/>
                <a:ea typeface="+mn-ea"/>
                <a:cs typeface="+mn-cs"/>
              </a:rPr>
              <a:t> </a:t>
            </a:r>
            <a:r>
              <a:rPr lang="en-US" sz="900" kern="1200" baseline="0" dirty="0" err="1">
                <a:solidFill>
                  <a:schemeClr val="tx1"/>
                </a:solidFill>
                <a:effectLst/>
                <a:latin typeface="Segoe UI Light" pitchFamily="34" charset="0"/>
                <a:ea typeface="+mn-ea"/>
                <a:cs typeface="+mn-cs"/>
              </a:rPr>
              <a:t>Task.Result</a:t>
            </a:r>
            <a:r>
              <a:rPr lang="en-US" sz="900" kern="1200" dirty="0">
                <a:solidFill>
                  <a:schemeClr val="tx1"/>
                </a:solidFill>
                <a:effectLst/>
                <a:latin typeface="Segoe UI Light" pitchFamily="34" charset="0"/>
                <a:ea typeface="+mn-ea"/>
                <a:cs typeface="+mn-cs"/>
              </a:rPr>
              <a:t>.</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Often it’s because</a:t>
            </a:r>
            <a:r>
              <a:rPr lang="en-US" sz="900" kern="1200" baseline="0" dirty="0">
                <a:solidFill>
                  <a:schemeClr val="tx1"/>
                </a:solidFill>
                <a:effectLst/>
                <a:latin typeface="Segoe UI Light" pitchFamily="34" charset="0"/>
                <a:ea typeface="+mn-ea"/>
                <a:cs typeface="+mn-cs"/>
              </a:rPr>
              <a:t> people are writing code that fits into a larger synchronous framework, but they need to make one small call to an Async method.</a:t>
            </a: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Sometimes it’s from</a:t>
            </a:r>
            <a:r>
              <a:rPr lang="en-US" sz="900" kern="1200" dirty="0">
                <a:solidFill>
                  <a:schemeClr val="tx1"/>
                </a:solidFill>
                <a:effectLst/>
                <a:latin typeface="Segoe UI Light" pitchFamily="34" charset="0"/>
                <a:ea typeface="+mn-ea"/>
                <a:cs typeface="+mn-cs"/>
              </a:rPr>
              <a:t> people do this because they wanted to offer a synchronous API from their library, as well as Async.</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But there's something fishy about this too.</a:t>
            </a:r>
          </a:p>
          <a:p>
            <a:r>
              <a:rPr lang="en-US" sz="900" kern="1200" dirty="0">
                <a:solidFill>
                  <a:schemeClr val="tx1"/>
                </a:solidFill>
                <a:effectLst/>
                <a:latin typeface="Segoe UI Light" pitchFamily="34" charset="0"/>
                <a:ea typeface="+mn-ea"/>
                <a:cs typeface="+mn-cs"/>
              </a:rPr>
              <a:t>* The signature looks synchronous, it smells synchronous, but the underlying implementation is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When we're writing library APIs, we should try to stick to the top-left or bottom-right.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other two styles, with the arrows, are dangerous. Confusing to users of the API.</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 want to dig deeper into the two</a:t>
            </a:r>
            <a:r>
              <a:rPr lang="en-US" sz="900" kern="1200" baseline="0" dirty="0">
                <a:solidFill>
                  <a:schemeClr val="tx1"/>
                </a:solidFill>
                <a:effectLst/>
                <a:latin typeface="Segoe UI Light" pitchFamily="34" charset="0"/>
                <a:ea typeface="+mn-ea"/>
                <a:cs typeface="+mn-cs"/>
              </a:rPr>
              <a:t> fishy patterns, the orange and the red.</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Just a tip, if you’re forced into the bottom-left scenario, this link has some workarounds.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057B69-0888-4DD3-85CF-9EB77287106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88040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So what’s so fishy about libraries that use </a:t>
            </a:r>
            <a:r>
              <a:rPr lang="en-US" sz="900" kern="1200" dirty="0" err="1">
                <a:solidFill>
                  <a:schemeClr val="tx1"/>
                </a:solidFill>
                <a:effectLst/>
                <a:latin typeface="Segoe UI Light" pitchFamily="34" charset="0"/>
                <a:ea typeface="+mn-ea"/>
                <a:cs typeface="+mn-cs"/>
              </a:rPr>
              <a:t>Task.Run</a:t>
            </a:r>
            <a:r>
              <a:rPr lang="en-US" sz="900" kern="1200" dirty="0">
                <a:solidFill>
                  <a:schemeClr val="tx1"/>
                </a:solidFill>
                <a:effectLst/>
                <a:latin typeface="Segoe UI Light" pitchFamily="34" charset="0"/>
                <a:ea typeface="+mn-ea"/>
                <a:cs typeface="+mn-cs"/>
              </a:rPr>
              <a:t> internally?</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[VS: 1.LibrariesShouldntLie]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Simple app, console app, but I'm just spinning up a </a:t>
            </a:r>
            <a:r>
              <a:rPr lang="en-US" sz="900" kern="1200" dirty="0" err="1">
                <a:solidFill>
                  <a:schemeClr val="tx1"/>
                </a:solidFill>
                <a:effectLst/>
                <a:latin typeface="Segoe UI Light" pitchFamily="34" charset="0"/>
                <a:ea typeface="+mn-ea"/>
                <a:cs typeface="+mn-cs"/>
              </a:rPr>
              <a:t>Winforms</a:t>
            </a:r>
            <a:r>
              <a:rPr lang="en-US" sz="900" kern="1200" dirty="0">
                <a:solidFill>
                  <a:schemeClr val="tx1"/>
                </a:solidFill>
                <a:effectLst/>
                <a:latin typeface="Segoe UI Light" pitchFamily="34" charset="0"/>
                <a:ea typeface="+mn-ea"/>
                <a:cs typeface="+mn-cs"/>
              </a:rPr>
              <a:t> dialog here.</a:t>
            </a:r>
          </a:p>
          <a:p>
            <a:r>
              <a:rPr lang="en-US" sz="900" kern="1200" dirty="0">
                <a:solidFill>
                  <a:schemeClr val="tx1"/>
                </a:solidFill>
                <a:effectLst/>
                <a:latin typeface="Segoe UI Light" pitchFamily="34" charset="0"/>
                <a:ea typeface="+mn-ea"/>
                <a:cs typeface="+mn-cs"/>
              </a:rPr>
              <a:t>* This is the minimal code I need to get a UI message-loop. (don't want rest of plumbing)</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class Library</a:t>
            </a: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 It's a demo of a library, so we'll have three layers: the app that uses the library, then the library itself, then the underlying framework functionality that the library uses.</a:t>
            </a:r>
          </a:p>
          <a:p>
            <a:r>
              <a:rPr lang="en-US" sz="900" kern="1200" dirty="0">
                <a:solidFill>
                  <a:schemeClr val="tx1"/>
                </a:solidFill>
                <a:effectLst/>
                <a:latin typeface="Segoe UI Light" pitchFamily="34" charset="0"/>
                <a:ea typeface="+mn-ea"/>
                <a:cs typeface="+mn-cs"/>
              </a:rPr>
              <a:t>* Here's one way to write the library. It wants to offer up an asynchronous API</a:t>
            </a:r>
          </a:p>
          <a:p>
            <a:r>
              <a:rPr lang="en-US" sz="900" kern="1200" dirty="0">
                <a:solidFill>
                  <a:schemeClr val="tx1"/>
                </a:solidFill>
                <a:effectLst/>
                <a:latin typeface="Segoe UI Light" pitchFamily="34" charset="0"/>
                <a:ea typeface="+mn-ea"/>
                <a:cs typeface="+mn-cs"/>
              </a:rPr>
              <a:t>* And in this version, it's using the synchronous OS API. Maybe that's the only one available.</a:t>
            </a:r>
          </a:p>
          <a:p>
            <a:r>
              <a:rPr lang="en-US" sz="900" kern="1200" dirty="0">
                <a:solidFill>
                  <a:schemeClr val="tx1"/>
                </a:solidFill>
                <a:effectLst/>
                <a:latin typeface="Segoe UI Light" pitchFamily="34" charset="0"/>
                <a:ea typeface="+mn-ea"/>
                <a:cs typeface="+mn-cs"/>
              </a:rPr>
              <a:t>* So to become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my API needs to wrap it, with await </a:t>
            </a:r>
            <a:r>
              <a:rPr lang="en-US" sz="900" kern="1200" dirty="0" err="1">
                <a:solidFill>
                  <a:schemeClr val="tx1"/>
                </a:solidFill>
                <a:effectLst/>
                <a:latin typeface="Segoe UI Light" pitchFamily="34" charset="0"/>
                <a:ea typeface="+mn-ea"/>
                <a:cs typeface="+mn-cs"/>
              </a:rPr>
              <a:t>Task.Run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It's the top-right quadrant. It looks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but it's wrapping an implementation that's synchronous.</a:t>
            </a:r>
          </a:p>
          <a:p>
            <a:r>
              <a:rPr lang="en-US" sz="900" kern="1200" dirty="0">
                <a:solidFill>
                  <a:schemeClr val="tx1"/>
                </a:solidFill>
                <a:effectLst/>
                <a:latin typeface="Segoe UI Light" pitchFamily="34" charset="0"/>
                <a:ea typeface="+mn-ea"/>
                <a:cs typeface="+mn-cs"/>
              </a:rPr>
              <a:t>* Probably to avoid blocking the calling thread.</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b.Click</a:t>
            </a:r>
            <a:r>
              <a:rPr lang="en-US" sz="900" b="1" kern="1200" dirty="0">
                <a:solidFill>
                  <a:schemeClr val="tx1"/>
                </a:solidFill>
                <a:effectLst/>
                <a:latin typeface="Segoe UI Light" pitchFamily="34" charset="0"/>
                <a:ea typeface="+mn-ea"/>
                <a:cs typeface="+mn-cs"/>
              </a:rPr>
              <a:t> += </a:t>
            </a:r>
            <a:r>
              <a:rPr lang="en-US" sz="900" b="1" kern="1200" dirty="0" err="1">
                <a:solidFill>
                  <a:schemeClr val="tx1"/>
                </a:solidFill>
                <a:effectLst/>
                <a:latin typeface="Segoe UI Light" pitchFamily="34" charset="0"/>
                <a:ea typeface="+mn-ea"/>
                <a:cs typeface="+mn-cs"/>
              </a:rPr>
              <a:t>async</a:t>
            </a:r>
            <a:r>
              <a:rPr lang="en-US" sz="900" b="1" kern="1200" dirty="0">
                <a:solidFill>
                  <a:schemeClr val="tx1"/>
                </a:solidFill>
                <a:effectLst/>
                <a:latin typeface="Segoe UI Light" pitchFamily="34" charset="0"/>
                <a:ea typeface="+mn-ea"/>
                <a:cs typeface="+mn-cs"/>
              </a:rPr>
              <a:t> delegate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And here's what the app developer wrote, the user of my library.</a:t>
            </a:r>
          </a:p>
          <a:p>
            <a:r>
              <a:rPr lang="en-US" sz="900" kern="1200" dirty="0">
                <a:solidFill>
                  <a:schemeClr val="tx1"/>
                </a:solidFill>
                <a:effectLst/>
                <a:latin typeface="Segoe UI Light" pitchFamily="34" charset="0"/>
                <a:ea typeface="+mn-ea"/>
                <a:cs typeface="+mn-cs"/>
              </a:rPr>
              <a:t>* They want to be asynchronous, they want to stay responsive.</a:t>
            </a:r>
          </a:p>
          <a:p>
            <a:r>
              <a:rPr lang="en-US" sz="900" kern="1200" dirty="0">
                <a:solidFill>
                  <a:schemeClr val="tx1"/>
                </a:solidFill>
                <a:effectLst/>
                <a:latin typeface="Segoe UI Light" pitchFamily="34" charset="0"/>
                <a:ea typeface="+mn-ea"/>
                <a:cs typeface="+mn-cs"/>
              </a:rPr>
              <a:t>* But say they don't want just one, but they want to download 100 files.</a:t>
            </a:r>
          </a:p>
          <a:p>
            <a:r>
              <a:rPr lang="en-US" sz="900" kern="1200" dirty="0">
                <a:solidFill>
                  <a:schemeClr val="tx1"/>
                </a:solidFill>
                <a:effectLst/>
                <a:latin typeface="Segoe UI Light" pitchFamily="34" charset="0"/>
                <a:ea typeface="+mn-ea"/>
                <a:cs typeface="+mn-cs"/>
              </a:rPr>
              <a:t>* They saw that it was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so they trusted they could just kick off all the tasks and then await </a:t>
            </a:r>
            <a:r>
              <a:rPr lang="en-US" sz="900" kern="1200" dirty="0" err="1">
                <a:solidFill>
                  <a:schemeClr val="tx1"/>
                </a:solidFill>
                <a:effectLst/>
                <a:latin typeface="Segoe UI Light" pitchFamily="34" charset="0"/>
                <a:ea typeface="+mn-ea"/>
                <a:cs typeface="+mn-cs"/>
              </a:rPr>
              <a:t>Task.WhenAll</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[RUN]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Now it has kicked off all 100 of those tasks.</a:t>
            </a:r>
          </a:p>
          <a:p>
            <a:r>
              <a:rPr lang="en-US" sz="900" kern="1200" dirty="0">
                <a:solidFill>
                  <a:schemeClr val="tx1"/>
                </a:solidFill>
                <a:effectLst/>
                <a:latin typeface="Segoe UI Light" pitchFamily="34" charset="0"/>
                <a:ea typeface="+mn-ea"/>
                <a:cs typeface="+mn-cs"/>
              </a:rPr>
              <a:t>* But because each one wants to use a background thread, it's actually going in bursts.</a:t>
            </a:r>
          </a:p>
          <a:p>
            <a:r>
              <a:rPr lang="en-US" sz="900" kern="1200" dirty="0">
                <a:solidFill>
                  <a:schemeClr val="tx1"/>
                </a:solidFill>
                <a:effectLst/>
                <a:latin typeface="Segoe UI Light" pitchFamily="34" charset="0"/>
                <a:ea typeface="+mn-ea"/>
                <a:cs typeface="+mn-cs"/>
              </a:rPr>
              <a:t>* I have four logical cores on this laptop, so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starts by giving me four threads. As many threads as we have cores.</a:t>
            </a:r>
          </a:p>
          <a:p>
            <a:r>
              <a:rPr lang="en-US" sz="900" kern="1200" dirty="0">
                <a:solidFill>
                  <a:schemeClr val="tx1"/>
                </a:solidFill>
                <a:effectLst/>
                <a:latin typeface="Segoe UI Light" pitchFamily="34" charset="0"/>
                <a:ea typeface="+mn-ea"/>
                <a:cs typeface="+mn-cs"/>
              </a:rPr>
              <a:t>* Then it looks a second later, says it looks like you've made poor use of those threads, most of them were idle, waiting on IO</a:t>
            </a:r>
          </a:p>
          <a:p>
            <a:r>
              <a:rPr lang="en-US" sz="900" kern="1200" dirty="0">
                <a:solidFill>
                  <a:schemeClr val="tx1"/>
                </a:solidFill>
                <a:effectLst/>
                <a:latin typeface="Segoe UI Light" pitchFamily="34" charset="0"/>
                <a:ea typeface="+mn-ea"/>
                <a:cs typeface="+mn-cs"/>
              </a:rPr>
              <a:t>* So it looks like you need more threads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[RUN]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See the first batch was 4, then next batch was 5, then 6</a:t>
            </a:r>
          </a:p>
          <a:p>
            <a:r>
              <a:rPr lang="en-US" sz="900" kern="1200" dirty="0">
                <a:solidFill>
                  <a:schemeClr val="tx1"/>
                </a:solidFill>
                <a:effectLst/>
                <a:latin typeface="Segoe UI Light" pitchFamily="34" charset="0"/>
                <a:ea typeface="+mn-ea"/>
                <a:cs typeface="+mn-cs"/>
              </a:rPr>
              <a:t>*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has this predefined scaling behavior, hill-climbing</a:t>
            </a:r>
          </a:p>
          <a:p>
            <a:r>
              <a:rPr lang="en-US" sz="900" kern="1200" dirty="0">
                <a:solidFill>
                  <a:schemeClr val="tx1"/>
                </a:solidFill>
                <a:effectLst/>
                <a:latin typeface="Segoe UI Light" pitchFamily="34" charset="0"/>
                <a:ea typeface="+mn-ea"/>
                <a:cs typeface="+mn-cs"/>
              </a:rPr>
              <a:t>* So I've had to wait until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catches up to me, until it eventually finds its optimal number.</a:t>
            </a:r>
          </a:p>
          <a:p>
            <a:r>
              <a:rPr lang="en-US" sz="900" kern="1200" dirty="0">
                <a:solidFill>
                  <a:schemeClr val="tx1"/>
                </a:solidFill>
                <a:effectLst/>
                <a:latin typeface="Segoe UI Light" pitchFamily="34" charset="0"/>
                <a:ea typeface="+mn-ea"/>
                <a:cs typeface="+mn-cs"/>
              </a:rPr>
              <a:t>* But actually my app didn't need any threads.</a:t>
            </a:r>
          </a:p>
          <a:p>
            <a:r>
              <a:rPr lang="en-US" sz="900" kern="1200" dirty="0">
                <a:solidFill>
                  <a:schemeClr val="tx1"/>
                </a:solidFill>
                <a:effectLst/>
                <a:latin typeface="Segoe UI Light" pitchFamily="34" charset="0"/>
                <a:ea typeface="+mn-ea"/>
                <a:cs typeface="+mn-cs"/>
              </a:rPr>
              <a:t>* As an app author, I didn't even think any threads were involved.</a:t>
            </a:r>
          </a:p>
          <a:p>
            <a:r>
              <a:rPr lang="en-US" sz="900" kern="1200" dirty="0">
                <a:solidFill>
                  <a:schemeClr val="tx1"/>
                </a:solidFill>
                <a:effectLst/>
                <a:latin typeface="Segoe UI Light" pitchFamily="34" charset="0"/>
                <a:ea typeface="+mn-ea"/>
                <a:cs typeface="+mn-cs"/>
              </a:rPr>
              <a:t>* That's the key. You don't want to go messing with things that aren't yours, global resources.</a:t>
            </a:r>
          </a:p>
          <a:p>
            <a:r>
              <a:rPr lang="en-US" sz="900" kern="1200" dirty="0">
                <a:solidFill>
                  <a:schemeClr val="tx1"/>
                </a:solidFill>
                <a:effectLst/>
                <a:latin typeface="Segoe UI Light" pitchFamily="34" charset="0"/>
                <a:ea typeface="+mn-ea"/>
                <a:cs typeface="+mn-cs"/>
              </a:rPr>
              <a:t>* And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is one of those things.</a:t>
            </a:r>
          </a:p>
          <a:p>
            <a:r>
              <a:rPr lang="en-US" sz="900" kern="1200" dirty="0">
                <a:solidFill>
                  <a:schemeClr val="tx1"/>
                </a:solidFill>
                <a:effectLst/>
                <a:latin typeface="Segoe UI Light" pitchFamily="34" charset="0"/>
                <a:ea typeface="+mn-ea"/>
                <a:cs typeface="+mn-cs"/>
              </a:rPr>
              <a:t>* It belongs to the app developer, not to you the library author.</a:t>
            </a:r>
          </a:p>
          <a:p>
            <a:r>
              <a:rPr lang="en-US" sz="900" kern="1200" dirty="0">
                <a:solidFill>
                  <a:schemeClr val="tx1"/>
                </a:solidFill>
                <a:effectLst/>
                <a:latin typeface="Segoe UI Light" pitchFamily="34" charset="0"/>
                <a:ea typeface="+mn-ea"/>
                <a:cs typeface="+mn-cs"/>
              </a:rPr>
              <a:t>* They might have their own ideas about how they want to use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var</a:t>
            </a:r>
            <a:r>
              <a:rPr lang="en-US" sz="900" b="1" kern="1200" dirty="0">
                <a:solidFill>
                  <a:schemeClr val="tx1"/>
                </a:solidFill>
                <a:effectLst/>
                <a:latin typeface="Segoe UI Light" pitchFamily="34" charset="0"/>
                <a:ea typeface="+mn-ea"/>
                <a:cs typeface="+mn-cs"/>
              </a:rPr>
              <a:t> contents = await </a:t>
            </a:r>
            <a:r>
              <a:rPr lang="en-US" sz="900" b="1" kern="1200" dirty="0" err="1">
                <a:solidFill>
                  <a:schemeClr val="tx1"/>
                </a:solidFill>
                <a:effectLst/>
                <a:latin typeface="Segoe UI Light" pitchFamily="34" charset="0"/>
                <a:ea typeface="+mn-ea"/>
                <a:cs typeface="+mn-cs"/>
              </a:rPr>
              <a:t>IO.DownloadFileAsync</a:t>
            </a:r>
            <a:r>
              <a:rPr lang="en-US" sz="900" b="1" kern="120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Now this one's pure </a:t>
            </a:r>
            <a:r>
              <a:rPr lang="en-US" sz="900" kern="1200" dirty="0" err="1">
                <a:solidFill>
                  <a:schemeClr val="tx1"/>
                </a:solidFill>
                <a:effectLst/>
                <a:latin typeface="Segoe UI Light" pitchFamily="34" charset="0"/>
                <a:ea typeface="+mn-ea"/>
                <a:cs typeface="+mn-cs"/>
              </a:rPr>
              <a:t>async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[RUN]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And this time all 100 files can download at the same time.</a:t>
            </a:r>
          </a:p>
          <a:p>
            <a:r>
              <a:rPr lang="en-US" sz="900" kern="1200" dirty="0">
                <a:solidFill>
                  <a:schemeClr val="tx1"/>
                </a:solidFill>
                <a:effectLst/>
                <a:latin typeface="Segoe UI Light" pitchFamily="34" charset="0"/>
                <a:ea typeface="+mn-ea"/>
                <a:cs typeface="+mn-cs"/>
              </a:rPr>
              <a:t>* This is what we'd expect.</a:t>
            </a:r>
          </a:p>
          <a:p>
            <a:r>
              <a:rPr lang="en-US" sz="900" kern="1200" dirty="0">
                <a:solidFill>
                  <a:schemeClr val="tx1"/>
                </a:solidFill>
                <a:effectLst/>
                <a:latin typeface="Segoe UI Light" pitchFamily="34" charset="0"/>
                <a:ea typeface="+mn-ea"/>
                <a:cs typeface="+mn-cs"/>
              </a:rPr>
              <a:t>* I shouldn't have to block waiting for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to grow</a:t>
            </a:r>
          </a:p>
          <a:p>
            <a:r>
              <a:rPr lang="en-US" sz="900" kern="1200" dirty="0">
                <a:solidFill>
                  <a:schemeClr val="tx1"/>
                </a:solidFill>
                <a:effectLst/>
                <a:latin typeface="Segoe UI Light" pitchFamily="34" charset="0"/>
                <a:ea typeface="+mn-ea"/>
                <a:cs typeface="+mn-cs"/>
              </a:rPr>
              <a:t>* I just have the assumption that I'm just kicking off work from the UI thread.</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You don't want to be a library author who violates that assumption</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[SLIDES]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 have to think of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as</a:t>
            </a:r>
            <a:r>
              <a:rPr lang="en-US" sz="900" kern="1200" baseline="0" dirty="0">
                <a:solidFill>
                  <a:schemeClr val="tx1"/>
                </a:solidFill>
                <a:effectLst/>
                <a:latin typeface="Segoe UI Light" pitchFamily="34" charset="0"/>
                <a:ea typeface="+mn-ea"/>
                <a:cs typeface="+mn-cs"/>
              </a:rPr>
              <a:t> an</a:t>
            </a:r>
            <a:r>
              <a:rPr lang="en-US" sz="900" kern="1200" dirty="0">
                <a:solidFill>
                  <a:schemeClr val="tx1"/>
                </a:solidFill>
                <a:effectLst/>
                <a:latin typeface="Segoe UI Light" pitchFamily="34" charset="0"/>
                <a:ea typeface="+mn-ea"/>
                <a:cs typeface="+mn-cs"/>
              </a:rPr>
              <a:t> app-global resource.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Remember that hill-climbing that</a:t>
            </a:r>
            <a:r>
              <a:rPr lang="en-US" sz="900" kern="1200" baseline="0" dirty="0">
                <a:solidFill>
                  <a:schemeClr val="tx1"/>
                </a:solidFill>
                <a:effectLst/>
                <a:latin typeface="Segoe UI Light" pitchFamily="34" charset="0"/>
                <a:ea typeface="+mn-ea"/>
                <a:cs typeface="+mn-cs"/>
              </a:rPr>
              <a:t> we saw. It’s done across all code across all libraries in the app.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In a server app, spinning up a bunch of threads hurts scalability.</a:t>
            </a:r>
          </a:p>
          <a:p>
            <a:r>
              <a:rPr lang="en-US" sz="900" kern="1200" dirty="0">
                <a:solidFill>
                  <a:schemeClr val="tx1"/>
                </a:solidFill>
                <a:effectLst/>
                <a:latin typeface="Segoe UI Light" pitchFamily="34" charset="0"/>
                <a:ea typeface="+mn-ea"/>
                <a:cs typeface="+mn-cs"/>
              </a:rPr>
              <a:t>* I don't want to create new threads, because my caller might be relying on those other threads to be request-threads, to handle new incoming requests.</a:t>
            </a:r>
          </a:p>
          <a:p>
            <a:r>
              <a:rPr lang="en-US" sz="900" kern="1200" dirty="0">
                <a:solidFill>
                  <a:schemeClr val="tx1"/>
                </a:solidFill>
                <a:effectLst/>
                <a:latin typeface="Segoe UI Light" pitchFamily="34" charset="0"/>
                <a:ea typeface="+mn-ea"/>
                <a:cs typeface="+mn-cs"/>
              </a:rPr>
              <a:t>* And imagine if my library uses </a:t>
            </a:r>
            <a:r>
              <a:rPr lang="en-US" sz="900" kern="1200" dirty="0" err="1">
                <a:solidFill>
                  <a:schemeClr val="tx1"/>
                </a:solidFill>
                <a:effectLst/>
                <a:latin typeface="Segoe UI Light" pitchFamily="34" charset="0"/>
                <a:ea typeface="+mn-ea"/>
                <a:cs typeface="+mn-cs"/>
              </a:rPr>
              <a:t>Task.Run</a:t>
            </a:r>
            <a:r>
              <a:rPr lang="en-US" sz="900" kern="1200" dirty="0">
                <a:solidFill>
                  <a:schemeClr val="tx1"/>
                </a:solidFill>
                <a:effectLst/>
                <a:latin typeface="Segoe UI Light" pitchFamily="34" charset="0"/>
                <a:ea typeface="+mn-ea"/>
                <a:cs typeface="+mn-cs"/>
              </a:rPr>
              <a:t> deep inside - then it'll be a pain for users to diagnose.</a:t>
            </a:r>
          </a:p>
          <a:p>
            <a:r>
              <a:rPr lang="en-US" sz="900" kern="1200" dirty="0">
                <a:solidFill>
                  <a:schemeClr val="tx1"/>
                </a:solidFill>
                <a:effectLst/>
                <a:latin typeface="Segoe UI Light" pitchFamily="34" charset="0"/>
                <a:ea typeface="+mn-ea"/>
                <a:cs typeface="+mn-cs"/>
              </a:rPr>
              <a:t>* It wasn't a mistake they made. It was a mistake for them to trust my API.</a:t>
            </a:r>
          </a:p>
          <a:p>
            <a:r>
              <a:rPr lang="en-US" sz="900" kern="1200" dirty="0">
                <a:solidFill>
                  <a:schemeClr val="tx1"/>
                </a:solidFill>
                <a:effectLst/>
                <a:latin typeface="Segoe UI Light" pitchFamily="34" charset="0"/>
                <a:ea typeface="+mn-ea"/>
                <a:cs typeface="+mn-cs"/>
              </a:rPr>
              <a:t>* The app is in the best position to manage its threads.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Let the user use their own domain-knowledge about what they're building to decide how they want to manage threads.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dirty="0">
                <a:solidFill>
                  <a:schemeClr val="tx1"/>
                </a:solidFill>
                <a:effectLst/>
                <a:latin typeface="Segoe UI Light" pitchFamily="34" charset="0"/>
                <a:ea typeface="+mn-ea"/>
                <a:cs typeface="+mn-cs"/>
              </a:rPr>
              <a:t>* If your library's using </a:t>
            </a:r>
            <a:r>
              <a:rPr lang="en-US" sz="900" kern="1200" dirty="0" err="1">
                <a:solidFill>
                  <a:schemeClr val="tx1"/>
                </a:solidFill>
                <a:effectLst/>
                <a:latin typeface="Segoe UI Light" pitchFamily="34" charset="0"/>
                <a:ea typeface="+mn-ea"/>
                <a:cs typeface="+mn-cs"/>
              </a:rPr>
              <a:t>Task.Run</a:t>
            </a:r>
            <a:r>
              <a:rPr lang="en-US" sz="900" kern="1200" dirty="0">
                <a:solidFill>
                  <a:schemeClr val="tx1"/>
                </a:solidFill>
                <a:effectLst/>
                <a:latin typeface="Segoe UI Light" pitchFamily="34" charset="0"/>
                <a:ea typeface="+mn-ea"/>
                <a:cs typeface="+mn-cs"/>
              </a:rPr>
              <a:t>, you're putting in roadblocks that prevent the app from using its threads effectively</a:t>
            </a:r>
          </a:p>
          <a:p>
            <a:r>
              <a:rPr lang="en-US" sz="900" kern="1200" dirty="0">
                <a:solidFill>
                  <a:schemeClr val="tx1"/>
                </a:solidFill>
                <a:effectLst/>
                <a:latin typeface="Segoe UI Light" pitchFamily="34" charset="0"/>
                <a:ea typeface="+mn-ea"/>
                <a:cs typeface="+mn-cs"/>
              </a:rPr>
              <a:t>* If the</a:t>
            </a:r>
            <a:r>
              <a:rPr lang="en-US" sz="900" kern="1200" baseline="0" dirty="0">
                <a:solidFill>
                  <a:schemeClr val="tx1"/>
                </a:solidFill>
                <a:effectLst/>
                <a:latin typeface="Segoe UI Light" pitchFamily="34" charset="0"/>
                <a:ea typeface="+mn-ea"/>
                <a:cs typeface="+mn-cs"/>
              </a:rPr>
              <a:t> caller</a:t>
            </a:r>
            <a:r>
              <a:rPr lang="en-US" sz="900" kern="1200" dirty="0">
                <a:solidFill>
                  <a:schemeClr val="tx1"/>
                </a:solidFill>
                <a:effectLst/>
                <a:latin typeface="Segoe UI Light" pitchFamily="34" charset="0"/>
                <a:ea typeface="+mn-ea"/>
                <a:cs typeface="+mn-cs"/>
              </a:rPr>
              <a:t> wants to go make some synchronous work happen on a background thread, let them do that themselves</a:t>
            </a:r>
            <a:r>
              <a:rPr lang="en-US" sz="900" kern="1200" baseline="0" dirty="0">
                <a:solidFill>
                  <a:schemeClr val="tx1"/>
                </a:solidFill>
                <a:effectLst/>
                <a:latin typeface="Segoe UI Light" pitchFamily="34" charset="0"/>
                <a:ea typeface="+mn-ea"/>
                <a:cs typeface="+mn-cs"/>
              </a:rPr>
              <a:t>. It’s fine for your caller to use </a:t>
            </a:r>
            <a:r>
              <a:rPr lang="en-US" sz="900" kern="1200" baseline="0" dirty="0" err="1">
                <a:solidFill>
                  <a:schemeClr val="tx1"/>
                </a:solidFill>
                <a:effectLst/>
                <a:latin typeface="Segoe UI Light" pitchFamily="34" charset="0"/>
                <a:ea typeface="+mn-ea"/>
                <a:cs typeface="+mn-cs"/>
              </a:rPr>
              <a:t>Task.Run</a:t>
            </a:r>
            <a:r>
              <a:rPr lang="en-US" sz="900" kern="1200" baseline="0" dirty="0">
                <a:solidFill>
                  <a:schemeClr val="tx1"/>
                </a:solidFill>
                <a:effectLst/>
                <a:latin typeface="Segoe UI Light" pitchFamily="34" charset="0"/>
                <a:ea typeface="+mn-ea"/>
                <a:cs typeface="+mn-cs"/>
              </a:rPr>
              <a:t>. Just you shouldn’t do it in your library.</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You should expose something that looks like what it is.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If you only have an implementation that's synchronous, then expose as an API that's synchronous.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Only provide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 when you can implement them asynchronously.</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That</a:t>
            </a:r>
            <a:r>
              <a:rPr lang="en-US" sz="900" kern="1200" baseline="0" dirty="0">
                <a:solidFill>
                  <a:schemeClr val="tx1"/>
                </a:solidFill>
                <a:effectLst/>
                <a:latin typeface="Segoe UI Light" pitchFamily="34" charset="0"/>
                <a:ea typeface="+mn-ea"/>
                <a:cs typeface="+mn-cs"/>
              </a:rPr>
              <a:t> will help your callers make the call on how to call you.</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9759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That showed</a:t>
            </a:r>
            <a:r>
              <a:rPr lang="en-US" sz="900" kern="1200" baseline="0" dirty="0">
                <a:solidFill>
                  <a:schemeClr val="tx1"/>
                </a:solidFill>
                <a:effectLst/>
                <a:latin typeface="Segoe UI Light" pitchFamily="34" charset="0"/>
                <a:ea typeface="+mn-ea"/>
                <a:cs typeface="+mn-cs"/>
              </a:rPr>
              <a:t> you the dangers of the top-right quadrant.</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 want to show you the even worse dangers of the bottom-left quadrant:</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blocking code, that uses </a:t>
            </a:r>
            <a:r>
              <a:rPr lang="en-US" sz="900" kern="1200" baseline="0" dirty="0" err="1">
                <a:solidFill>
                  <a:schemeClr val="tx1"/>
                </a:solidFill>
                <a:effectLst/>
                <a:latin typeface="Segoe UI Light" pitchFamily="34" charset="0"/>
                <a:ea typeface="+mn-ea"/>
                <a:cs typeface="+mn-cs"/>
              </a:rPr>
              <a:t>task.Wait</a:t>
            </a:r>
            <a:r>
              <a:rPr lang="en-US" sz="900" kern="1200" baseline="0" dirty="0">
                <a:solidFill>
                  <a:schemeClr val="tx1"/>
                </a:solidFill>
                <a:effectLst/>
                <a:latin typeface="Segoe UI Light" pitchFamily="34" charset="0"/>
                <a:ea typeface="+mn-ea"/>
                <a:cs typeface="+mn-cs"/>
              </a:rPr>
              <a:t>() or similar.</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At the start of this “essential tips on Async” series, I explained how the message-loop works in a UI app with this diagram.</a:t>
            </a:r>
          </a:p>
          <a:p>
            <a:pPr marL="0" indent="0">
              <a:buFont typeface="Arial" panose="020B0604020202020204" pitchFamily="34" charset="0"/>
              <a:buNone/>
            </a:pPr>
            <a:r>
              <a:rPr lang="en-US" sz="900" kern="1200" baseline="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The user clicks a button in the UI, and it invokes the message-handler, which calls a </a:t>
            </a:r>
            <a:r>
              <a:rPr lang="en-US" sz="900" kern="1200" baseline="0" dirty="0" err="1">
                <a:solidFill>
                  <a:schemeClr val="tx1"/>
                </a:solidFill>
                <a:effectLst/>
                <a:latin typeface="Segoe UI Light" pitchFamily="34" charset="0"/>
                <a:ea typeface="+mn-ea"/>
                <a:cs typeface="+mn-cs"/>
              </a:rPr>
              <a:t>LoadAsync</a:t>
            </a:r>
            <a:r>
              <a:rPr lang="en-US" sz="900" kern="1200" baseline="0" dirty="0">
                <a:solidFill>
                  <a:schemeClr val="tx1"/>
                </a:solidFill>
                <a:effectLst/>
                <a:latin typeface="Segoe UI Light" pitchFamily="34" charset="0"/>
                <a:ea typeface="+mn-ea"/>
                <a:cs typeface="+mn-cs"/>
              </a:rPr>
              <a:t> method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1200" baseline="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That creates a “Task” and returns to its caller, where the task is assigned to variable 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But now we did a terrible</a:t>
            </a:r>
            <a:r>
              <a:rPr lang="en-US" sz="900" kern="1200" baseline="0" dirty="0">
                <a:solidFill>
                  <a:schemeClr val="tx1"/>
                </a:solidFill>
                <a:effectLst/>
                <a:latin typeface="Segoe UI Light" pitchFamily="34" charset="0"/>
                <a:ea typeface="+mn-ea"/>
                <a:cs typeface="+mn-cs"/>
              </a:rPr>
              <a:t> thing. We blocked, waiting until that task had completed.</a:t>
            </a:r>
          </a:p>
          <a:p>
            <a:pPr marL="0" indent="0">
              <a:buFont typeface="Arial" panose="020B0604020202020204" pitchFamily="34" charset="0"/>
              <a:buNone/>
            </a:pPr>
            <a:r>
              <a:rPr lang="en-US" sz="900" kern="1200" baseline="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If you remember how Async works under the hood, once the </a:t>
            </a:r>
            <a:r>
              <a:rPr lang="en-US" sz="900" kern="1200" baseline="0" dirty="0" err="1">
                <a:solidFill>
                  <a:schemeClr val="tx1"/>
                </a:solidFill>
                <a:effectLst/>
                <a:latin typeface="Segoe UI Light" pitchFamily="34" charset="0"/>
                <a:ea typeface="+mn-ea"/>
                <a:cs typeface="+mn-cs"/>
              </a:rPr>
              <a:t>DownloadAsync</a:t>
            </a:r>
            <a:r>
              <a:rPr lang="en-US" sz="900" kern="1200" baseline="0" dirty="0">
                <a:solidFill>
                  <a:schemeClr val="tx1"/>
                </a:solidFill>
                <a:effectLst/>
                <a:latin typeface="Segoe UI Light" pitchFamily="34" charset="0"/>
                <a:ea typeface="+mn-ea"/>
                <a:cs typeface="+mn-cs"/>
              </a:rPr>
              <a:t> task has finished, it moves into the message-queue so that the message-pump can handle it.</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But our message-pump is now blocked, stuck on the </a:t>
            </a:r>
            <a:r>
              <a:rPr lang="en-US" sz="900" kern="1200" baseline="0" dirty="0" err="1">
                <a:solidFill>
                  <a:schemeClr val="tx1"/>
                </a:solidFill>
                <a:effectLst/>
                <a:latin typeface="Segoe UI Light" pitchFamily="34" charset="0"/>
                <a:ea typeface="+mn-ea"/>
                <a:cs typeface="+mn-cs"/>
              </a:rPr>
              <a:t>task.Wait</a:t>
            </a:r>
            <a:r>
              <a:rPr lang="en-US" sz="900" kern="1200" baseline="0" dirty="0">
                <a:solidFill>
                  <a:schemeClr val="tx1"/>
                </a:solidFill>
                <a:effectLst/>
                <a:latin typeface="Segoe UI Light" pitchFamily="34" charset="0"/>
                <a:ea typeface="+mn-ea"/>
                <a:cs typeface="+mn-cs"/>
              </a:rPr>
              <a:t>() call!</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This is a deadlock.</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sz="1200" b="0" i="0" u="none" strike="noStrike" kern="1200" cap="none" spc="0" normalizeH="0" baseline="0" noProof="0">
                <a:ln>
                  <a:noFill/>
                </a:ln>
                <a:solidFill>
                  <a:prstClr val="black"/>
                </a:solidFill>
                <a:effectLst/>
                <a:uLnTx/>
                <a:uFillTx/>
                <a:latin typeface="Segoe UI" pitchFamily="34" charset="0"/>
                <a:ea typeface="+mn-ea"/>
                <a:cs typeface="+mn-cs"/>
              </a:rPr>
              <a:t>DPE Metro Template</a:t>
            </a:r>
            <a:endParaRPr kumimoji="0"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4A4CA7-DA15-4720-B26D-78CFEC791F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2"/>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Windows Vista and other product names are or may be registered trademarks and/or trademarks in the U.S. and/or other countries.</a:t>
            </a:r>
          </a:p>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endParaRPr kumimoji="0" lang="en-US" sz="1200" b="0" i="0" u="none" strike="noStrike" kern="1200" cap="none" spc="0" normalizeH="0" baseline="0" noProof="0" dirty="0">
              <a:ln>
                <a:noFill/>
              </a:ln>
              <a:solidFill>
                <a:srgbClr val="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71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Principle is that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is a global resource.</a:t>
            </a:r>
          </a:p>
          <a:p>
            <a:r>
              <a:rPr lang="en-US" sz="900" kern="1200" dirty="0">
                <a:solidFill>
                  <a:schemeClr val="tx1"/>
                </a:solidFill>
                <a:effectLst/>
                <a:latin typeface="Segoe UI Light" pitchFamily="34" charset="0"/>
                <a:ea typeface="+mn-ea"/>
                <a:cs typeface="+mn-cs"/>
              </a:rPr>
              <a:t>* You as a library developer have to play nice, help the app author use their domain-specific knowledge as to how to create threads using </a:t>
            </a:r>
            <a:r>
              <a:rPr lang="en-US" sz="900" kern="1200" dirty="0" err="1">
                <a:solidFill>
                  <a:schemeClr val="tx1"/>
                </a:solidFill>
                <a:effectLst/>
                <a:latin typeface="Segoe UI Light" pitchFamily="34" charset="0"/>
                <a:ea typeface="+mn-ea"/>
                <a:cs typeface="+mn-cs"/>
              </a:rPr>
              <a:t>Task.Run</a:t>
            </a:r>
            <a:r>
              <a:rPr lang="en-US" sz="900" kern="1200" dirty="0">
                <a:solidFill>
                  <a:schemeClr val="tx1"/>
                </a:solidFill>
                <a:effectLst/>
                <a:latin typeface="Segoe UI Light" pitchFamily="34" charset="0"/>
                <a:ea typeface="+mn-ea"/>
                <a:cs typeface="+mn-cs"/>
              </a:rPr>
              <a:t> if they want.</a:t>
            </a:r>
          </a:p>
          <a:p>
            <a:r>
              <a:rPr lang="en-US" sz="900" kern="1200" dirty="0">
                <a:solidFill>
                  <a:schemeClr val="tx1"/>
                </a:solidFill>
                <a:effectLst/>
                <a:latin typeface="Segoe UI Light" pitchFamily="34" charset="0"/>
                <a:ea typeface="+mn-ea"/>
                <a:cs typeface="+mn-cs"/>
              </a:rPr>
              <a:t>* Don't do it yourself.</a:t>
            </a:r>
          </a:p>
          <a:p>
            <a:r>
              <a:rPr lang="en-US" sz="900" kern="1200" dirty="0">
                <a:solidFill>
                  <a:schemeClr val="tx1"/>
                </a:solidFill>
                <a:effectLst/>
                <a:latin typeface="Segoe UI Light" pitchFamily="34" charset="0"/>
                <a:ea typeface="+mn-ea"/>
                <a:cs typeface="+mn-cs"/>
              </a:rPr>
              <a:t>* Only show an async signature when your method is truly async.</a:t>
            </a:r>
          </a:p>
          <a:p>
            <a:r>
              <a:rPr lang="en-US" sz="900" kern="1200" dirty="0">
                <a:solidFill>
                  <a:schemeClr val="tx1"/>
                </a:solidFill>
                <a:effectLst/>
                <a:latin typeface="Segoe UI Light" pitchFamily="34" charset="0"/>
                <a:ea typeface="+mn-ea"/>
                <a:cs typeface="+mn-cs"/>
              </a:rPr>
              <a:t>* Also, don't block in your library calls.</a:t>
            </a:r>
          </a:p>
          <a:p>
            <a:r>
              <a:rPr lang="en-US" sz="900" kern="1200" dirty="0">
                <a:solidFill>
                  <a:schemeClr val="tx1"/>
                </a:solidFill>
                <a:effectLst/>
                <a:latin typeface="Segoe UI Light" pitchFamily="34" charset="0"/>
                <a:ea typeface="+mn-ea"/>
                <a:cs typeface="+mn-cs"/>
              </a:rPr>
              <a:t>* If you block on the UI thread, disaster.</a:t>
            </a:r>
          </a:p>
          <a:p>
            <a:r>
              <a:rPr lang="en-US" sz="900" kern="1200" dirty="0">
                <a:solidFill>
                  <a:schemeClr val="tx1"/>
                </a:solidFill>
                <a:effectLst/>
                <a:latin typeface="Segoe UI Light" pitchFamily="34" charset="0"/>
                <a:ea typeface="+mn-ea"/>
                <a:cs typeface="+mn-cs"/>
              </a:rPr>
              <a:t>* If you block on a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thread, you're hurting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because of that</a:t>
            </a:r>
            <a:r>
              <a:rPr lang="en-US" sz="900" kern="1200" baseline="0" dirty="0">
                <a:solidFill>
                  <a:schemeClr val="tx1"/>
                </a:solidFill>
                <a:effectLst/>
                <a:latin typeface="Segoe UI Light" pitchFamily="34" charset="0"/>
                <a:ea typeface="+mn-ea"/>
                <a:cs typeface="+mn-cs"/>
              </a:rPr>
              <a:t> hill-climbing</a:t>
            </a:r>
            <a:r>
              <a:rPr lang="en-US" sz="900" kern="1200" dirty="0">
                <a:solidFill>
                  <a:schemeClr val="tx1"/>
                </a:solidFill>
                <a:effectLst/>
                <a:latin typeface="Segoe UI Light" pitchFamily="34" charset="0"/>
                <a:ea typeface="+mn-ea"/>
                <a:cs typeface="+mn-cs"/>
              </a:rPr>
              <a:t>,</a:t>
            </a:r>
            <a:r>
              <a:rPr lang="en-US" sz="900" kern="1200" baseline="0" dirty="0">
                <a:solidFill>
                  <a:schemeClr val="tx1"/>
                </a:solidFill>
                <a:effectLst/>
                <a:latin typeface="Segoe UI Light" pitchFamily="34" charset="0"/>
                <a:ea typeface="+mn-ea"/>
                <a:cs typeface="+mn-cs"/>
              </a:rPr>
              <a:t> hurting everyone else in the app who uses the </a:t>
            </a:r>
            <a:r>
              <a:rPr lang="en-US" sz="900" kern="1200" baseline="0" dirty="0" err="1">
                <a:solidFill>
                  <a:schemeClr val="tx1"/>
                </a:solidFill>
                <a:effectLst/>
                <a:latin typeface="Segoe UI Light" pitchFamily="34" charset="0"/>
                <a:ea typeface="+mn-ea"/>
                <a:cs typeface="+mn-cs"/>
              </a:rPr>
              <a:t>threadpool</a:t>
            </a:r>
            <a:r>
              <a:rPr lang="en-US" sz="900" kern="1200" baseline="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6FB202E-7364-4EA6-A00A-3F180CBEAAA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11446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Next thing address for async libraries is some aspects of async </a:t>
            </a:r>
            <a:r>
              <a:rPr lang="en-US" sz="900" kern="1200" dirty="0" err="1">
                <a:solidFill>
                  <a:schemeClr val="tx1"/>
                </a:solidFill>
                <a:effectLst/>
                <a:latin typeface="Segoe UI Light" pitchFamily="34" charset="0"/>
                <a:ea typeface="+mn-ea"/>
                <a:cs typeface="+mn-cs"/>
              </a:rPr>
              <a:t>perf</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Can I use await in an inner loop?</a:t>
            </a:r>
          </a:p>
          <a:p>
            <a:r>
              <a:rPr lang="en-US" sz="900" kern="1200" dirty="0">
                <a:solidFill>
                  <a:schemeClr val="tx1"/>
                </a:solidFill>
                <a:effectLst/>
                <a:latin typeface="Segoe UI Light" pitchFamily="34" charset="0"/>
                <a:ea typeface="+mn-ea"/>
                <a:cs typeface="+mn-cs"/>
              </a:rPr>
              <a:t>* If I have a method "</a:t>
            </a:r>
            <a:r>
              <a:rPr lang="en-US" sz="900" kern="1200" dirty="0" err="1">
                <a:solidFill>
                  <a:schemeClr val="tx1"/>
                </a:solidFill>
                <a:effectLst/>
                <a:latin typeface="Segoe UI Light" pitchFamily="34" charset="0"/>
                <a:ea typeface="+mn-ea"/>
                <a:cs typeface="+mn-cs"/>
              </a:rPr>
              <a:t>ReadByte</a:t>
            </a:r>
            <a:r>
              <a:rPr lang="en-US" sz="900" kern="1200" dirty="0">
                <a:solidFill>
                  <a:schemeClr val="tx1"/>
                </a:solidFill>
                <a:effectLst/>
                <a:latin typeface="Segoe UI Light" pitchFamily="34" charset="0"/>
                <a:ea typeface="+mn-ea"/>
                <a:cs typeface="+mn-cs"/>
              </a:rPr>
              <a:t>" in my API, would I also want "</a:t>
            </a:r>
            <a:r>
              <a:rPr lang="en-US" sz="900" kern="1200" dirty="0" err="1">
                <a:solidFill>
                  <a:schemeClr val="tx1"/>
                </a:solidFill>
                <a:effectLst/>
                <a:latin typeface="Segoe UI Light" pitchFamily="34" charset="0"/>
                <a:ea typeface="+mn-ea"/>
                <a:cs typeface="+mn-cs"/>
              </a:rPr>
              <a:t>ReadByteAsync</a:t>
            </a:r>
            <a:r>
              <a:rPr lang="en-US" sz="900" kern="1200" dirty="0">
                <a:solidFill>
                  <a:schemeClr val="tx1"/>
                </a:solidFill>
                <a:effectLst/>
                <a:latin typeface="Segoe UI Light" pitchFamily="34" charset="0"/>
                <a:ea typeface="+mn-ea"/>
                <a:cs typeface="+mn-cs"/>
              </a:rPr>
              <a:t>()"? if I'm getting a million bytes one-at-a-time?</a:t>
            </a:r>
          </a:p>
          <a:p>
            <a:r>
              <a:rPr lang="en-US" sz="900" kern="1200" dirty="0">
                <a:solidFill>
                  <a:schemeClr val="tx1"/>
                </a:solidFill>
                <a:effectLst/>
                <a:latin typeface="Segoe UI Light" pitchFamily="34" charset="0"/>
                <a:ea typeface="+mn-ea"/>
                <a:cs typeface="+mn-cs"/>
              </a:rPr>
              <a:t>* It's a question of how chatty </a:t>
            </a:r>
            <a:r>
              <a:rPr lang="en-US" sz="900" kern="1200" dirty="0" err="1">
                <a:solidFill>
                  <a:schemeClr val="tx1"/>
                </a:solidFill>
                <a:effectLst/>
                <a:latin typeface="Segoe UI Light" pitchFamily="34" charset="0"/>
                <a:ea typeface="+mn-ea"/>
                <a:cs typeface="+mn-cs"/>
              </a:rPr>
              <a:t>vs</a:t>
            </a:r>
            <a:r>
              <a:rPr lang="en-US" sz="900" kern="1200" dirty="0">
                <a:solidFill>
                  <a:schemeClr val="tx1"/>
                </a:solidFill>
                <a:effectLst/>
                <a:latin typeface="Segoe UI Light" pitchFamily="34" charset="0"/>
                <a:ea typeface="+mn-ea"/>
                <a:cs typeface="+mn-cs"/>
              </a:rPr>
              <a:t> chunky to design my API. Like peanut butter.</a:t>
            </a:r>
          </a:p>
          <a:p>
            <a:r>
              <a:rPr lang="en-US" sz="900" kern="1200" dirty="0">
                <a:solidFill>
                  <a:schemeClr val="tx1"/>
                </a:solidFill>
                <a:effectLst/>
                <a:latin typeface="Segoe UI Light" pitchFamily="34" charset="0"/>
                <a:ea typeface="+mn-ea"/>
                <a:cs typeface="+mn-cs"/>
              </a:rPr>
              <a:t>* Most importantly, we'll understand how to optimize around some common special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39BBE-9C02-414E-B2B7-3F83C572A35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47210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Just to step back, we're all used to synchronous methods.</a:t>
            </a:r>
          </a:p>
          <a:p>
            <a:r>
              <a:rPr lang="en-US" sz="900" kern="1200" dirty="0">
                <a:solidFill>
                  <a:schemeClr val="tx1"/>
                </a:solidFill>
                <a:effectLst/>
                <a:latin typeface="Segoe UI Light" pitchFamily="34" charset="0"/>
                <a:ea typeface="+mn-ea"/>
                <a:cs typeface="+mn-cs"/>
              </a:rPr>
              <a:t>* We know they're cheap. That's why we're happy to factor out our code at will, take out these lines of code and put them into a separate method</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And if we look at the IL, we can see how simple it is.</a:t>
            </a:r>
          </a:p>
          <a:p>
            <a:r>
              <a:rPr lang="en-US" sz="900" kern="1200" dirty="0">
                <a:solidFill>
                  <a:schemeClr val="tx1"/>
                </a:solidFill>
                <a:effectLst/>
                <a:latin typeface="Segoe UI Light" pitchFamily="34" charset="0"/>
                <a:ea typeface="+mn-ea"/>
                <a:cs typeface="+mn-cs"/>
              </a:rPr>
              <a:t>* I know, I know, IL isn't the best way to judge the cost of something. It’s just a starting point</a:t>
            </a:r>
            <a:r>
              <a:rPr lang="en-US" sz="900" kern="1200" baseline="0" dirty="0">
                <a:solidFill>
                  <a:schemeClr val="tx1"/>
                </a:solidFill>
                <a:effectLst/>
                <a:latin typeface="Segoe UI Light" pitchFamily="34" charset="0"/>
                <a:ea typeface="+mn-ea"/>
                <a:cs typeface="+mn-cs"/>
              </a:rPr>
              <a:t> for comparison.</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831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baseline="0" dirty="0">
                <a:solidFill>
                  <a:schemeClr val="tx1"/>
                </a:solidFill>
                <a:latin typeface="Segoe UI Light" pitchFamily="34" charset="0"/>
                <a:ea typeface="+mn-ea"/>
                <a:cs typeface="+mn-cs"/>
              </a:rPr>
              <a:t>Event-Driven Architectures use a publish-subscribe (pub-sub) model, where producers publish</a:t>
            </a:r>
          </a:p>
          <a:p>
            <a:r>
              <a:rPr lang="en-US" sz="900" b="0" i="0" u="none" strike="noStrike" kern="1200" baseline="0" dirty="0">
                <a:solidFill>
                  <a:schemeClr val="tx1"/>
                </a:solidFill>
                <a:latin typeface="Segoe UI Light" pitchFamily="34" charset="0"/>
                <a:ea typeface="+mn-ea"/>
                <a:cs typeface="+mn-cs"/>
              </a:rPr>
              <a:t>events, and consumers subscribe to them. The producers are independent from the consumers, and</a:t>
            </a:r>
          </a:p>
          <a:p>
            <a:r>
              <a:rPr lang="en-US" sz="900" b="0" i="0" u="none" strike="noStrike" kern="1200" baseline="0" dirty="0">
                <a:solidFill>
                  <a:schemeClr val="tx1"/>
                </a:solidFill>
                <a:latin typeface="Segoe UI Light" pitchFamily="34" charset="0"/>
                <a:ea typeface="+mn-ea"/>
                <a:cs typeface="+mn-cs"/>
              </a:rPr>
              <a:t>consumers are independent from each other.</a:t>
            </a:r>
          </a:p>
          <a:p>
            <a:r>
              <a:rPr lang="en-US" sz="900" b="0" i="0" u="none" strike="noStrike" kern="1200" baseline="0" dirty="0">
                <a:solidFill>
                  <a:schemeClr val="tx1"/>
                </a:solidFill>
                <a:latin typeface="Segoe UI Light" pitchFamily="34" charset="0"/>
                <a:ea typeface="+mn-ea"/>
                <a:cs typeface="+mn-cs"/>
              </a:rPr>
              <a:t>Consider an event-driven architecture for applications that ingest and process a large volume of data</a:t>
            </a:r>
          </a:p>
          <a:p>
            <a:r>
              <a:rPr lang="en-US" sz="900" b="0" i="0" u="none" strike="noStrike" kern="1200" baseline="0" dirty="0">
                <a:solidFill>
                  <a:schemeClr val="tx1"/>
                </a:solidFill>
                <a:latin typeface="Segoe UI Light" pitchFamily="34" charset="0"/>
                <a:ea typeface="+mn-ea"/>
                <a:cs typeface="+mn-cs"/>
              </a:rPr>
              <a:t>with very low latency, such as IoT solutions. This style is also useful when different subsystems must</a:t>
            </a:r>
          </a:p>
          <a:p>
            <a:r>
              <a:rPr lang="en-US" sz="900" b="0" i="0" u="none" strike="noStrike" kern="1200" baseline="0" dirty="0">
                <a:solidFill>
                  <a:schemeClr val="tx1"/>
                </a:solidFill>
                <a:latin typeface="Segoe UI Light" pitchFamily="34" charset="0"/>
                <a:ea typeface="+mn-ea"/>
                <a:cs typeface="+mn-cs"/>
              </a:rPr>
              <a:t>perform different types of processing on the same event data.</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6317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For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 though, the compiler puts in plumbing, and it's not so simple</a:t>
            </a:r>
          </a:p>
          <a:p>
            <a:r>
              <a:rPr lang="en-US" sz="900" kern="1200" dirty="0">
                <a:solidFill>
                  <a:schemeClr val="tx1"/>
                </a:solidFill>
                <a:effectLst/>
                <a:latin typeface="Segoe UI Light" pitchFamily="34" charset="0"/>
                <a:ea typeface="+mn-ea"/>
                <a:cs typeface="+mn-cs"/>
              </a:rPr>
              <a:t>* Here's the same method as the last slide, but it uses the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modifier</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First, the compiler generates this code for the method</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And actually this is only part of it.</a:t>
            </a:r>
          </a:p>
          <a:p>
            <a:r>
              <a:rPr lang="en-US" sz="900" kern="1200" dirty="0">
                <a:solidFill>
                  <a:schemeClr val="tx1"/>
                </a:solidFill>
                <a:effectLst/>
                <a:latin typeface="Segoe UI Light" pitchFamily="34" charset="0"/>
                <a:ea typeface="+mn-ea"/>
                <a:cs typeface="+mn-cs"/>
              </a:rPr>
              <a:t>* Part of what the compiler generates is a structure</a:t>
            </a:r>
            <a:r>
              <a:rPr lang="en-US" sz="900" kern="1200" baseline="0" dirty="0">
                <a:solidFill>
                  <a:schemeClr val="tx1"/>
                </a:solidFill>
                <a:effectLst/>
                <a:latin typeface="Segoe UI Light" pitchFamily="34" charset="0"/>
                <a:ea typeface="+mn-ea"/>
                <a:cs typeface="+mn-cs"/>
              </a:rPr>
              <a:t> with a </a:t>
            </a:r>
            <a:r>
              <a:rPr lang="en-US" sz="900" kern="1200" baseline="0" dirty="0" err="1">
                <a:solidFill>
                  <a:schemeClr val="tx1"/>
                </a:solidFill>
                <a:effectLst/>
                <a:latin typeface="Segoe UI Light" pitchFamily="34" charset="0"/>
                <a:ea typeface="+mn-ea"/>
                <a:cs typeface="+mn-cs"/>
              </a:rPr>
              <a:t>MoveNext</a:t>
            </a:r>
            <a:r>
              <a:rPr lang="en-US" sz="900" kern="1200" baseline="0" dirty="0">
                <a:solidFill>
                  <a:schemeClr val="tx1"/>
                </a:solidFill>
                <a:effectLst/>
                <a:latin typeface="Segoe UI Light" pitchFamily="34" charset="0"/>
                <a:ea typeface="+mn-ea"/>
                <a:cs typeface="+mn-cs"/>
              </a:rPr>
              <a:t> method, and </a:t>
            </a:r>
            <a:r>
              <a:rPr lang="en-US" sz="900" kern="1200" dirty="0">
                <a:solidFill>
                  <a:schemeClr val="tx1"/>
                </a:solidFill>
                <a:effectLst/>
                <a:latin typeface="Segoe UI Light" pitchFamily="34" charset="0"/>
                <a:ea typeface="+mn-ea"/>
                <a:cs typeface="+mn-cs"/>
              </a:rPr>
              <a:t>here’s a call to this </a:t>
            </a:r>
            <a:r>
              <a:rPr lang="en-US" sz="900" kern="1200" dirty="0" err="1">
                <a:solidFill>
                  <a:schemeClr val="tx1"/>
                </a:solidFill>
                <a:effectLst/>
                <a:latin typeface="Segoe UI Light" pitchFamily="34" charset="0"/>
                <a:ea typeface="+mn-ea"/>
                <a:cs typeface="+mn-cs"/>
              </a:rPr>
              <a:t>MoveNext</a:t>
            </a:r>
            <a:r>
              <a:rPr lang="en-US" sz="900" kern="1200" dirty="0">
                <a:solidFill>
                  <a:schemeClr val="tx1"/>
                </a:solidFill>
                <a:effectLst/>
                <a:latin typeface="Segoe UI Light" pitchFamily="34" charset="0"/>
                <a:ea typeface="+mn-ea"/>
                <a:cs typeface="+mn-cs"/>
              </a:rPr>
              <a:t> method</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And let's look at the </a:t>
            </a:r>
            <a:r>
              <a:rPr lang="en-US" sz="900" kern="1200" dirty="0" err="1">
                <a:solidFill>
                  <a:schemeClr val="tx1"/>
                </a:solidFill>
                <a:effectLst/>
                <a:latin typeface="Segoe UI Light" pitchFamily="34" charset="0"/>
                <a:ea typeface="+mn-ea"/>
                <a:cs typeface="+mn-cs"/>
              </a:rPr>
              <a:t>MoveNext</a:t>
            </a:r>
            <a:r>
              <a:rPr lang="en-US" sz="900" kern="1200" dirty="0">
                <a:solidFill>
                  <a:schemeClr val="tx1"/>
                </a:solidFill>
                <a:effectLst/>
                <a:latin typeface="Segoe UI Light" pitchFamily="34" charset="0"/>
                <a:ea typeface="+mn-ea"/>
                <a:cs typeface="+mn-cs"/>
              </a:rPr>
              <a:t> it generates.</a:t>
            </a:r>
          </a:p>
          <a:p>
            <a:r>
              <a:rPr lang="en-US" sz="900" kern="1200" dirty="0">
                <a:solidFill>
                  <a:schemeClr val="tx1"/>
                </a:solidFill>
                <a:effectLst/>
                <a:latin typeface="Segoe UI Light" pitchFamily="34" charset="0"/>
                <a:ea typeface="+mn-ea"/>
                <a:cs typeface="+mn-cs"/>
              </a:rPr>
              <a:t>* It's the plumbing that lets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pause and resume.</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If I highlight it, you can still see the core bit that corresponds to what I wrote</a:t>
            </a:r>
          </a:p>
          <a:p>
            <a:r>
              <a:rPr lang="en-US" sz="900" kern="1200" dirty="0">
                <a:solidFill>
                  <a:schemeClr val="tx1"/>
                </a:solidFill>
                <a:effectLst/>
                <a:latin typeface="Segoe UI Light" pitchFamily="34" charset="0"/>
                <a:ea typeface="+mn-ea"/>
                <a:cs typeface="+mn-cs"/>
              </a:rPr>
              <a:t>* Let's set this in context. The code overhead isn't much. Equivalent to about an empty for loop about 200 times.</a:t>
            </a:r>
          </a:p>
          <a:p>
            <a:r>
              <a:rPr lang="en-US" sz="900" kern="1200" dirty="0">
                <a:solidFill>
                  <a:schemeClr val="tx1"/>
                </a:solidFill>
                <a:effectLst/>
                <a:latin typeface="Segoe UI Light" pitchFamily="34" charset="0"/>
                <a:ea typeface="+mn-ea"/>
                <a:cs typeface="+mn-cs"/>
              </a:rPr>
              <a:t>* If you're doing it a few hundred times a second, doesn't matter.</a:t>
            </a:r>
          </a:p>
          <a:p>
            <a:r>
              <a:rPr lang="en-US" sz="900" kern="1200" dirty="0">
                <a:solidFill>
                  <a:schemeClr val="tx1"/>
                </a:solidFill>
                <a:effectLst/>
                <a:latin typeface="Segoe UI Light" pitchFamily="34" charset="0"/>
                <a:ea typeface="+mn-ea"/>
                <a:cs typeface="+mn-cs"/>
              </a:rPr>
              <a:t>* It's just if you'll be using</a:t>
            </a:r>
            <a:r>
              <a:rPr lang="en-US" sz="900" kern="1200" baseline="0" dirty="0">
                <a:solidFill>
                  <a:schemeClr val="tx1"/>
                </a:solidFill>
                <a:effectLst/>
                <a:latin typeface="Segoe UI Light" pitchFamily="34" charset="0"/>
                <a:ea typeface="+mn-ea"/>
                <a:cs typeface="+mn-cs"/>
              </a:rPr>
              <a:t> it</a:t>
            </a:r>
            <a:r>
              <a:rPr lang="en-US" sz="900" kern="1200" dirty="0">
                <a:solidFill>
                  <a:schemeClr val="tx1"/>
                </a:solidFill>
                <a:effectLst/>
                <a:latin typeface="Segoe UI Light" pitchFamily="34" charset="0"/>
                <a:ea typeface="+mn-ea"/>
                <a:cs typeface="+mn-cs"/>
              </a:rPr>
              <a:t> in a tight inner loop, then you need to think.</a:t>
            </a:r>
          </a:p>
          <a:p>
            <a:r>
              <a:rPr lang="en-US" sz="900" kern="1200" dirty="0">
                <a:solidFill>
                  <a:schemeClr val="tx1"/>
                </a:solidFill>
                <a:effectLst/>
                <a:latin typeface="Segoe UI Light" pitchFamily="34" charset="0"/>
                <a:ea typeface="+mn-ea"/>
                <a:cs typeface="+mn-cs"/>
              </a:rPr>
              <a:t>* And you know what? This IL might look scary, but it's actually more efficient than anything you'd write if you tried to do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callbacks by hand.</a:t>
            </a:r>
          </a:p>
          <a:p>
            <a:r>
              <a:rPr lang="en-US" sz="900" kern="1200" dirty="0">
                <a:solidFill>
                  <a:schemeClr val="tx1"/>
                </a:solidFill>
                <a:effectLst/>
                <a:latin typeface="Segoe UI Light" pitchFamily="34" charset="0"/>
                <a:ea typeface="+mn-ea"/>
                <a:cs typeface="+mn-cs"/>
              </a:rPr>
              <a:t>* We've been able to optimize everything around await, use internal methods on Task, use detailed understanding of JIT.</a:t>
            </a:r>
          </a:p>
          <a:p>
            <a:r>
              <a:rPr lang="en-US" sz="900" kern="1200" dirty="0">
                <a:solidFill>
                  <a:schemeClr val="tx1"/>
                </a:solidFill>
                <a:effectLst/>
                <a:latin typeface="Segoe UI Light" pitchFamily="34" charset="0"/>
                <a:ea typeface="+mn-ea"/>
                <a:cs typeface="+mn-cs"/>
              </a:rPr>
              <a:t>* It's not that the await keyword is particularly slow.</a:t>
            </a:r>
          </a:p>
          <a:p>
            <a:r>
              <a:rPr lang="en-US" sz="900" kern="1200" dirty="0">
                <a:solidFill>
                  <a:schemeClr val="tx1"/>
                </a:solidFill>
                <a:effectLst/>
                <a:latin typeface="Segoe UI Light" pitchFamily="34" charset="0"/>
                <a:ea typeface="+mn-ea"/>
                <a:cs typeface="+mn-cs"/>
              </a:rPr>
              <a:t>* It's just there's a</a:t>
            </a:r>
            <a:r>
              <a:rPr lang="en-US" sz="900" kern="1200" baseline="0" dirty="0">
                <a:solidFill>
                  <a:schemeClr val="tx1"/>
                </a:solidFill>
                <a:effectLst/>
                <a:latin typeface="Segoe UI Light" pitchFamily="34" charset="0"/>
                <a:ea typeface="+mn-ea"/>
                <a:cs typeface="+mn-cs"/>
              </a:rPr>
              <a:t> slight</a:t>
            </a:r>
            <a:r>
              <a:rPr lang="en-US" sz="900" kern="1200" dirty="0">
                <a:solidFill>
                  <a:schemeClr val="tx1"/>
                </a:solidFill>
                <a:effectLst/>
                <a:latin typeface="Segoe UI Light" pitchFamily="34" charset="0"/>
                <a:ea typeface="+mn-ea"/>
                <a:cs typeface="+mn-cs"/>
              </a:rPr>
              <a:t> inherent overhead to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APIs.</a:t>
            </a:r>
          </a:p>
          <a:p>
            <a:r>
              <a:rPr lang="en-US" sz="900" kern="1200" dirty="0">
                <a:solidFill>
                  <a:schemeClr val="tx1"/>
                </a:solidFill>
                <a:effectLst/>
                <a:latin typeface="Segoe UI Light" pitchFamily="34" charset="0"/>
                <a:ea typeface="+mn-ea"/>
                <a:cs typeface="+mn-cs"/>
              </a:rPr>
              <a:t>* Usually that overhead will be negligible.</a:t>
            </a:r>
          </a:p>
          <a:p>
            <a:r>
              <a:rPr lang="en-US" sz="900" kern="1200" dirty="0">
                <a:solidFill>
                  <a:schemeClr val="tx1"/>
                </a:solidFill>
                <a:effectLst/>
                <a:latin typeface="Segoe UI Light" pitchFamily="34" charset="0"/>
                <a:ea typeface="+mn-ea"/>
                <a:cs typeface="+mn-cs"/>
              </a:rPr>
              <a:t>* It's just in a tight loop that it adds up.</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Actually, the real mental model I want you have in your mind is that it's ALLOCATION that's expensive.</a:t>
            </a:r>
          </a:p>
          <a:p>
            <a:r>
              <a:rPr lang="en-US" sz="900" kern="1200" dirty="0">
                <a:solidFill>
                  <a:schemeClr val="tx1"/>
                </a:solidFill>
                <a:effectLst/>
                <a:latin typeface="Segoe UI Light" pitchFamily="34" charset="0"/>
                <a:ea typeface="+mn-ea"/>
                <a:cs typeface="+mn-cs"/>
              </a:rPr>
              <a:t>* Technically, allocation is cheap, it's the garbage-collection afterwards that's expensive. Like getting drunk and then getting a hangover.</a:t>
            </a:r>
          </a:p>
          <a:p>
            <a:r>
              <a:rPr lang="en-US" sz="900" kern="1200" dirty="0">
                <a:solidFill>
                  <a:schemeClr val="tx1"/>
                </a:solidFill>
                <a:effectLst/>
                <a:latin typeface="Segoe UI Light" pitchFamily="34" charset="0"/>
                <a:ea typeface="+mn-ea"/>
                <a:cs typeface="+mn-cs"/>
              </a:rPr>
              <a:t>* If you want to play nice with memory, you want to avoid allocating memory as much as possible.</a:t>
            </a:r>
          </a:p>
          <a:p>
            <a:r>
              <a:rPr lang="en-US" sz="900" kern="1200" dirty="0">
                <a:solidFill>
                  <a:schemeClr val="tx1"/>
                </a:solidFill>
                <a:effectLst/>
                <a:latin typeface="Segoe UI Light" pitchFamily="34" charset="0"/>
                <a:ea typeface="+mn-ea"/>
                <a:cs typeface="+mn-cs"/>
              </a:rPr>
              <a:t>* I think of the heap as another app-global</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shared resource, and it's our job as library authors not to trample on it unfairly.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198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For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 there are three particular allocations that show up.</a:t>
            </a:r>
          </a:p>
          <a:p>
            <a:r>
              <a:rPr lang="en-US" sz="900" kern="1200" dirty="0">
                <a:solidFill>
                  <a:schemeClr val="tx1"/>
                </a:solidFill>
                <a:effectLst/>
                <a:latin typeface="Segoe UI Light" pitchFamily="34" charset="0"/>
                <a:ea typeface="+mn-ea"/>
                <a:cs typeface="+mn-cs"/>
              </a:rPr>
              <a:t>* It allocates a "state machine" class which holds all the method's local variables, and remembers which await it's got up to (so it can resume after it).</a:t>
            </a:r>
          </a:p>
          <a:p>
            <a:r>
              <a:rPr lang="en-US" sz="900" kern="1200" dirty="0">
                <a:solidFill>
                  <a:schemeClr val="tx1"/>
                </a:solidFill>
                <a:effectLst/>
                <a:latin typeface="Segoe UI Light" pitchFamily="34" charset="0"/>
                <a:ea typeface="+mn-ea"/>
                <a:cs typeface="+mn-cs"/>
              </a:rPr>
              <a:t>* It allocates a delegate. Delegates in .NET are heap objects. It allocates a delegate that it signs up for when a Task is complete, to execute that delegate</a:t>
            </a:r>
          </a:p>
          <a:p>
            <a:r>
              <a:rPr lang="en-US" sz="900" kern="1200" dirty="0">
                <a:solidFill>
                  <a:schemeClr val="tx1"/>
                </a:solidFill>
                <a:effectLst/>
                <a:latin typeface="Segoe UI Light" pitchFamily="34" charset="0"/>
                <a:ea typeface="+mn-ea"/>
                <a:cs typeface="+mn-cs"/>
              </a:rPr>
              <a:t>* And your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returns a Task object. Which is a heap object. So each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allocates that.</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But there are some really powerful optimizations here.</a:t>
            </a:r>
          </a:p>
          <a:p>
            <a:r>
              <a:rPr lang="en-US" sz="900" kern="1200" dirty="0">
                <a:solidFill>
                  <a:schemeClr val="tx1"/>
                </a:solidFill>
                <a:effectLst/>
                <a:latin typeface="Segoe UI Light" pitchFamily="34" charset="0"/>
                <a:ea typeface="+mn-ea"/>
                <a:cs typeface="+mn-cs"/>
              </a:rPr>
              <a:t>* The core point is that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methods start executing immediately.</a:t>
            </a:r>
          </a:p>
          <a:p>
            <a:r>
              <a:rPr lang="en-US" sz="900" kern="1200" dirty="0">
                <a:solidFill>
                  <a:schemeClr val="tx1"/>
                </a:solidFill>
                <a:effectLst/>
                <a:latin typeface="Segoe UI Light" pitchFamily="34" charset="0"/>
                <a:ea typeface="+mn-ea"/>
                <a:cs typeface="+mn-cs"/>
              </a:rPr>
              <a:t>* Like in this case, my method gets the next integer, but it downloaded the integers in chunks, in buffers</a:t>
            </a:r>
          </a:p>
          <a:p>
            <a:r>
              <a:rPr lang="en-US" sz="900" kern="1200" dirty="0">
                <a:solidFill>
                  <a:schemeClr val="tx1"/>
                </a:solidFill>
                <a:effectLst/>
                <a:latin typeface="Segoe UI Light" pitchFamily="34" charset="0"/>
                <a:ea typeface="+mn-ea"/>
                <a:cs typeface="+mn-cs"/>
              </a:rPr>
              <a:t>* So 99.9% of the time it can return immediately. It doesn't need any awaits.</a:t>
            </a:r>
          </a:p>
          <a:p>
            <a:r>
              <a:rPr lang="en-US" sz="900" kern="1200" dirty="0">
                <a:solidFill>
                  <a:schemeClr val="tx1"/>
                </a:solidFill>
                <a:effectLst/>
                <a:latin typeface="Segoe UI Light" pitchFamily="34" charset="0"/>
                <a:ea typeface="+mn-ea"/>
                <a:cs typeface="+mn-cs"/>
              </a:rPr>
              <a:t>* It's only when a chunk runs out that it needs the next one.</a:t>
            </a:r>
          </a:p>
          <a:p>
            <a:r>
              <a:rPr lang="en-US" sz="900" kern="1200" dirty="0">
                <a:solidFill>
                  <a:schemeClr val="tx1"/>
                </a:solidFill>
                <a:effectLst/>
                <a:latin typeface="Segoe UI Light" pitchFamily="34" charset="0"/>
                <a:ea typeface="+mn-ea"/>
                <a:cs typeface="+mn-cs"/>
              </a:rPr>
              <a:t>* It's only when we get to the first await point that we return to our caller, and incur all those allocation costs.</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So if it happens that you never even get to an await point, never need to return to the caller until the end, it avoids the first two allocations entirely!</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Now there’s another important under-the-hood optimization which makes</a:t>
            </a:r>
            <a:r>
              <a:rPr lang="en-US" sz="900" kern="1200" baseline="0" dirty="0">
                <a:solidFill>
                  <a:schemeClr val="tx1"/>
                </a:solidFill>
                <a:effectLst/>
                <a:latin typeface="Segoe UI Light" pitchFamily="34" charset="0"/>
                <a:ea typeface="+mn-ea"/>
                <a:cs typeface="+mn-cs"/>
              </a:rPr>
              <a:t> this optimization much more powerful…</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baseline="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720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We call it the "fast path"</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Here's an await operator, and here's the </a:t>
            </a:r>
            <a:r>
              <a:rPr lang="en-US" sz="900" kern="1200" dirty="0" err="1">
                <a:solidFill>
                  <a:schemeClr val="tx1"/>
                </a:solidFill>
                <a:effectLst/>
                <a:latin typeface="Segoe UI Light" pitchFamily="34" charset="0"/>
                <a:ea typeface="+mn-ea"/>
                <a:cs typeface="+mn-cs"/>
              </a:rPr>
              <a:t>codegen</a:t>
            </a:r>
            <a:r>
              <a:rPr lang="en-US" sz="900" kern="1200" dirty="0">
                <a:solidFill>
                  <a:schemeClr val="tx1"/>
                </a:solidFill>
                <a:effectLst/>
                <a:latin typeface="Segoe UI Light" pitchFamily="34" charset="0"/>
                <a:ea typeface="+mn-ea"/>
                <a:cs typeface="+mn-cs"/>
              </a:rPr>
              <a:t> that the compiler makes for it.</a:t>
            </a:r>
          </a:p>
          <a:p>
            <a:r>
              <a:rPr lang="en-US" sz="900" kern="1200" dirty="0">
                <a:solidFill>
                  <a:schemeClr val="tx1"/>
                </a:solidFill>
                <a:effectLst/>
                <a:latin typeface="Segoe UI Light" pitchFamily="34" charset="0"/>
                <a:ea typeface="+mn-ea"/>
                <a:cs typeface="+mn-cs"/>
              </a:rPr>
              <a:t>* When you await something, it first checks "is that thing already completed"</a:t>
            </a:r>
          </a:p>
          <a:p>
            <a:r>
              <a:rPr lang="en-US" sz="900" kern="1200" dirty="0">
                <a:solidFill>
                  <a:schemeClr val="tx1"/>
                </a:solidFill>
                <a:effectLst/>
                <a:latin typeface="Segoe UI Light" pitchFamily="34" charset="0"/>
                <a:ea typeface="+mn-ea"/>
                <a:cs typeface="+mn-cs"/>
              </a:rPr>
              <a:t>* You might wonder, what kinds of tasks will be completed already before I even await them?</a:t>
            </a:r>
          </a:p>
          <a:p>
            <a:r>
              <a:rPr lang="en-US" sz="900" kern="1200" dirty="0">
                <a:solidFill>
                  <a:schemeClr val="tx1"/>
                </a:solidFill>
                <a:effectLst/>
                <a:latin typeface="Segoe UI Light" pitchFamily="34" charset="0"/>
                <a:ea typeface="+mn-ea"/>
                <a:cs typeface="+mn-cs"/>
              </a:rPr>
              <a:t>* Well I just showed you one on the previous slide!</a:t>
            </a:r>
          </a:p>
          <a:p>
            <a:r>
              <a:rPr lang="en-US" sz="900" kern="1200" dirty="0">
                <a:solidFill>
                  <a:schemeClr val="tx1"/>
                </a:solidFill>
                <a:effectLst/>
                <a:latin typeface="Segoe UI Light" pitchFamily="34" charset="0"/>
                <a:ea typeface="+mn-ea"/>
                <a:cs typeface="+mn-cs"/>
              </a:rPr>
              <a:t>* 99% of the time, </a:t>
            </a:r>
            <a:r>
              <a:rPr lang="en-US" sz="900" kern="1200" dirty="0" err="1">
                <a:solidFill>
                  <a:schemeClr val="tx1"/>
                </a:solidFill>
                <a:effectLst/>
                <a:latin typeface="Segoe UI Light" pitchFamily="34" charset="0"/>
                <a:ea typeface="+mn-ea"/>
                <a:cs typeface="+mn-cs"/>
              </a:rPr>
              <a:t>GetNextIntAsync</a:t>
            </a:r>
            <a:r>
              <a:rPr lang="en-US" sz="900" kern="1200" dirty="0">
                <a:solidFill>
                  <a:schemeClr val="tx1"/>
                </a:solidFill>
                <a:effectLst/>
                <a:latin typeface="Segoe UI Light" pitchFamily="34" charset="0"/>
                <a:ea typeface="+mn-ea"/>
                <a:cs typeface="+mn-cs"/>
              </a:rPr>
              <a:t> has already completed, so the await operator can fly over it really fast.</a:t>
            </a:r>
          </a:p>
          <a:p>
            <a:r>
              <a:rPr lang="en-US" sz="900" kern="1200" dirty="0">
                <a:solidFill>
                  <a:schemeClr val="tx1"/>
                </a:solidFill>
                <a:effectLst/>
                <a:latin typeface="Segoe UI Light" pitchFamily="34" charset="0"/>
                <a:ea typeface="+mn-ea"/>
                <a:cs typeface="+mn-cs"/>
              </a:rPr>
              <a:t>* And because we flew over it, we didn't even return to the caller.</a:t>
            </a:r>
          </a:p>
          <a:p>
            <a:r>
              <a:rPr lang="en-US" sz="900" kern="1200" dirty="0">
                <a:solidFill>
                  <a:schemeClr val="tx1"/>
                </a:solidFill>
                <a:effectLst/>
                <a:latin typeface="Segoe UI Light" pitchFamily="34" charset="0"/>
                <a:ea typeface="+mn-ea"/>
                <a:cs typeface="+mn-cs"/>
              </a:rPr>
              <a:t>* That's important. You might have heard the message "At the first await in an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it returns to its caller."</a:t>
            </a:r>
          </a:p>
          <a:p>
            <a:r>
              <a:rPr lang="en-US" sz="900" kern="1200" dirty="0">
                <a:solidFill>
                  <a:schemeClr val="tx1"/>
                </a:solidFill>
                <a:effectLst/>
                <a:latin typeface="Segoe UI Light" pitchFamily="34" charset="0"/>
                <a:ea typeface="+mn-ea"/>
                <a:cs typeface="+mn-cs"/>
              </a:rPr>
              <a:t>* But that's not precisely true.</a:t>
            </a:r>
          </a:p>
          <a:p>
            <a:r>
              <a:rPr lang="en-US" sz="900" kern="1200" dirty="0">
                <a:solidFill>
                  <a:schemeClr val="tx1"/>
                </a:solidFill>
                <a:effectLst/>
                <a:latin typeface="Segoe UI Light" pitchFamily="34" charset="0"/>
                <a:ea typeface="+mn-ea"/>
                <a:cs typeface="+mn-cs"/>
              </a:rPr>
              <a:t>* Really, "At the first await WHICH HAS NOT YET COMPLETED, it returns to its caller".</a:t>
            </a:r>
          </a:p>
          <a:p>
            <a:r>
              <a:rPr lang="en-US" sz="900" kern="1200" dirty="0">
                <a:solidFill>
                  <a:schemeClr val="tx1"/>
                </a:solidFill>
                <a:effectLst/>
                <a:latin typeface="Segoe UI Light" pitchFamily="34" charset="0"/>
                <a:ea typeface="+mn-ea"/>
                <a:cs typeface="+mn-cs"/>
              </a:rPr>
              <a:t>* And this fast path has a great synergy with the previous slide.</a:t>
            </a:r>
          </a:p>
          <a:p>
            <a:r>
              <a:rPr lang="en-US" sz="900" kern="1200" dirty="0">
                <a:solidFill>
                  <a:schemeClr val="tx1"/>
                </a:solidFill>
                <a:effectLst/>
                <a:latin typeface="Segoe UI Light" pitchFamily="34" charset="0"/>
                <a:ea typeface="+mn-ea"/>
                <a:cs typeface="+mn-cs"/>
              </a:rPr>
              <a:t>* Because if all our awaits take the fast path, then we're basically skipping over them, and we avoid those two heap allocations for the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6179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You might wonder, “what kind of Task would already be complete at the time I await for it?”</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Well, here’s a great example – 1023 times out of 1024, anyone who invokes </a:t>
            </a:r>
            <a:r>
              <a:rPr lang="en-US" sz="900" kern="1200" baseline="0" dirty="0" err="1">
                <a:solidFill>
                  <a:schemeClr val="tx1"/>
                </a:solidFill>
                <a:effectLst/>
                <a:latin typeface="Segoe UI Light" pitchFamily="34" charset="0"/>
                <a:ea typeface="+mn-ea"/>
                <a:cs typeface="+mn-cs"/>
              </a:rPr>
              <a:t>GetNextIntAsync</a:t>
            </a:r>
            <a:r>
              <a:rPr lang="en-US" sz="900" kern="1200" baseline="0" dirty="0">
                <a:solidFill>
                  <a:schemeClr val="tx1"/>
                </a:solidFill>
                <a:effectLst/>
                <a:latin typeface="Segoe UI Light" pitchFamily="34" charset="0"/>
                <a:ea typeface="+mn-ea"/>
                <a:cs typeface="+mn-cs"/>
              </a:rPr>
              <a:t>, they’ll get back a Task object that has already completed.</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So they’ll benefit from all the built-in fast-path optimizations themselves. It’s a virtuous circle.</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There’s one final memory allocation in an Async method: that is allocation of the returned Task object.</a:t>
            </a:r>
          </a:p>
          <a:p>
            <a:pPr marL="0" indent="0">
              <a:buFont typeface="Arial" panose="020B0604020202020204" pitchFamily="34" charset="0"/>
              <a:buNone/>
            </a:pPr>
            <a:r>
              <a:rPr lang="en-US" sz="900" kern="1200" baseline="0" dirty="0">
                <a:solidFill>
                  <a:schemeClr val="tx1"/>
                </a:solidFill>
                <a:effectLst/>
                <a:latin typeface="Segoe UI Light" pitchFamily="34" charset="0"/>
                <a:ea typeface="+mn-ea"/>
                <a:cs typeface="+mn-cs"/>
              </a:rPr>
              <a:t>[CLICK]</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But if the method managed to take the fast path on all its awaits,</a:t>
            </a:r>
          </a:p>
          <a:p>
            <a:r>
              <a:rPr lang="en-US" sz="900" kern="1200" dirty="0">
                <a:solidFill>
                  <a:schemeClr val="tx1"/>
                </a:solidFill>
                <a:effectLst/>
                <a:latin typeface="Segoe UI Light" pitchFamily="34" charset="0"/>
                <a:ea typeface="+mn-ea"/>
                <a:cs typeface="+mn-cs"/>
              </a:rPr>
              <a:t>* and if the returned value in your Task&lt;T&gt; was one of the "common" ones like 0, 1, true, false, null, then it avoids even allocating the task.</a:t>
            </a:r>
          </a:p>
          <a:p>
            <a:r>
              <a:rPr lang="en-US" sz="900" kern="1200" dirty="0">
                <a:solidFill>
                  <a:schemeClr val="tx1"/>
                </a:solidFill>
                <a:effectLst/>
                <a:latin typeface="Segoe UI Light" pitchFamily="34" charset="0"/>
                <a:ea typeface="+mn-ea"/>
                <a:cs typeface="+mn-cs"/>
              </a:rPr>
              <a:t>* Also if your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 just returned non-generic Task.</a:t>
            </a:r>
          </a:p>
          <a:p>
            <a:r>
              <a:rPr lang="en-US" sz="900" kern="1200" dirty="0">
                <a:solidFill>
                  <a:schemeClr val="tx1"/>
                </a:solidFill>
                <a:effectLst/>
                <a:latin typeface="Segoe UI Light" pitchFamily="34" charset="0"/>
                <a:ea typeface="+mn-ea"/>
                <a:cs typeface="+mn-cs"/>
              </a:rPr>
              <a:t>* That's because the framework keeps just a singleton copy of about ten common Task objects</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That'll be good if you want to return Task&lt;</a:t>
            </a:r>
            <a:r>
              <a:rPr lang="en-US" sz="900" kern="1200" dirty="0" err="1">
                <a:solidFill>
                  <a:schemeClr val="tx1"/>
                </a:solidFill>
                <a:effectLst/>
                <a:latin typeface="Segoe UI Light" pitchFamily="34" charset="0"/>
                <a:ea typeface="+mn-ea"/>
                <a:cs typeface="+mn-cs"/>
              </a:rPr>
              <a:t>bool</a:t>
            </a:r>
            <a:r>
              <a:rPr lang="en-US" sz="900" kern="1200" dirty="0">
                <a:solidFill>
                  <a:schemeClr val="tx1"/>
                </a:solidFill>
                <a:effectLst/>
                <a:latin typeface="Segoe UI Light" pitchFamily="34" charset="0"/>
                <a:ea typeface="+mn-ea"/>
                <a:cs typeface="+mn-cs"/>
              </a:rPr>
              <a:t>&gt;, or an empty string in Task&lt;string&gt;</a:t>
            </a:r>
          </a:p>
          <a:p>
            <a:r>
              <a:rPr lang="en-US" sz="900" kern="1200" dirty="0">
                <a:solidFill>
                  <a:schemeClr val="tx1"/>
                </a:solidFill>
                <a:effectLst/>
                <a:latin typeface="Segoe UI Light" pitchFamily="34" charset="0"/>
                <a:ea typeface="+mn-ea"/>
                <a:cs typeface="+mn-cs"/>
              </a:rPr>
              <a:t>* If you're returning some other value, like arbitrary integers, it doesn't make sense for the framework to have a singleton Task&lt;</a:t>
            </a:r>
            <a:r>
              <a:rPr lang="en-US" sz="900" kern="1200" dirty="0" err="1">
                <a:solidFill>
                  <a:schemeClr val="tx1"/>
                </a:solidFill>
                <a:effectLst/>
                <a:latin typeface="Segoe UI Light" pitchFamily="34" charset="0"/>
                <a:ea typeface="+mn-ea"/>
                <a:cs typeface="+mn-cs"/>
              </a:rPr>
              <a:t>int</a:t>
            </a:r>
            <a:r>
              <a:rPr lang="en-US" sz="900" kern="1200" dirty="0">
                <a:solidFill>
                  <a:schemeClr val="tx1"/>
                </a:solidFill>
                <a:effectLst/>
                <a:latin typeface="Segoe UI Light" pitchFamily="34" charset="0"/>
                <a:ea typeface="+mn-ea"/>
                <a:cs typeface="+mn-cs"/>
              </a:rPr>
              <a:t>&gt; for every single possible integer.</a:t>
            </a:r>
          </a:p>
          <a:p>
            <a:r>
              <a:rPr lang="en-US" sz="900" kern="1200" dirty="0">
                <a:solidFill>
                  <a:schemeClr val="tx1"/>
                </a:solidFill>
                <a:effectLst/>
                <a:latin typeface="Segoe UI Light" pitchFamily="34" charset="0"/>
                <a:ea typeface="+mn-ea"/>
                <a:cs typeface="+mn-cs"/>
              </a:rPr>
              <a:t>* Or if you're returning a string, the framework can't have a singleton Task&lt;string&gt; for every possible string.</a:t>
            </a:r>
          </a:p>
          <a:p>
            <a:r>
              <a:rPr lang="en-US" sz="900" kern="1200" dirty="0">
                <a:solidFill>
                  <a:schemeClr val="tx1"/>
                </a:solidFill>
                <a:effectLst/>
                <a:latin typeface="Segoe UI Light" pitchFamily="34" charset="0"/>
                <a:ea typeface="+mn-ea"/>
                <a:cs typeface="+mn-cs"/>
              </a:rPr>
              <a:t>* So in those cases you can cache a Task object yourself.</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So</a:t>
            </a:r>
            <a:r>
              <a:rPr lang="en-US" sz="900" kern="1200" baseline="0" dirty="0">
                <a:solidFill>
                  <a:schemeClr val="tx1"/>
                </a:solidFill>
                <a:effectLst/>
                <a:latin typeface="Segoe UI Light" pitchFamily="34" charset="0"/>
                <a:ea typeface="+mn-ea"/>
                <a:cs typeface="+mn-cs"/>
              </a:rPr>
              <a:t> the first optimizations we saw around the fast-path and common values, they all happen automatically.</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But this final optimization, caching the returned Task if it's not one of the common ones, that requires some work on your part.</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[VS: 3.CacheTasks]</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Here I'm going to show you a typical pattern you can use to cache the returned Task, to avoid having to allocate a new Task object every single time.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byte[] data = new byte[0x10000000[</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I'm going to allocate a quarter of a gig, and measure how many allocations it needs to copy it.</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input.CopyToAsync</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Stream.Null</a:t>
            </a:r>
            <a:r>
              <a:rPr lang="en-US" sz="900" b="1" kern="1200" dirty="0">
                <a:solidFill>
                  <a:schemeClr val="tx1"/>
                </a:solidFill>
                <a:effectLst/>
                <a:latin typeface="Segoe UI Light" pitchFamily="34" charset="0"/>
                <a:ea typeface="+mn-ea"/>
                <a:cs typeface="+mn-cs"/>
              </a:rPr>
              <a:t>).Wait();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For the copying, I'll be using the .NET framework method </a:t>
            </a:r>
            <a:r>
              <a:rPr lang="en-US" sz="900" kern="1200" dirty="0" err="1">
                <a:solidFill>
                  <a:schemeClr val="tx1"/>
                </a:solidFill>
                <a:effectLst/>
                <a:latin typeface="Segoe UI Light" pitchFamily="34" charset="0"/>
                <a:ea typeface="+mn-ea"/>
                <a:cs typeface="+mn-cs"/>
              </a:rPr>
              <a:t>CopyAsync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int</a:t>
            </a:r>
            <a:r>
              <a:rPr lang="en-US" sz="900" b="1" kern="1200" dirty="0">
                <a:solidFill>
                  <a:schemeClr val="tx1"/>
                </a:solidFill>
                <a:effectLst/>
                <a:latin typeface="Segoe UI Light" pitchFamily="34" charset="0"/>
                <a:ea typeface="+mn-ea"/>
                <a:cs typeface="+mn-cs"/>
              </a:rPr>
              <a:t> newGen0 = </a:t>
            </a:r>
            <a:r>
              <a:rPr lang="en-US" sz="900" b="1" kern="1200" dirty="0" err="1">
                <a:solidFill>
                  <a:schemeClr val="tx1"/>
                </a:solidFill>
                <a:effectLst/>
                <a:latin typeface="Segoe UI Light" pitchFamily="34" charset="0"/>
                <a:ea typeface="+mn-ea"/>
                <a:cs typeface="+mn-cs"/>
              </a:rPr>
              <a:t>GC.CollectionCount</a:t>
            </a:r>
            <a:r>
              <a:rPr lang="en-US" sz="900" b="1" kern="1200" dirty="0">
                <a:solidFill>
                  <a:schemeClr val="tx1"/>
                </a:solidFill>
                <a:effectLst/>
                <a:latin typeface="Segoe UI Light" pitchFamily="34" charset="0"/>
                <a:ea typeface="+mn-ea"/>
                <a:cs typeface="+mn-cs"/>
              </a:rPr>
              <a:t>(0)</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And I'll be measuring how many times the GC had to run</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class MemStream1 : </a:t>
            </a:r>
            <a:r>
              <a:rPr lang="en-US" sz="900" b="1" kern="1200" dirty="0" err="1">
                <a:solidFill>
                  <a:schemeClr val="tx1"/>
                </a:solidFill>
                <a:effectLst/>
                <a:latin typeface="Segoe UI Light" pitchFamily="34" charset="0"/>
                <a:ea typeface="+mn-ea"/>
                <a:cs typeface="+mn-cs"/>
              </a:rPr>
              <a:t>MemoryStream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What I'm testing is two different implementations of </a:t>
            </a:r>
            <a:r>
              <a:rPr lang="en-US" sz="900" kern="1200" dirty="0" err="1">
                <a:solidFill>
                  <a:schemeClr val="tx1"/>
                </a:solidFill>
                <a:effectLst/>
                <a:latin typeface="Segoe UI Light" pitchFamily="34" charset="0"/>
                <a:ea typeface="+mn-ea"/>
                <a:cs typeface="+mn-cs"/>
              </a:rPr>
              <a:t>MemoryStream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return Read(buffer, offset, count);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My test used </a:t>
            </a:r>
            <a:r>
              <a:rPr lang="en-US" sz="900" kern="1200" dirty="0" err="1">
                <a:solidFill>
                  <a:schemeClr val="tx1"/>
                </a:solidFill>
                <a:effectLst/>
                <a:latin typeface="Segoe UI Light" pitchFamily="34" charset="0"/>
                <a:ea typeface="+mn-ea"/>
                <a:cs typeface="+mn-cs"/>
              </a:rPr>
              <a:t>Stream.CopyAsync</a:t>
            </a:r>
            <a:r>
              <a:rPr lang="en-US" sz="900" kern="1200" dirty="0">
                <a:solidFill>
                  <a:schemeClr val="tx1"/>
                </a:solidFill>
                <a:effectLst/>
                <a:latin typeface="Segoe UI Light" pitchFamily="34" charset="0"/>
                <a:ea typeface="+mn-ea"/>
                <a:cs typeface="+mn-cs"/>
              </a:rPr>
              <a:t>, so I know its going to call into </a:t>
            </a:r>
            <a:r>
              <a:rPr lang="en-US" sz="900" kern="1200" dirty="0" err="1">
                <a:solidFill>
                  <a:schemeClr val="tx1"/>
                </a:solidFill>
                <a:effectLst/>
                <a:latin typeface="Segoe UI Light" pitchFamily="34" charset="0"/>
                <a:ea typeface="+mn-ea"/>
                <a:cs typeface="+mn-cs"/>
              </a:rPr>
              <a:t>ReadAsync</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This first implementation is just a simple </a:t>
            </a:r>
            <a:r>
              <a:rPr lang="en-US" sz="900" kern="1200" dirty="0" err="1">
                <a:solidFill>
                  <a:schemeClr val="tx1"/>
                </a:solidFill>
                <a:effectLst/>
                <a:latin typeface="Segoe UI Light" pitchFamily="34" charset="0"/>
                <a:ea typeface="+mn-ea"/>
                <a:cs typeface="+mn-cs"/>
              </a:rPr>
              <a:t>async</a:t>
            </a:r>
            <a:r>
              <a:rPr lang="en-US" sz="900" kern="1200" dirty="0">
                <a:solidFill>
                  <a:schemeClr val="tx1"/>
                </a:solidFill>
                <a:effectLst/>
                <a:latin typeface="Segoe UI Light" pitchFamily="34" charset="0"/>
                <a:ea typeface="+mn-ea"/>
                <a:cs typeface="+mn-cs"/>
              </a:rPr>
              <a:t> method</a:t>
            </a:r>
          </a:p>
          <a:p>
            <a:r>
              <a:rPr lang="en-US" sz="900" kern="1200" dirty="0">
                <a:solidFill>
                  <a:schemeClr val="tx1"/>
                </a:solidFill>
                <a:effectLst/>
                <a:latin typeface="Segoe UI Light" pitchFamily="34" charset="0"/>
                <a:ea typeface="+mn-ea"/>
                <a:cs typeface="+mn-cs"/>
              </a:rPr>
              <a:t>* no awaits, so it always takes the fast path</a:t>
            </a:r>
          </a:p>
          <a:p>
            <a:r>
              <a:rPr lang="en-US" sz="900" kern="1200" dirty="0">
                <a:solidFill>
                  <a:schemeClr val="tx1"/>
                </a:solidFill>
                <a:effectLst/>
                <a:latin typeface="Segoe UI Light" pitchFamily="34" charset="0"/>
                <a:ea typeface="+mn-ea"/>
                <a:cs typeface="+mn-cs"/>
              </a:rPr>
              <a:t>* But it returns the number of bytes read.</a:t>
            </a:r>
          </a:p>
          <a:p>
            <a:r>
              <a:rPr lang="en-US" sz="900" kern="1200" dirty="0">
                <a:solidFill>
                  <a:schemeClr val="tx1"/>
                </a:solidFill>
                <a:effectLst/>
                <a:latin typeface="Segoe UI Light" pitchFamily="34" charset="0"/>
                <a:ea typeface="+mn-ea"/>
                <a:cs typeface="+mn-cs"/>
              </a:rPr>
              <a:t>* This isn't one of the common values, so it's not a singleton.</a:t>
            </a:r>
          </a:p>
          <a:p>
            <a:r>
              <a:rPr lang="en-US" sz="900" kern="1200" dirty="0">
                <a:solidFill>
                  <a:schemeClr val="tx1"/>
                </a:solidFill>
                <a:effectLst/>
                <a:latin typeface="Segoe UI Light" pitchFamily="34" charset="0"/>
                <a:ea typeface="+mn-ea"/>
                <a:cs typeface="+mn-cs"/>
              </a:rPr>
              <a:t>* Instead it's going to allocate a new Task object every time this is called.</a:t>
            </a:r>
          </a:p>
          <a:p>
            <a:r>
              <a:rPr lang="en-US" sz="900" kern="1200" dirty="0">
                <a:solidFill>
                  <a:schemeClr val="tx1"/>
                </a:solidFill>
                <a:effectLst/>
                <a:latin typeface="Segoe UI Light" pitchFamily="34" charset="0"/>
                <a:ea typeface="+mn-ea"/>
                <a:cs typeface="+mn-cs"/>
              </a:rPr>
              <a:t>* It happens that </a:t>
            </a:r>
            <a:r>
              <a:rPr lang="en-US" sz="900" kern="1200" dirty="0" err="1">
                <a:solidFill>
                  <a:schemeClr val="tx1"/>
                </a:solidFill>
                <a:effectLst/>
                <a:latin typeface="Segoe UI Light" pitchFamily="34" charset="0"/>
                <a:ea typeface="+mn-ea"/>
                <a:cs typeface="+mn-cs"/>
              </a:rPr>
              <a:t>Stream.CopyAsync</a:t>
            </a:r>
            <a:r>
              <a:rPr lang="en-US" sz="900" kern="1200" dirty="0">
                <a:solidFill>
                  <a:schemeClr val="tx1"/>
                </a:solidFill>
                <a:effectLst/>
                <a:latin typeface="Segoe UI Light" pitchFamily="34" charset="0"/>
                <a:ea typeface="+mn-ea"/>
                <a:cs typeface="+mn-cs"/>
              </a:rPr>
              <a:t> is using buffers of size 80k each time, so every Task&lt;</a:t>
            </a:r>
            <a:r>
              <a:rPr lang="en-US" sz="900" kern="1200" dirty="0" err="1">
                <a:solidFill>
                  <a:schemeClr val="tx1"/>
                </a:solidFill>
                <a:effectLst/>
                <a:latin typeface="Segoe UI Light" pitchFamily="34" charset="0"/>
                <a:ea typeface="+mn-ea"/>
                <a:cs typeface="+mn-cs"/>
              </a:rPr>
              <a:t>int</a:t>
            </a:r>
            <a:r>
              <a:rPr lang="en-US" sz="900" kern="1200" dirty="0">
                <a:solidFill>
                  <a:schemeClr val="tx1"/>
                </a:solidFill>
                <a:effectLst/>
                <a:latin typeface="Segoe UI Light" pitchFamily="34" charset="0"/>
                <a:ea typeface="+mn-ea"/>
                <a:cs typeface="+mn-cs"/>
              </a:rPr>
              <a:t>&gt; that it allocates will be Task&lt;</a:t>
            </a:r>
            <a:r>
              <a:rPr lang="en-US" sz="900" kern="1200" dirty="0" err="1">
                <a:solidFill>
                  <a:schemeClr val="tx1"/>
                </a:solidFill>
                <a:effectLst/>
                <a:latin typeface="Segoe UI Light" pitchFamily="34" charset="0"/>
                <a:ea typeface="+mn-ea"/>
                <a:cs typeface="+mn-cs"/>
              </a:rPr>
              <a:t>int</a:t>
            </a:r>
            <a:r>
              <a:rPr lang="en-US" sz="900" kern="1200" dirty="0">
                <a:solidFill>
                  <a:schemeClr val="tx1"/>
                </a:solidFill>
                <a:effectLst/>
                <a:latin typeface="Segoe UI Light" pitchFamily="34" charset="0"/>
                <a:ea typeface="+mn-ea"/>
                <a:cs typeface="+mn-cs"/>
              </a:rPr>
              <a:t>&gt; with value 81920</a:t>
            </a:r>
          </a:p>
          <a:p>
            <a:r>
              <a:rPr lang="en-US" sz="900" kern="1200" dirty="0">
                <a:solidFill>
                  <a:schemeClr val="tx1"/>
                </a:solidFill>
                <a:effectLst/>
                <a:latin typeface="Segoe UI Light" pitchFamily="34" charset="0"/>
                <a:ea typeface="+mn-ea"/>
                <a:cs typeface="+mn-cs"/>
              </a:rPr>
              <a:t>* But it's still allocating a new copy of that every single time.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private Task&lt;</a:t>
            </a:r>
            <a:r>
              <a:rPr lang="en-US" sz="900" b="1" kern="1200" dirty="0" err="1">
                <a:solidFill>
                  <a:schemeClr val="tx1"/>
                </a:solidFill>
                <a:effectLst/>
                <a:latin typeface="Segoe UI Light" pitchFamily="34" charset="0"/>
                <a:ea typeface="+mn-ea"/>
                <a:cs typeface="+mn-cs"/>
              </a:rPr>
              <a:t>int</a:t>
            </a:r>
            <a:r>
              <a:rPr lang="en-US" sz="900" b="1" kern="1200" dirty="0">
                <a:solidFill>
                  <a:schemeClr val="tx1"/>
                </a:solidFill>
                <a:effectLst/>
                <a:latin typeface="Segoe UI Light" pitchFamily="34" charset="0"/>
                <a:ea typeface="+mn-ea"/>
                <a:cs typeface="+mn-cs"/>
              </a:rPr>
              <a:t>&gt; </a:t>
            </a:r>
            <a:r>
              <a:rPr lang="en-US" sz="900" b="1" kern="1200" dirty="0" err="1">
                <a:solidFill>
                  <a:schemeClr val="tx1"/>
                </a:solidFill>
                <a:effectLst/>
                <a:latin typeface="Segoe UI Light" pitchFamily="34" charset="0"/>
                <a:ea typeface="+mn-ea"/>
                <a:cs typeface="+mn-cs"/>
              </a:rPr>
              <a:t>m_cachedTask</a:t>
            </a:r>
            <a:r>
              <a:rPr lang="en-US" sz="900" b="1" kern="120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Let's look at this second memory-stream implementation.</a:t>
            </a:r>
          </a:p>
          <a:p>
            <a:r>
              <a:rPr lang="en-US" sz="900" kern="1200" dirty="0">
                <a:solidFill>
                  <a:schemeClr val="tx1"/>
                </a:solidFill>
                <a:effectLst/>
                <a:latin typeface="Segoe UI Light" pitchFamily="34" charset="0"/>
                <a:ea typeface="+mn-ea"/>
                <a:cs typeface="+mn-cs"/>
              </a:rPr>
              <a:t>* This one keeps a cache of the last Task&lt;</a:t>
            </a:r>
            <a:r>
              <a:rPr lang="en-US" sz="900" kern="1200" dirty="0" err="1">
                <a:solidFill>
                  <a:schemeClr val="tx1"/>
                </a:solidFill>
                <a:effectLst/>
                <a:latin typeface="Segoe UI Light" pitchFamily="34" charset="0"/>
                <a:ea typeface="+mn-ea"/>
                <a:cs typeface="+mn-cs"/>
              </a:rPr>
              <a:t>int</a:t>
            </a:r>
            <a:r>
              <a:rPr lang="en-US" sz="900" kern="1200" dirty="0">
                <a:solidFill>
                  <a:schemeClr val="tx1"/>
                </a:solidFill>
                <a:effectLst/>
                <a:latin typeface="Segoe UI Light" pitchFamily="34" charset="0"/>
                <a:ea typeface="+mn-ea"/>
                <a:cs typeface="+mn-cs"/>
              </a:rPr>
              <a:t>&gt; it returned.</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if (</a:t>
            </a:r>
            <a:r>
              <a:rPr lang="en-US" sz="900" b="1" kern="1200" dirty="0" err="1">
                <a:solidFill>
                  <a:schemeClr val="tx1"/>
                </a:solidFill>
                <a:effectLst/>
                <a:latin typeface="Segoe UI Light" pitchFamily="34" charset="0"/>
                <a:ea typeface="+mn-ea"/>
                <a:cs typeface="+mn-cs"/>
              </a:rPr>
              <a:t>m_cachedTask</a:t>
            </a:r>
            <a:r>
              <a:rPr lang="en-US" sz="900" b="1" kern="1200" dirty="0">
                <a:solidFill>
                  <a:schemeClr val="tx1"/>
                </a:solidFill>
                <a:effectLst/>
                <a:latin typeface="Segoe UI Light" pitchFamily="34" charset="0"/>
                <a:ea typeface="+mn-ea"/>
                <a:cs typeface="+mn-cs"/>
              </a:rPr>
              <a:t> != null &amp;&amp; </a:t>
            </a:r>
            <a:r>
              <a:rPr lang="en-US" sz="900" b="1" kern="1200" dirty="0" err="1">
                <a:solidFill>
                  <a:schemeClr val="tx1"/>
                </a:solidFill>
                <a:effectLst/>
                <a:latin typeface="Segoe UI Light" pitchFamily="34" charset="0"/>
                <a:ea typeface="+mn-ea"/>
                <a:cs typeface="+mn-cs"/>
              </a:rPr>
              <a:t>m_cachedTask.Result</a:t>
            </a:r>
            <a:r>
              <a:rPr lang="en-US" sz="900" b="1" kern="1200" dirty="0">
                <a:solidFill>
                  <a:schemeClr val="tx1"/>
                </a:solidFill>
                <a:effectLst/>
                <a:latin typeface="Segoe UI Light" pitchFamily="34" charset="0"/>
                <a:ea typeface="+mn-ea"/>
                <a:cs typeface="+mn-cs"/>
              </a:rPr>
              <a:t> == </a:t>
            </a:r>
            <a:r>
              <a:rPr lang="en-US" sz="900" b="1" kern="1200" dirty="0" err="1">
                <a:solidFill>
                  <a:schemeClr val="tx1"/>
                </a:solidFill>
                <a:effectLst/>
                <a:latin typeface="Segoe UI Light" pitchFamily="34" charset="0"/>
                <a:ea typeface="+mn-ea"/>
                <a:cs typeface="+mn-cs"/>
              </a:rPr>
              <a:t>numRead</a:t>
            </a:r>
            <a:r>
              <a:rPr lang="en-US" sz="900" b="1" kern="120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And if the Task it's cached has the right value, well, it might as well return that.</a:t>
            </a:r>
          </a:p>
          <a:p>
            <a:r>
              <a:rPr lang="en-US" sz="900" kern="1200" dirty="0">
                <a:solidFill>
                  <a:schemeClr val="tx1"/>
                </a:solidFill>
                <a:effectLst/>
                <a:latin typeface="Segoe UI Light" pitchFamily="34" charset="0"/>
                <a:ea typeface="+mn-ea"/>
                <a:cs typeface="+mn-cs"/>
              </a:rPr>
              <a:t>* A single Task object can be used as many times as you like after it's been completed.</a:t>
            </a:r>
          </a:p>
          <a:p>
            <a:r>
              <a:rPr lang="en-US" sz="900" kern="1200" dirty="0">
                <a:solidFill>
                  <a:schemeClr val="tx1"/>
                </a:solidFill>
                <a:effectLst/>
                <a:latin typeface="Segoe UI Light" pitchFamily="34" charset="0"/>
                <a:ea typeface="+mn-ea"/>
                <a:cs typeface="+mn-cs"/>
              </a:rPr>
              <a:t>* After the Task has completed, it's immutable.</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m_cachedTask</a:t>
            </a:r>
            <a:r>
              <a:rPr lang="en-US" sz="900" b="1" kern="1200" dirty="0">
                <a:solidFill>
                  <a:schemeClr val="tx1"/>
                </a:solidFill>
                <a:effectLst/>
                <a:latin typeface="Segoe UI Light" pitchFamily="34" charset="0"/>
                <a:ea typeface="+mn-ea"/>
                <a:cs typeface="+mn-cs"/>
              </a:rPr>
              <a:t> = </a:t>
            </a:r>
            <a:r>
              <a:rPr lang="en-US" sz="900" b="1" kern="1200" dirty="0" err="1">
                <a:solidFill>
                  <a:schemeClr val="tx1"/>
                </a:solidFill>
                <a:effectLst/>
                <a:latin typeface="Segoe UI Light" pitchFamily="34" charset="0"/>
                <a:ea typeface="+mn-ea"/>
                <a:cs typeface="+mn-cs"/>
              </a:rPr>
              <a:t>Task.FromResult</a:t>
            </a:r>
            <a:r>
              <a:rPr lang="en-US" sz="900" b="1" kern="1200" dirty="0">
                <a:solidFill>
                  <a:schemeClr val="tx1"/>
                </a:solidFill>
                <a:effectLst/>
                <a:latin typeface="Segoe UI Light" pitchFamily="34" charset="0"/>
                <a:ea typeface="+mn-ea"/>
                <a:cs typeface="+mn-cs"/>
              </a:rPr>
              <a:t>(</a:t>
            </a:r>
            <a:r>
              <a:rPr lang="en-US" sz="900" b="1" kern="1200" dirty="0" err="1">
                <a:solidFill>
                  <a:schemeClr val="tx1"/>
                </a:solidFill>
                <a:effectLst/>
                <a:latin typeface="Segoe UI Light" pitchFamily="34" charset="0"/>
                <a:ea typeface="+mn-ea"/>
                <a:cs typeface="+mn-cs"/>
              </a:rPr>
              <a:t>numRead</a:t>
            </a:r>
            <a:r>
              <a:rPr lang="en-US" sz="900" b="1" kern="1200" dirty="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But if the cache wasn't there, or had the wrong value,</a:t>
            </a:r>
          </a:p>
          <a:p>
            <a:r>
              <a:rPr lang="en-US" sz="900" kern="1200" dirty="0">
                <a:solidFill>
                  <a:schemeClr val="tx1"/>
                </a:solidFill>
                <a:effectLst/>
                <a:latin typeface="Segoe UI Light" pitchFamily="34" charset="0"/>
                <a:ea typeface="+mn-ea"/>
                <a:cs typeface="+mn-cs"/>
              </a:rPr>
              <a:t>* then we'll generate an already-completed task with the right value.</a:t>
            </a:r>
          </a:p>
          <a:p>
            <a:r>
              <a:rPr lang="en-US" sz="900" kern="1200" dirty="0">
                <a:solidFill>
                  <a:schemeClr val="tx1"/>
                </a:solidFill>
                <a:effectLst/>
                <a:latin typeface="Segoe UI Light" pitchFamily="34" charset="0"/>
                <a:ea typeface="+mn-ea"/>
                <a:cs typeface="+mn-cs"/>
              </a:rPr>
              <a:t>* That's what </a:t>
            </a:r>
            <a:r>
              <a:rPr lang="en-US" sz="900" kern="1200" dirty="0" err="1">
                <a:solidFill>
                  <a:schemeClr val="tx1"/>
                </a:solidFill>
                <a:effectLst/>
                <a:latin typeface="Segoe UI Light" pitchFamily="34" charset="0"/>
                <a:ea typeface="+mn-ea"/>
                <a:cs typeface="+mn-cs"/>
              </a:rPr>
              <a:t>Task.FromResult</a:t>
            </a:r>
            <a:r>
              <a:rPr lang="en-US" sz="900" kern="1200" dirty="0">
                <a:solidFill>
                  <a:schemeClr val="tx1"/>
                </a:solidFill>
                <a:effectLst/>
                <a:latin typeface="Segoe UI Light" pitchFamily="34" charset="0"/>
                <a:ea typeface="+mn-ea"/>
                <a:cs typeface="+mn-cs"/>
              </a:rPr>
              <a:t> does.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[RUN, CTRL+F5]</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And there we see that we've saved an appreciable number of allocations.</a:t>
            </a:r>
          </a:p>
          <a:p>
            <a:r>
              <a:rPr lang="en-US" sz="900" kern="1200" dirty="0">
                <a:solidFill>
                  <a:schemeClr val="tx1"/>
                </a:solidFill>
                <a:effectLst/>
                <a:latin typeface="Segoe UI Light" pitchFamily="34" charset="0"/>
                <a:ea typeface="+mn-ea"/>
                <a:cs typeface="+mn-cs"/>
              </a:rPr>
              <a:t>* I want to stress, it doesn't cache the last INTEGER it returned.</a:t>
            </a:r>
          </a:p>
          <a:p>
            <a:r>
              <a:rPr lang="en-US" sz="900" kern="1200" dirty="0">
                <a:solidFill>
                  <a:schemeClr val="tx1"/>
                </a:solidFill>
                <a:effectLst/>
                <a:latin typeface="Segoe UI Light" pitchFamily="34" charset="0"/>
                <a:ea typeface="+mn-ea"/>
                <a:cs typeface="+mn-cs"/>
              </a:rPr>
              <a:t>* That'd miss the point. Our goal is to reduce the number of Task objects we allocate.</a:t>
            </a:r>
          </a:p>
          <a:p>
            <a:r>
              <a:rPr lang="en-US" sz="900" kern="1200" dirty="0">
                <a:solidFill>
                  <a:schemeClr val="tx1"/>
                </a:solidFill>
                <a:effectLst/>
                <a:latin typeface="Segoe UI Light" pitchFamily="34" charset="0"/>
                <a:ea typeface="+mn-ea"/>
                <a:cs typeface="+mn-cs"/>
              </a:rPr>
              <a:t>* So we have to cache the Task&lt;</a:t>
            </a:r>
            <a:r>
              <a:rPr lang="en-US" sz="900" kern="1200" dirty="0" err="1">
                <a:solidFill>
                  <a:schemeClr val="tx1"/>
                </a:solidFill>
                <a:effectLst/>
                <a:latin typeface="Segoe UI Light" pitchFamily="34" charset="0"/>
                <a:ea typeface="+mn-ea"/>
                <a:cs typeface="+mn-cs"/>
              </a:rPr>
              <a:t>int</a:t>
            </a:r>
            <a:r>
              <a:rPr lang="en-US" sz="900" kern="1200" dirty="0">
                <a:solidFill>
                  <a:schemeClr val="tx1"/>
                </a:solidFill>
                <a:effectLst/>
                <a:latin typeface="Segoe UI Light" pitchFamily="34" charset="0"/>
                <a:ea typeface="+mn-ea"/>
                <a:cs typeface="+mn-cs"/>
              </a:rPr>
              <a:t>&gt;, not just the int.</a:t>
            </a:r>
          </a:p>
          <a:p>
            <a:r>
              <a:rPr lang="en-US" sz="900" kern="1200" dirty="0">
                <a:solidFill>
                  <a:schemeClr val="tx1"/>
                </a:solidFill>
                <a:effectLst/>
                <a:latin typeface="Segoe UI Light" pitchFamily="34" charset="0"/>
                <a:ea typeface="+mn-ea"/>
                <a:cs typeface="+mn-cs"/>
              </a:rPr>
              <a:t>* One thing to ask, how big should our cache be?</a:t>
            </a:r>
          </a:p>
          <a:p>
            <a:r>
              <a:rPr lang="en-US" sz="900" kern="1200" dirty="0">
                <a:solidFill>
                  <a:schemeClr val="tx1"/>
                </a:solidFill>
                <a:effectLst/>
                <a:latin typeface="Segoe UI Light" pitchFamily="34" charset="0"/>
                <a:ea typeface="+mn-ea"/>
                <a:cs typeface="+mn-cs"/>
              </a:rPr>
              <a:t>* Here I've just used a single-element cache. It only stores the previous one.</a:t>
            </a:r>
          </a:p>
          <a:p>
            <a:r>
              <a:rPr lang="en-US" sz="900" kern="1200" dirty="0">
                <a:solidFill>
                  <a:schemeClr val="tx1"/>
                </a:solidFill>
                <a:effectLst/>
                <a:latin typeface="Segoe UI Light" pitchFamily="34" charset="0"/>
                <a:ea typeface="+mn-ea"/>
                <a:cs typeface="+mn-cs"/>
              </a:rPr>
              <a:t>* And what you'll find is that, generally, just a single-element cache works great!</a:t>
            </a: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TrackGcs</a:t>
            </a:r>
            <a:r>
              <a:rPr lang="en-US" sz="900" b="1" kern="1200" dirty="0">
                <a:solidFill>
                  <a:schemeClr val="tx1"/>
                </a:solidFill>
                <a:effectLst/>
                <a:latin typeface="Segoe UI Light" pitchFamily="34" charset="0"/>
                <a:ea typeface="+mn-ea"/>
                <a:cs typeface="+mn-cs"/>
              </a:rPr>
              <a:t>(new </a:t>
            </a:r>
            <a:r>
              <a:rPr lang="en-US" sz="900" b="1" kern="1200" dirty="0" err="1">
                <a:solidFill>
                  <a:schemeClr val="tx1"/>
                </a:solidFill>
                <a:effectLst/>
                <a:latin typeface="Segoe UI Light" pitchFamily="34" charset="0"/>
                <a:ea typeface="+mn-ea"/>
                <a:cs typeface="+mn-cs"/>
              </a:rPr>
              <a:t>MemoryStream</a:t>
            </a:r>
            <a:r>
              <a:rPr lang="en-US" sz="900" b="1" kern="1200" dirty="0">
                <a:solidFill>
                  <a:schemeClr val="tx1"/>
                </a:solidFill>
                <a:effectLst/>
                <a:latin typeface="Segoe UI Light" pitchFamily="34" charset="0"/>
                <a:ea typeface="+mn-ea"/>
                <a:cs typeface="+mn-cs"/>
              </a:rPr>
              <a:t>(data));</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I just wanted to show you some more </a:t>
            </a:r>
            <a:r>
              <a:rPr lang="en-US" sz="900" kern="1200" dirty="0" err="1">
                <a:solidFill>
                  <a:schemeClr val="tx1"/>
                </a:solidFill>
                <a:effectLst/>
                <a:latin typeface="Segoe UI Light" pitchFamily="34" charset="0"/>
                <a:ea typeface="+mn-ea"/>
                <a:cs typeface="+mn-cs"/>
              </a:rPr>
              <a:t>perf</a:t>
            </a:r>
            <a:r>
              <a:rPr lang="en-US" sz="900" kern="1200" dirty="0">
                <a:solidFill>
                  <a:schemeClr val="tx1"/>
                </a:solidFill>
                <a:effectLst/>
                <a:latin typeface="Segoe UI Light" pitchFamily="34" charset="0"/>
                <a:ea typeface="+mn-ea"/>
                <a:cs typeface="+mn-cs"/>
              </a:rPr>
              <a:t> numbers.</a:t>
            </a:r>
          </a:p>
          <a:p>
            <a:r>
              <a:rPr lang="en-US" sz="900" kern="1200" dirty="0">
                <a:solidFill>
                  <a:schemeClr val="tx1"/>
                </a:solidFill>
                <a:effectLst/>
                <a:latin typeface="Segoe UI Light" pitchFamily="34" charset="0"/>
                <a:ea typeface="+mn-ea"/>
                <a:cs typeface="+mn-cs"/>
              </a:rPr>
              <a:t>* Here I'm going to use the standard built-in </a:t>
            </a:r>
            <a:r>
              <a:rPr lang="en-US" sz="900" kern="1200" dirty="0" err="1">
                <a:solidFill>
                  <a:schemeClr val="tx1"/>
                </a:solidFill>
                <a:effectLst/>
                <a:latin typeface="Segoe UI Light" pitchFamily="34" charset="0"/>
                <a:ea typeface="+mn-ea"/>
                <a:cs typeface="+mn-cs"/>
              </a:rPr>
              <a:t>MemoryStream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[RUN IT, CTRL+F5]</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What we see is that </a:t>
            </a:r>
            <a:r>
              <a:rPr lang="en-US" sz="900" kern="1200" dirty="0" err="1">
                <a:solidFill>
                  <a:schemeClr val="tx1"/>
                </a:solidFill>
                <a:effectLst/>
                <a:latin typeface="Segoe UI Light" pitchFamily="34" charset="0"/>
                <a:ea typeface="+mn-ea"/>
                <a:cs typeface="+mn-cs"/>
              </a:rPr>
              <a:t>MemoryStream</a:t>
            </a:r>
            <a:r>
              <a:rPr lang="en-US" sz="900" kern="1200" dirty="0">
                <a:solidFill>
                  <a:schemeClr val="tx1"/>
                </a:solidFill>
                <a:effectLst/>
                <a:latin typeface="Segoe UI Light" pitchFamily="34" charset="0"/>
                <a:ea typeface="+mn-ea"/>
                <a:cs typeface="+mn-cs"/>
              </a:rPr>
              <a:t> actually has some further internal optimizations to eliminate all GCs in this test.</a:t>
            </a:r>
          </a:p>
          <a:p>
            <a:r>
              <a:rPr lang="en-US" sz="900" kern="1200" dirty="0">
                <a:solidFill>
                  <a:schemeClr val="tx1"/>
                </a:solidFill>
                <a:effectLst/>
                <a:latin typeface="Segoe UI Light" pitchFamily="34" charset="0"/>
                <a:ea typeface="+mn-ea"/>
                <a:cs typeface="+mn-cs"/>
              </a:rPr>
              <a:t>* You can go a long way. It's a question of how much time you want to spend as a library author, and how frequently your library APIs will be used, for how worthwhile it is.</a:t>
            </a:r>
          </a:p>
          <a:p>
            <a:r>
              <a:rPr lang="en-US" sz="900" kern="1200" dirty="0">
                <a:solidFill>
                  <a:schemeClr val="tx1"/>
                </a:solidFill>
                <a:effectLst/>
                <a:latin typeface="Segoe UI Light" pitchFamily="34" charset="0"/>
                <a:ea typeface="+mn-ea"/>
                <a:cs typeface="+mn-cs"/>
              </a:rPr>
              <a:t>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In general, you as a library-author should use domain-knowledge</a:t>
            </a:r>
            <a:r>
              <a:rPr lang="en-US" sz="900" kern="1200" baseline="0" dirty="0">
                <a:solidFill>
                  <a:schemeClr val="tx1"/>
                </a:solidFill>
                <a:effectLst/>
                <a:latin typeface="Segoe UI Light" pitchFamily="34" charset="0"/>
                <a:ea typeface="+mn-ea"/>
                <a:cs typeface="+mn-cs"/>
              </a:rPr>
              <a:t> about the nature of your API, to decide whether and how it makes sense to cache tasks</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We used it in the .NET framework to dramatically improve the performance of </a:t>
            </a:r>
            <a:r>
              <a:rPr lang="en-US" sz="900" kern="1200" dirty="0" err="1">
                <a:solidFill>
                  <a:schemeClr val="tx1"/>
                </a:solidFill>
                <a:effectLst/>
                <a:latin typeface="Segoe UI Light" pitchFamily="34" charset="0"/>
                <a:ea typeface="+mn-ea"/>
                <a:cs typeface="+mn-cs"/>
              </a:rPr>
              <a:t>BufferedStream</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MemoryStream</a:t>
            </a:r>
            <a:r>
              <a:rPr lang="en-US" sz="900" kern="1200" dirty="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2508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We've talked about </a:t>
            </a:r>
            <a:r>
              <a:rPr lang="en-US" sz="900" kern="1200" dirty="0" err="1">
                <a:solidFill>
                  <a:schemeClr val="tx1"/>
                </a:solidFill>
                <a:effectLst/>
                <a:latin typeface="Segoe UI Light" pitchFamily="34" charset="0"/>
                <a:ea typeface="+mn-ea"/>
                <a:cs typeface="+mn-cs"/>
              </a:rPr>
              <a:t>perf</a:t>
            </a:r>
            <a:r>
              <a:rPr lang="en-US" sz="900" kern="1200" dirty="0">
                <a:solidFill>
                  <a:schemeClr val="tx1"/>
                </a:solidFill>
                <a:effectLst/>
                <a:latin typeface="Segoe UI Light" pitchFamily="34" charset="0"/>
                <a:ea typeface="+mn-ea"/>
                <a:cs typeface="+mn-cs"/>
              </a:rPr>
              <a:t> considerations. They largely relate to the heap and GC, and avoiding unnecessary allocations.</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Async/await keywords are as fast as they can be, and the inherent overheads are only noticeable in a tight inner loop. We're talking millions of iterations, not just a few hundred or thousand.</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If you can't help, and the shape of your API means has to be called frequently, there are some great built-in </a:t>
            </a:r>
            <a:r>
              <a:rPr lang="en-US" sz="900" kern="1200" dirty="0" err="1">
                <a:solidFill>
                  <a:schemeClr val="tx1"/>
                </a:solidFill>
                <a:effectLst/>
                <a:latin typeface="Segoe UI Light" pitchFamily="34" charset="0"/>
                <a:ea typeface="+mn-ea"/>
                <a:cs typeface="+mn-cs"/>
              </a:rPr>
              <a:t>perf</a:t>
            </a:r>
            <a:r>
              <a:rPr lang="en-US" sz="900" kern="1200" dirty="0">
                <a:solidFill>
                  <a:schemeClr val="tx1"/>
                </a:solidFill>
                <a:effectLst/>
                <a:latin typeface="Segoe UI Light" pitchFamily="34" charset="0"/>
                <a:ea typeface="+mn-ea"/>
                <a:cs typeface="+mn-cs"/>
              </a:rPr>
              <a:t> features that happen automatically.</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First, there’s the "Fast Path". If an await has already completed, then it just plows right through it.</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And if you get to the end of the method without any "slow-path" awaits, then you avoid a bunch of memory allocations.</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Guidance is, try to avoid chatty APIs. Make APIs where the consumer of your library doesn't have to await in an inner loop.</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You can </a:t>
            </a:r>
            <a:r>
              <a:rPr lang="en-US" sz="900" kern="1200" dirty="0" err="1">
                <a:solidFill>
                  <a:schemeClr val="tx1"/>
                </a:solidFill>
                <a:effectLst/>
                <a:latin typeface="Segoe UI Light" pitchFamily="34" charset="0"/>
                <a:ea typeface="+mn-ea"/>
                <a:cs typeface="+mn-cs"/>
              </a:rPr>
              <a:t>GetNextKilobyteAsync</a:t>
            </a:r>
            <a:r>
              <a:rPr lang="en-US" sz="900" kern="1200" dirty="0">
                <a:solidFill>
                  <a:schemeClr val="tx1"/>
                </a:solidFill>
                <a:effectLst/>
                <a:latin typeface="Segoe UI Light" pitchFamily="34" charset="0"/>
                <a:ea typeface="+mn-ea"/>
                <a:cs typeface="+mn-cs"/>
              </a:rPr>
              <a:t>() instead of </a:t>
            </a:r>
            <a:r>
              <a:rPr lang="en-US" sz="900" kern="1200" dirty="0" err="1">
                <a:solidFill>
                  <a:schemeClr val="tx1"/>
                </a:solidFill>
                <a:effectLst/>
                <a:latin typeface="Segoe UI Light" pitchFamily="34" charset="0"/>
                <a:ea typeface="+mn-ea"/>
                <a:cs typeface="+mn-cs"/>
              </a:rPr>
              <a:t>GetNextBitAsync</a:t>
            </a:r>
            <a:r>
              <a:rPr lang="en-US" sz="900" kern="1200" dirty="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If you have to have a chatty API, we saw how to cache the returned Task&lt;T&gt; to remove the one last allocation on the fast path.</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And a cache size of just "1" is often the right choice!</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But remember, don’t prematurely optimize.</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Async is not a bottleneck if you’re only doing it a few hundred or thousand times a second.</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It’s only when you get more that you’ll need to think about Async </a:t>
            </a:r>
            <a:r>
              <a:rPr lang="en-US" sz="900" kern="1200" dirty="0" err="1">
                <a:solidFill>
                  <a:schemeClr val="tx1"/>
                </a:solidFill>
                <a:effectLst/>
                <a:latin typeface="Segoe UI Light" pitchFamily="34" charset="0"/>
                <a:ea typeface="+mn-ea"/>
                <a:cs typeface="+mn-cs"/>
              </a:rPr>
              <a:t>perf</a:t>
            </a:r>
            <a:r>
              <a:rPr lang="en-US" sz="900" kern="1200" dirty="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6FB202E-7364-4EA6-A00A-3F180CBEAAA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40440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Final</a:t>
            </a:r>
            <a:r>
              <a:rPr lang="en-US" sz="900" kern="1200" baseline="0" dirty="0">
                <a:solidFill>
                  <a:schemeClr val="tx1"/>
                </a:solidFill>
                <a:effectLst/>
                <a:latin typeface="Segoe UI Light" pitchFamily="34" charset="0"/>
                <a:ea typeface="+mn-ea"/>
                <a:cs typeface="+mn-cs"/>
              </a:rPr>
              <a:t> tip for Async library developers is to consider </a:t>
            </a:r>
            <a:r>
              <a:rPr lang="en-US" sz="900" kern="1200" baseline="0" dirty="0" err="1">
                <a:solidFill>
                  <a:schemeClr val="tx1"/>
                </a:solidFill>
                <a:effectLst/>
                <a:latin typeface="Segoe UI Light" pitchFamily="34" charset="0"/>
                <a:ea typeface="+mn-ea"/>
                <a:cs typeface="+mn-cs"/>
              </a:rPr>
              <a:t>task.ConfigureAwait</a:t>
            </a:r>
            <a:r>
              <a:rPr lang="en-US" sz="900" kern="1200" baseline="0" dirty="0">
                <a:solidFill>
                  <a:schemeClr val="tx1"/>
                </a:solidFill>
                <a:effectLst/>
                <a:latin typeface="Segoe UI Light" pitchFamily="34" charset="0"/>
                <a:ea typeface="+mn-ea"/>
                <a:cs typeface="+mn-cs"/>
              </a:rPr>
              <a:t>(false)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FA39BBE-9C02-414E-B2B7-3F83C572A353}"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1584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 I need to get technical. Talk about "</a:t>
            </a:r>
            <a:r>
              <a:rPr lang="en-US" sz="900" kern="1200" dirty="0" err="1">
                <a:solidFill>
                  <a:schemeClr val="tx1"/>
                </a:solidFill>
                <a:effectLst/>
                <a:latin typeface="Segoe UI Light" pitchFamily="34" charset="0"/>
                <a:ea typeface="+mn-ea"/>
                <a:cs typeface="+mn-cs"/>
              </a:rPr>
              <a:t>SynchronizationContext</a:t>
            </a:r>
            <a:r>
              <a:rPr lang="en-U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It represents a target for work</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It’s been in the framework for a while, but we generally haven’t had to worry about it.</a:t>
            </a:r>
          </a:p>
          <a:p>
            <a:r>
              <a:rPr lang="en-US" sz="900" kern="1200" dirty="0">
                <a:solidFill>
                  <a:schemeClr val="tx1"/>
                </a:solidFill>
                <a:effectLst/>
                <a:latin typeface="Segoe UI Light" pitchFamily="34" charset="0"/>
                <a:ea typeface="+mn-ea"/>
                <a:cs typeface="+mn-cs"/>
              </a:rPr>
              <a:t>* For example, in </a:t>
            </a:r>
            <a:r>
              <a:rPr lang="en-US" sz="900" kern="1200" dirty="0" err="1">
                <a:solidFill>
                  <a:schemeClr val="tx1"/>
                </a:solidFill>
                <a:effectLst/>
                <a:latin typeface="Segoe UI Light" pitchFamily="34" charset="0"/>
                <a:ea typeface="+mn-ea"/>
                <a:cs typeface="+mn-cs"/>
              </a:rPr>
              <a:t>Winforms</a:t>
            </a:r>
            <a:r>
              <a:rPr lang="en-US" sz="900" kern="1200" dirty="0">
                <a:solidFill>
                  <a:schemeClr val="tx1"/>
                </a:solidFill>
                <a:effectLst/>
                <a:latin typeface="Segoe UI Light" pitchFamily="34" charset="0"/>
                <a:ea typeface="+mn-ea"/>
                <a:cs typeface="+mn-cs"/>
              </a:rPr>
              <a:t>, if you get the current </a:t>
            </a:r>
            <a:r>
              <a:rPr lang="en-US" sz="900" kern="1200" dirty="0" err="1">
                <a:solidFill>
                  <a:schemeClr val="tx1"/>
                </a:solidFill>
                <a:effectLst/>
                <a:latin typeface="Segoe UI Light" pitchFamily="34" charset="0"/>
                <a:ea typeface="+mn-ea"/>
                <a:cs typeface="+mn-cs"/>
              </a:rPr>
              <a:t>SynchronizationContext</a:t>
            </a:r>
            <a:r>
              <a:rPr lang="en-US" sz="900" kern="1200" dirty="0">
                <a:solidFill>
                  <a:schemeClr val="tx1"/>
                </a:solidFill>
                <a:effectLst/>
                <a:latin typeface="Segoe UI Light" pitchFamily="34" charset="0"/>
                <a:ea typeface="+mn-ea"/>
                <a:cs typeface="+mn-cs"/>
              </a:rPr>
              <a:t> and do Post on it, it does a </a:t>
            </a:r>
            <a:r>
              <a:rPr lang="en-US" sz="900" kern="1200" dirty="0" err="1">
                <a:solidFill>
                  <a:schemeClr val="tx1"/>
                </a:solidFill>
                <a:effectLst/>
                <a:latin typeface="Segoe UI Light" pitchFamily="34" charset="0"/>
                <a:ea typeface="+mn-ea"/>
                <a:cs typeface="+mn-cs"/>
              </a:rPr>
              <a:t>Control.BeginInvoke</a:t>
            </a:r>
            <a:r>
              <a:rPr lang="en-US" sz="900" kern="1200" dirty="0">
                <a:solidFill>
                  <a:schemeClr val="tx1"/>
                </a:solidFill>
                <a:effectLst/>
                <a:latin typeface="Segoe UI Light" pitchFamily="34" charset="0"/>
                <a:ea typeface="+mn-ea"/>
                <a:cs typeface="+mn-cs"/>
              </a:rPr>
              <a:t>. That's how </a:t>
            </a:r>
            <a:r>
              <a:rPr lang="en-US" sz="900" kern="1200" dirty="0" err="1">
                <a:solidFill>
                  <a:schemeClr val="tx1"/>
                </a:solidFill>
                <a:effectLst/>
                <a:latin typeface="Segoe UI Light" pitchFamily="34" charset="0"/>
                <a:ea typeface="+mn-ea"/>
                <a:cs typeface="+mn-cs"/>
              </a:rPr>
              <a:t>Winforms</a:t>
            </a:r>
            <a:r>
              <a:rPr lang="en-US" sz="900" kern="1200" dirty="0">
                <a:solidFill>
                  <a:schemeClr val="tx1"/>
                </a:solidFill>
                <a:effectLst/>
                <a:latin typeface="Segoe UI Light" pitchFamily="34" charset="0"/>
                <a:ea typeface="+mn-ea"/>
                <a:cs typeface="+mn-cs"/>
              </a:rPr>
              <a:t> gets onto the UI thread.</a:t>
            </a:r>
          </a:p>
          <a:p>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ASP.Net</a:t>
            </a:r>
            <a:r>
              <a:rPr lang="en-US" sz="900" kern="1200" dirty="0">
                <a:solidFill>
                  <a:schemeClr val="tx1"/>
                </a:solidFill>
                <a:effectLst/>
                <a:latin typeface="Segoe UI Light" pitchFamily="34" charset="0"/>
                <a:ea typeface="+mn-ea"/>
                <a:cs typeface="+mn-cs"/>
              </a:rPr>
              <a:t> current synchronization context, when you do Post() on it, it schedules work to be done in its own way.</a:t>
            </a:r>
          </a:p>
          <a:p>
            <a:r>
              <a:rPr lang="en-US" sz="900" kern="1200" dirty="0">
                <a:solidFill>
                  <a:schemeClr val="tx1"/>
                </a:solidFill>
                <a:effectLst/>
                <a:latin typeface="Segoe UI Light" pitchFamily="34" charset="0"/>
                <a:ea typeface="+mn-ea"/>
                <a:cs typeface="+mn-cs"/>
              </a:rPr>
              <a:t>* There are about 10 in the framework, and you can create more.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And this is the key way that the await keyword knows how to put you back where you were.</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So when you do await, it first captures the current </a:t>
            </a:r>
            <a:r>
              <a:rPr lang="en-US" sz="900" kern="1200" dirty="0" err="1">
                <a:solidFill>
                  <a:schemeClr val="tx1"/>
                </a:solidFill>
                <a:effectLst/>
                <a:latin typeface="Segoe UI Light" pitchFamily="34" charset="0"/>
                <a:ea typeface="+mn-ea"/>
                <a:cs typeface="+mn-cs"/>
              </a:rPr>
              <a:t>SyncContext</a:t>
            </a:r>
            <a:r>
              <a:rPr lang="en-US" sz="900" kern="1200" dirty="0">
                <a:solidFill>
                  <a:schemeClr val="tx1"/>
                </a:solidFill>
                <a:effectLst/>
                <a:latin typeface="Segoe UI Light" pitchFamily="34" charset="0"/>
                <a:ea typeface="+mn-ea"/>
                <a:cs typeface="+mn-cs"/>
              </a:rPr>
              <a:t> before awaiting.</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When it resumes, it uses </a:t>
            </a:r>
            <a:r>
              <a:rPr lang="en-US" sz="900" kern="1200" dirty="0" err="1">
                <a:solidFill>
                  <a:schemeClr val="tx1"/>
                </a:solidFill>
                <a:effectLst/>
                <a:latin typeface="Segoe UI Light" pitchFamily="34" charset="0"/>
                <a:ea typeface="+mn-ea"/>
                <a:cs typeface="+mn-cs"/>
              </a:rPr>
              <a:t>SyncContext.Post</a:t>
            </a:r>
            <a:r>
              <a:rPr lang="en-US" sz="900" kern="1200" dirty="0">
                <a:solidFill>
                  <a:schemeClr val="tx1"/>
                </a:solidFill>
                <a:effectLst/>
                <a:latin typeface="Segoe UI Light" pitchFamily="34" charset="0"/>
                <a:ea typeface="+mn-ea"/>
                <a:cs typeface="+mn-cs"/>
              </a:rPr>
              <a:t>() to resume "in the same place" as it was before</a:t>
            </a:r>
          </a:p>
          <a:p>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For app code, this is the behavior that you almost always want.</a:t>
            </a:r>
          </a:p>
          <a:p>
            <a:r>
              <a:rPr lang="en-US" sz="900" kern="1200" dirty="0">
                <a:solidFill>
                  <a:schemeClr val="tx1"/>
                </a:solidFill>
                <a:effectLst/>
                <a:latin typeface="Segoe UI Light" pitchFamily="34" charset="0"/>
                <a:ea typeface="+mn-ea"/>
                <a:cs typeface="+mn-cs"/>
              </a:rPr>
              <a:t>* When you await a download, say, you want to come back and update the UI.</a:t>
            </a:r>
          </a:p>
          <a:p>
            <a:r>
              <a:rPr lang="en-US" sz="900" kern="1200" dirty="0">
                <a:solidFill>
                  <a:schemeClr val="tx1"/>
                </a:solidFill>
                <a:effectLst/>
                <a:latin typeface="Segoe UI Light" pitchFamily="34" charset="0"/>
                <a:ea typeface="+mn-ea"/>
                <a:cs typeface="+mn-cs"/>
              </a:rPr>
              <a:t>* But when you're a library author, it's rarely needed.</a:t>
            </a:r>
          </a:p>
          <a:p>
            <a:r>
              <a:rPr lang="en-US" sz="900" kern="1200" dirty="0">
                <a:solidFill>
                  <a:schemeClr val="tx1"/>
                </a:solidFill>
                <a:effectLst/>
                <a:latin typeface="Segoe UI Light" pitchFamily="34" charset="0"/>
                <a:ea typeface="+mn-ea"/>
                <a:cs typeface="+mn-cs"/>
              </a:rPr>
              <a:t>* Say</a:t>
            </a:r>
            <a:r>
              <a:rPr lang="en-US" sz="900" kern="1200" baseline="0" dirty="0">
                <a:solidFill>
                  <a:schemeClr val="tx1"/>
                </a:solidFill>
                <a:effectLst/>
                <a:latin typeface="Segoe UI Light" pitchFamily="34" charset="0"/>
                <a:ea typeface="+mn-ea"/>
                <a:cs typeface="+mn-cs"/>
              </a:rPr>
              <a:t> you’ve got a library method with an await in the middle of it.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You usually don't care which threading context you come back on to finish up the second half of your library method.</a:t>
            </a:r>
          </a:p>
          <a:p>
            <a:r>
              <a:rPr lang="en-US" sz="900" kern="1200" dirty="0">
                <a:solidFill>
                  <a:schemeClr val="tx1"/>
                </a:solidFill>
                <a:effectLst/>
                <a:latin typeface="Segoe UI Light" pitchFamily="34" charset="0"/>
                <a:ea typeface="+mn-ea"/>
                <a:cs typeface="+mn-cs"/>
              </a:rPr>
              <a:t>* It doesn't matter if your library method finishes off on a different thread either, maybe the IO completion port thread.</a:t>
            </a:r>
          </a:p>
          <a:p>
            <a:r>
              <a:rPr lang="en-US" sz="900" kern="1200" dirty="0">
                <a:solidFill>
                  <a:schemeClr val="tx1"/>
                </a:solidFill>
                <a:effectLst/>
                <a:latin typeface="Segoe UI Light" pitchFamily="34" charset="0"/>
                <a:ea typeface="+mn-ea"/>
                <a:cs typeface="+mn-cs"/>
              </a:rPr>
              <a:t>* That's because when the user awaited on your Async library method, then </a:t>
            </a:r>
            <a:r>
              <a:rPr lang="en-US" sz="900" b="1" kern="1200" dirty="0">
                <a:solidFill>
                  <a:schemeClr val="tx1"/>
                </a:solidFill>
                <a:effectLst/>
                <a:latin typeface="Segoe UI Light" pitchFamily="34" charset="0"/>
                <a:ea typeface="+mn-ea"/>
                <a:cs typeface="+mn-cs"/>
              </a:rPr>
              <a:t>their own </a:t>
            </a:r>
            <a:r>
              <a:rPr lang="en-US" sz="900" kern="1200" dirty="0">
                <a:solidFill>
                  <a:schemeClr val="tx1"/>
                </a:solidFill>
                <a:effectLst/>
                <a:latin typeface="Segoe UI Light" pitchFamily="34" charset="0"/>
                <a:ea typeface="+mn-ea"/>
                <a:cs typeface="+mn-cs"/>
              </a:rPr>
              <a:t>await is going to put them back where they wanted. They don't need to rely on you</a:t>
            </a:r>
            <a:r>
              <a:rPr lang="en-US" sz="900" kern="1200" baseline="0" dirty="0">
                <a:solidFill>
                  <a:schemeClr val="tx1"/>
                </a:solidFill>
                <a:effectLst/>
                <a:latin typeface="Segoe UI Light" pitchFamily="34" charset="0"/>
                <a:ea typeface="+mn-ea"/>
                <a:cs typeface="+mn-cs"/>
              </a:rPr>
              <a:t> doing it for them.</a:t>
            </a:r>
            <a:endParaRPr lang="en-US" sz="900"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[CLICK]</a:t>
            </a:r>
          </a:p>
          <a:p>
            <a:r>
              <a:rPr lang="en-US" sz="900" kern="1200" dirty="0">
                <a:solidFill>
                  <a:schemeClr val="tx1"/>
                </a:solidFill>
                <a:effectLst/>
                <a:latin typeface="Segoe UI Light" pitchFamily="34" charset="0"/>
                <a:ea typeface="+mn-ea"/>
                <a:cs typeface="+mn-cs"/>
              </a:rPr>
              <a:t>* And so in the framework we provide this helper method </a:t>
            </a:r>
            <a:r>
              <a:rPr lang="en-US" sz="900" kern="1200" dirty="0" err="1">
                <a:solidFill>
                  <a:schemeClr val="tx1"/>
                </a:solidFill>
                <a:effectLst/>
                <a:latin typeface="Segoe UI Light" pitchFamily="34" charset="0"/>
                <a:ea typeface="+mn-ea"/>
                <a:cs typeface="+mn-cs"/>
              </a:rPr>
              <a:t>Task.ConfigureAwait</a:t>
            </a:r>
            <a:r>
              <a:rPr lang="en-US" sz="900" kern="1200" dirty="0">
                <a:solidFill>
                  <a:schemeClr val="tx1"/>
                </a:solidFill>
                <a:effectLst/>
                <a:latin typeface="Segoe UI Light" pitchFamily="34" charset="0"/>
                <a:ea typeface="+mn-ea"/>
                <a:cs typeface="+mn-cs"/>
              </a:rPr>
              <a:t>.</a:t>
            </a:r>
          </a:p>
          <a:p>
            <a:r>
              <a:rPr lang="en-US" sz="900" kern="1200" dirty="0">
                <a:solidFill>
                  <a:schemeClr val="tx1"/>
                </a:solidFill>
                <a:effectLst/>
                <a:latin typeface="Segoe UI Light" pitchFamily="34" charset="0"/>
                <a:ea typeface="+mn-ea"/>
                <a:cs typeface="+mn-cs"/>
              </a:rPr>
              <a:t>* Use it on your await operator.</a:t>
            </a:r>
          </a:p>
          <a:p>
            <a:r>
              <a:rPr lang="en-US" sz="900" kern="1200" dirty="0">
                <a:solidFill>
                  <a:schemeClr val="tx1"/>
                </a:solidFill>
                <a:effectLst/>
                <a:latin typeface="Segoe UI Light" pitchFamily="34" charset="0"/>
                <a:ea typeface="+mn-ea"/>
                <a:cs typeface="+mn-cs"/>
              </a:rPr>
              <a:t>* Default, true, means the await should use </a:t>
            </a:r>
            <a:r>
              <a:rPr lang="en-US" sz="900" kern="1200" dirty="0" err="1">
                <a:solidFill>
                  <a:schemeClr val="tx1"/>
                </a:solidFill>
                <a:effectLst/>
                <a:latin typeface="Segoe UI Light" pitchFamily="34" charset="0"/>
                <a:ea typeface="+mn-ea"/>
                <a:cs typeface="+mn-cs"/>
              </a:rPr>
              <a:t>SynchronizationContext.Post</a:t>
            </a:r>
            <a:r>
              <a:rPr lang="en-US" sz="900" kern="1200" dirty="0">
                <a:solidFill>
                  <a:schemeClr val="tx1"/>
                </a:solidFill>
                <a:effectLst/>
                <a:latin typeface="Segoe UI Light" pitchFamily="34" charset="0"/>
                <a:ea typeface="+mn-ea"/>
                <a:cs typeface="+mn-cs"/>
              </a:rPr>
              <a:t> to resume back where it left off</a:t>
            </a:r>
          </a:p>
          <a:p>
            <a:r>
              <a:rPr lang="en-US" sz="900" kern="1200" dirty="0">
                <a:solidFill>
                  <a:schemeClr val="tx1"/>
                </a:solidFill>
                <a:effectLst/>
                <a:latin typeface="Segoe UI Light" pitchFamily="34" charset="0"/>
                <a:ea typeface="+mn-ea"/>
                <a:cs typeface="+mn-cs"/>
              </a:rPr>
              <a:t>* If you pass in false, then if possible it'll skip that and just continue where it is, maybe the IO completion-port thread</a:t>
            </a:r>
          </a:p>
          <a:p>
            <a:r>
              <a:rPr lang="en-US" sz="900" kern="1200" dirty="0">
                <a:solidFill>
                  <a:schemeClr val="tx1"/>
                </a:solidFill>
                <a:effectLst/>
                <a:latin typeface="Segoe UI Light" pitchFamily="34" charset="0"/>
                <a:ea typeface="+mn-ea"/>
                <a:cs typeface="+mn-cs"/>
              </a:rPr>
              <a:t>* Let's just stay there! is as good a place as any!</a:t>
            </a:r>
          </a:p>
          <a:p>
            <a:r>
              <a:rPr lang="en-US" sz="900" kern="1200" dirty="0">
                <a:solidFill>
                  <a:schemeClr val="tx1"/>
                </a:solidFill>
                <a:effectLst/>
                <a:latin typeface="Segoe UI Light" pitchFamily="34" charset="0"/>
                <a:ea typeface="+mn-ea"/>
                <a:cs typeface="+mn-cs"/>
              </a:rPr>
              <a:t>[CLICK]</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If your library doesn't do this, and you're using await in an inner loop, then you're wasting the user's message-loop</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user’s message-loop is an app-global resource.</a:t>
            </a:r>
          </a:p>
          <a:p>
            <a:r>
              <a:rPr lang="en-US" sz="900" kern="1200" dirty="0">
                <a:solidFill>
                  <a:schemeClr val="tx1"/>
                </a:solidFill>
                <a:effectLst/>
                <a:latin typeface="Segoe UI Light" pitchFamily="34" charset="0"/>
                <a:ea typeface="+mn-ea"/>
                <a:cs typeface="+mn-cs"/>
              </a:rPr>
              <a:t>* You’re being a bad citizen, flooding THEIR UI thread with messages that don't have anything to do with them</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demo...</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[VS: 2.ConfigureAwait]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b="1" kern="1200" dirty="0" err="1">
                <a:solidFill>
                  <a:schemeClr val="tx1"/>
                </a:solidFill>
                <a:effectLst/>
                <a:latin typeface="Segoe UI Light" pitchFamily="34" charset="0"/>
                <a:ea typeface="+mn-ea"/>
                <a:cs typeface="+mn-cs"/>
              </a:rPr>
              <a:t>const</a:t>
            </a:r>
            <a:r>
              <a:rPr lang="en-US" sz="900" b="1" kern="1200" dirty="0">
                <a:solidFill>
                  <a:schemeClr val="tx1"/>
                </a:solidFill>
                <a:effectLst/>
                <a:latin typeface="Segoe UI Light" pitchFamily="34" charset="0"/>
                <a:ea typeface="+mn-ea"/>
                <a:cs typeface="+mn-cs"/>
              </a:rPr>
              <a:t> </a:t>
            </a:r>
            <a:r>
              <a:rPr lang="en-US" sz="900" b="1" kern="1200" dirty="0" err="1">
                <a:solidFill>
                  <a:schemeClr val="tx1"/>
                </a:solidFill>
                <a:effectLst/>
                <a:latin typeface="Segoe UI Light" pitchFamily="34" charset="0"/>
                <a:ea typeface="+mn-ea"/>
                <a:cs typeface="+mn-cs"/>
              </a:rPr>
              <a:t>int</a:t>
            </a:r>
            <a:r>
              <a:rPr lang="en-US" sz="900" b="1" kern="1200" dirty="0">
                <a:solidFill>
                  <a:schemeClr val="tx1"/>
                </a:solidFill>
                <a:effectLst/>
                <a:latin typeface="Segoe UI Light" pitchFamily="34" charset="0"/>
                <a:ea typeface="+mn-ea"/>
                <a:cs typeface="+mn-cs"/>
              </a:rPr>
              <a:t> ITERS = 20000;</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Repeat inner loop 20,000 times</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await t</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This one does the default - it does capture and resume on the captured synchronization context</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await </a:t>
            </a:r>
            <a:r>
              <a:rPr lang="en-US" sz="900" b="1" kern="1200" dirty="0" err="1">
                <a:solidFill>
                  <a:schemeClr val="tx1"/>
                </a:solidFill>
                <a:effectLst/>
                <a:latin typeface="Segoe UI Light" pitchFamily="34" charset="0"/>
                <a:ea typeface="+mn-ea"/>
                <a:cs typeface="+mn-cs"/>
              </a:rPr>
              <a:t>t.ConfigureAwait</a:t>
            </a:r>
            <a:r>
              <a:rPr lang="en-US" sz="900" b="1" kern="1200" dirty="0">
                <a:solidFill>
                  <a:schemeClr val="tx1"/>
                </a:solidFill>
                <a:effectLst/>
                <a:latin typeface="Segoe UI Light" pitchFamily="34" charset="0"/>
                <a:ea typeface="+mn-ea"/>
                <a:cs typeface="+mn-cs"/>
              </a:rPr>
              <a:t>(false)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This one, same code, just resumes on whichever thread it left off. Likely the </a:t>
            </a:r>
            <a:r>
              <a:rPr lang="en-US" sz="900" kern="1200" dirty="0" err="1">
                <a:solidFill>
                  <a:schemeClr val="tx1"/>
                </a:solidFill>
                <a:effectLst/>
                <a:latin typeface="Segoe UI Light" pitchFamily="34" charset="0"/>
                <a:ea typeface="+mn-ea"/>
                <a:cs typeface="+mn-cs"/>
              </a:rPr>
              <a:t>threadpool</a:t>
            </a:r>
            <a:r>
              <a:rPr lang="en-US" sz="900" kern="1200" dirty="0">
                <a:solidFill>
                  <a:schemeClr val="tx1"/>
                </a:solidFill>
                <a:effectLst/>
                <a:latin typeface="Segoe UI Light" pitchFamily="34" charset="0"/>
                <a:ea typeface="+mn-ea"/>
                <a:cs typeface="+mn-cs"/>
              </a:rPr>
              <a:t> thread.</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[RUN, CTRL+F5]</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We see a fifteen-fold difference.</a:t>
            </a:r>
          </a:p>
          <a:p>
            <a:r>
              <a:rPr lang="en-US" sz="900" kern="1200" dirty="0">
                <a:solidFill>
                  <a:schemeClr val="tx1"/>
                </a:solidFill>
                <a:effectLst/>
                <a:latin typeface="Segoe UI Light" pitchFamily="34" charset="0"/>
                <a:ea typeface="+mn-ea"/>
                <a:cs typeface="+mn-cs"/>
              </a:rPr>
              <a:t>* If doing the loop 20,000 times, it adds up to half a second.</a:t>
            </a:r>
          </a:p>
          <a:p>
            <a:r>
              <a:rPr lang="en-US" sz="900" kern="1200" dirty="0">
                <a:solidFill>
                  <a:schemeClr val="tx1"/>
                </a:solidFill>
                <a:effectLst/>
                <a:latin typeface="Segoe UI Light" pitchFamily="34" charset="0"/>
                <a:ea typeface="+mn-ea"/>
                <a:cs typeface="+mn-cs"/>
              </a:rPr>
              <a:t>* That's not much, just a few microseconds.</a:t>
            </a:r>
          </a:p>
          <a:p>
            <a:r>
              <a:rPr lang="en-US" sz="900" kern="1200" dirty="0">
                <a:solidFill>
                  <a:schemeClr val="tx1"/>
                </a:solidFill>
                <a:effectLst/>
                <a:latin typeface="Segoe UI Light" pitchFamily="34" charset="0"/>
                <a:ea typeface="+mn-ea"/>
                <a:cs typeface="+mn-cs"/>
              </a:rPr>
              <a:t>* And it's completely irrelevant if you're only doing 10 or 100 awaits in your library method</a:t>
            </a:r>
          </a:p>
          <a:p>
            <a:pPr mar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 But if you have an await inside your inner loop, or if your user will call you inside their inner loop, that's when it adds up</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TechEd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7089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Again, this is a micro-optimization.</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If you only have a few tens of</a:t>
            </a:r>
            <a:r>
              <a:rPr lang="en-US" sz="900" kern="1200" baseline="0" dirty="0">
                <a:solidFill>
                  <a:schemeClr val="tx1"/>
                </a:solidFill>
                <a:effectLst/>
                <a:latin typeface="Segoe UI Light" pitchFamily="34" charset="0"/>
                <a:ea typeface="+mn-ea"/>
                <a:cs typeface="+mn-cs"/>
              </a:rPr>
              <a:t> awaits per second, nothing to worry about. But otherwise…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Principle is that the UI message-queue is an app-global resource.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If the internal implementation of your library routine</a:t>
            </a:r>
            <a:r>
              <a:rPr lang="en-US" sz="900" kern="1200" baseline="0" dirty="0">
                <a:solidFill>
                  <a:schemeClr val="tx1"/>
                </a:solidFill>
                <a:effectLst/>
                <a:latin typeface="Segoe UI Light" pitchFamily="34" charset="0"/>
                <a:ea typeface="+mn-ea"/>
                <a:cs typeface="+mn-cs"/>
              </a:rPr>
              <a:t> has awaits inside it, and your routine was called from the UI context, then it’ll wind up posting each of its awaits back to the UI thread.</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This is an abuse of the UI thread, which will hurt responsiveness.</a:t>
            </a:r>
          </a:p>
          <a:p>
            <a:pPr marL="17145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So you can use </a:t>
            </a:r>
            <a:r>
              <a:rPr lang="en-US" sz="900" kern="1200" baseline="0" dirty="0" err="1">
                <a:solidFill>
                  <a:schemeClr val="tx1"/>
                </a:solidFill>
                <a:effectLst/>
                <a:latin typeface="Segoe UI Light" pitchFamily="34" charset="0"/>
                <a:ea typeface="+mn-ea"/>
                <a:cs typeface="+mn-cs"/>
              </a:rPr>
              <a:t>ConfigureAwait</a:t>
            </a:r>
            <a:r>
              <a:rPr lang="en-US" sz="900" kern="1200" baseline="0" dirty="0">
                <a:solidFill>
                  <a:schemeClr val="tx1"/>
                </a:solidFill>
                <a:effectLst/>
                <a:latin typeface="Segoe UI Light" pitchFamily="34" charset="0"/>
                <a:ea typeface="+mn-ea"/>
                <a:cs typeface="+mn-cs"/>
              </a:rPr>
              <a:t>(false) to avoid that.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6FB202E-7364-4EA6-A00A-3F180CBEAAA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0950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https://medium.com/bynder-tech/c-why-you-should-use-configureawait-false-in-your-library-code-d7837dce3d7f</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2993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pPr fontAlgn="base"/>
            <a:r>
              <a:rPr lang="en-US" sz="900" b="0" i="0" kern="1200" dirty="0">
                <a:solidFill>
                  <a:schemeClr val="tx1"/>
                </a:solidFill>
                <a:effectLst/>
                <a:latin typeface="Segoe UI Light" pitchFamily="34" charset="0"/>
                <a:ea typeface="+mn-ea"/>
                <a:cs typeface="+mn-cs"/>
              </a:rPr>
              <a:t>1) </a:t>
            </a:r>
            <a:r>
              <a:rPr lang="en-US" sz="900" b="1" i="0" kern="1200" dirty="0">
                <a:solidFill>
                  <a:schemeClr val="tx1"/>
                </a:solidFill>
                <a:effectLst/>
                <a:latin typeface="Segoe UI Light" pitchFamily="34" charset="0"/>
                <a:ea typeface="+mn-ea"/>
                <a:cs typeface="+mn-cs"/>
              </a:rPr>
              <a:t>MVVM</a:t>
            </a:r>
            <a:r>
              <a:rPr lang="en-US" sz="900" b="0" i="0" kern="1200" dirty="0">
                <a:solidFill>
                  <a:schemeClr val="tx1"/>
                </a:solidFill>
                <a:effectLst/>
                <a:latin typeface="Segoe UI Light" pitchFamily="34" charset="0"/>
                <a:ea typeface="+mn-ea"/>
                <a:cs typeface="+mn-cs"/>
              </a:rPr>
              <a:t> - used as a model converter and as a replacement of the code-behind. Improves testability, it is much easier to write unit tests for </a:t>
            </a:r>
            <a:r>
              <a:rPr lang="en-US" sz="900" b="0" i="0" kern="1200" dirty="0" err="1">
                <a:solidFill>
                  <a:schemeClr val="tx1"/>
                </a:solidFill>
                <a:effectLst/>
                <a:latin typeface="Segoe UI Light" pitchFamily="34" charset="0"/>
                <a:ea typeface="+mn-ea"/>
                <a:cs typeface="+mn-cs"/>
              </a:rPr>
              <a:t>ViewModel</a:t>
            </a:r>
            <a:r>
              <a:rPr lang="en-US" sz="900" b="0" i="0" kern="1200" dirty="0">
                <a:solidFill>
                  <a:schemeClr val="tx1"/>
                </a:solidFill>
                <a:effectLst/>
                <a:latin typeface="Segoe UI Light" pitchFamily="34" charset="0"/>
                <a:ea typeface="+mn-ea"/>
                <a:cs typeface="+mn-cs"/>
              </a:rPr>
              <a:t>.</a:t>
            </a:r>
          </a:p>
          <a:p>
            <a:pPr fontAlgn="base"/>
            <a:endParaRPr lang="en-US" sz="900" b="0" i="0" kern="1200" dirty="0">
              <a:solidFill>
                <a:schemeClr val="tx1"/>
              </a:solidFill>
              <a:effectLst/>
              <a:latin typeface="Segoe UI Light" pitchFamily="34" charset="0"/>
              <a:ea typeface="+mn-ea"/>
              <a:cs typeface="+mn-cs"/>
            </a:endParaRPr>
          </a:p>
          <a:p>
            <a:pPr fontAlgn="base"/>
            <a:r>
              <a:rPr lang="en-US" sz="900" b="0" i="0" kern="1200" dirty="0">
                <a:solidFill>
                  <a:schemeClr val="tx1"/>
                </a:solidFill>
                <a:effectLst/>
                <a:latin typeface="Segoe UI Light" pitchFamily="34" charset="0"/>
                <a:ea typeface="+mn-ea"/>
                <a:cs typeface="+mn-cs"/>
              </a:rPr>
              <a:t>2) </a:t>
            </a:r>
            <a:r>
              <a:rPr lang="en-US" sz="900" b="1" i="0" kern="1200" dirty="0">
                <a:solidFill>
                  <a:schemeClr val="tx1"/>
                </a:solidFill>
                <a:effectLst/>
                <a:latin typeface="Segoe UI Light" pitchFamily="34" charset="0"/>
                <a:ea typeface="+mn-ea"/>
                <a:cs typeface="+mn-cs"/>
              </a:rPr>
              <a:t>Dependency Injection</a:t>
            </a:r>
            <a:r>
              <a:rPr lang="en-US" sz="900" b="0" i="0" kern="1200" dirty="0">
                <a:solidFill>
                  <a:schemeClr val="tx1"/>
                </a:solidFill>
                <a:effectLst/>
                <a:latin typeface="Segoe UI Light" pitchFamily="34" charset="0"/>
                <a:ea typeface="+mn-ea"/>
                <a:cs typeface="+mn-cs"/>
              </a:rPr>
              <a:t> - used for improving testability of a class (you can write unit tests for a specific class separately from others) and for the possibility to change implementation in easier way (change a logger, cache provider, web service </a:t>
            </a:r>
            <a:r>
              <a:rPr lang="en-US" sz="900" b="0" i="0" kern="1200" dirty="0" err="1">
                <a:solidFill>
                  <a:schemeClr val="tx1"/>
                </a:solidFill>
                <a:effectLst/>
                <a:latin typeface="Segoe UI Light" pitchFamily="34" charset="0"/>
                <a:ea typeface="+mn-ea"/>
                <a:cs typeface="+mn-cs"/>
              </a:rPr>
              <a:t>etc</a:t>
            </a:r>
            <a:r>
              <a:rPr lang="en-US" sz="900" b="0" i="0" kern="1200" dirty="0">
                <a:solidFill>
                  <a:schemeClr val="tx1"/>
                </a:solidFill>
                <a:effectLst/>
                <a:latin typeface="Segoe UI Light" pitchFamily="34" charset="0"/>
                <a:ea typeface="+mn-ea"/>
                <a:cs typeface="+mn-cs"/>
              </a:rPr>
              <a:t>)</a:t>
            </a:r>
          </a:p>
          <a:p>
            <a:pPr fontAlgn="base"/>
            <a:endParaRPr lang="en-US" sz="900" b="0" i="0" kern="1200" dirty="0">
              <a:solidFill>
                <a:schemeClr val="tx1"/>
              </a:solidFill>
              <a:effectLst/>
              <a:latin typeface="Segoe UI Light" pitchFamily="34" charset="0"/>
              <a:ea typeface="+mn-ea"/>
              <a:cs typeface="+mn-cs"/>
            </a:endParaRPr>
          </a:p>
          <a:p>
            <a:pPr marL="0" marR="0" lvl="0" indent="0" algn="l" defTabSz="932742" rtl="0" eaLnBrk="1" fontAlgn="base"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3) </a:t>
            </a:r>
            <a:r>
              <a:rPr lang="en-US" sz="900" b="1" i="0" kern="1200" dirty="0">
                <a:solidFill>
                  <a:schemeClr val="tx1"/>
                </a:solidFill>
                <a:effectLst/>
                <a:latin typeface="Segoe UI Light" pitchFamily="34" charset="0"/>
                <a:ea typeface="+mn-ea"/>
                <a:cs typeface="+mn-cs"/>
              </a:rPr>
              <a:t>Command</a:t>
            </a:r>
            <a:r>
              <a:rPr lang="en-US" sz="900" b="0" i="0" kern="1200" dirty="0">
                <a:solidFill>
                  <a:schemeClr val="tx1"/>
                </a:solidFill>
                <a:effectLst/>
                <a:latin typeface="Segoe UI Light" pitchFamily="34" charset="0"/>
                <a:ea typeface="+mn-ea"/>
                <a:cs typeface="+mn-cs"/>
              </a:rPr>
              <a:t> - can be applied to Button and </a:t>
            </a:r>
            <a:r>
              <a:rPr lang="en-US" sz="900" b="0" i="0" kern="1200" dirty="0" err="1">
                <a:solidFill>
                  <a:schemeClr val="tx1"/>
                </a:solidFill>
                <a:effectLst/>
                <a:latin typeface="Segoe UI Light" pitchFamily="34" charset="0"/>
                <a:ea typeface="+mn-ea"/>
                <a:cs typeface="+mn-cs"/>
              </a:rPr>
              <a:t>MenuItem</a:t>
            </a:r>
            <a:r>
              <a:rPr lang="en-US" sz="900" b="0" i="0" kern="1200" dirty="0">
                <a:solidFill>
                  <a:schemeClr val="tx1"/>
                </a:solidFill>
                <a:effectLst/>
                <a:latin typeface="Segoe UI Light" pitchFamily="34" charset="0"/>
                <a:ea typeface="+mn-ea"/>
                <a:cs typeface="+mn-cs"/>
              </a:rPr>
              <a:t> controls by default, disables controls if an action can't be executed. Also used in MVVM pattern as a replacement of code-behind events. Also, the </a:t>
            </a:r>
            <a:r>
              <a:rPr lang="en-US" sz="900" b="0" i="0" kern="1200" dirty="0" err="1">
                <a:solidFill>
                  <a:schemeClr val="tx1"/>
                </a:solidFill>
                <a:effectLst/>
                <a:latin typeface="Segoe UI Light" pitchFamily="34" charset="0"/>
                <a:ea typeface="+mn-ea"/>
                <a:cs typeface="+mn-cs"/>
              </a:rPr>
              <a:t>ICommand</a:t>
            </a:r>
            <a:r>
              <a:rPr lang="en-US" sz="900" b="0" i="0" kern="1200" dirty="0">
                <a:solidFill>
                  <a:schemeClr val="tx1"/>
                </a:solidFill>
                <a:effectLst/>
                <a:latin typeface="Segoe UI Light" pitchFamily="34" charset="0"/>
                <a:ea typeface="+mn-ea"/>
                <a:cs typeface="+mn-cs"/>
              </a:rPr>
              <a:t> interface, which is implemented by the </a:t>
            </a:r>
            <a:r>
              <a:rPr lang="en-US" sz="900" b="0" i="0" kern="1200" dirty="0" err="1">
                <a:solidFill>
                  <a:schemeClr val="tx1"/>
                </a:solidFill>
                <a:effectLst/>
                <a:latin typeface="Segoe UI Light" pitchFamily="34" charset="0"/>
                <a:ea typeface="+mn-ea"/>
                <a:cs typeface="+mn-cs"/>
              </a:rPr>
              <a:t>RoutedCommand</a:t>
            </a:r>
            <a:r>
              <a:rPr lang="en-US" sz="900" b="0" i="0" kern="1200" dirty="0">
                <a:solidFill>
                  <a:schemeClr val="tx1"/>
                </a:solidFill>
                <a:effectLst/>
                <a:latin typeface="Segoe UI Light" pitchFamily="34" charset="0"/>
                <a:ea typeface="+mn-ea"/>
                <a:cs typeface="+mn-cs"/>
              </a:rPr>
              <a:t> and </a:t>
            </a:r>
            <a:r>
              <a:rPr lang="en-US" sz="900" b="0" i="0" kern="1200" dirty="0" err="1">
                <a:solidFill>
                  <a:schemeClr val="tx1"/>
                </a:solidFill>
                <a:effectLst/>
                <a:latin typeface="Segoe UI Light" pitchFamily="34" charset="0"/>
                <a:ea typeface="+mn-ea"/>
                <a:cs typeface="+mn-cs"/>
              </a:rPr>
              <a:t>RoutedUICommand</a:t>
            </a:r>
            <a:r>
              <a:rPr lang="en-US" sz="900" b="0" i="0" kern="1200" dirty="0">
                <a:solidFill>
                  <a:schemeClr val="tx1"/>
                </a:solidFill>
                <a:effectLst/>
                <a:latin typeface="Segoe UI Light" pitchFamily="34" charset="0"/>
                <a:ea typeface="+mn-ea"/>
                <a:cs typeface="+mn-cs"/>
              </a:rPr>
              <a:t> classes.</a:t>
            </a:r>
          </a:p>
          <a:p>
            <a:pPr fontAlgn="base"/>
            <a:endParaRPr lang="en-US" sz="900" b="0" i="0" kern="1200" dirty="0">
              <a:solidFill>
                <a:schemeClr val="tx1"/>
              </a:solidFill>
              <a:effectLst/>
              <a:latin typeface="Segoe UI Light" pitchFamily="34" charset="0"/>
              <a:ea typeface="+mn-ea"/>
              <a:cs typeface="+mn-cs"/>
            </a:endParaRPr>
          </a:p>
          <a:p>
            <a:pPr fontAlgn="base"/>
            <a:endParaRPr lang="en-US" sz="900" b="0" i="0" kern="1200" dirty="0">
              <a:solidFill>
                <a:schemeClr val="tx1"/>
              </a:solidFill>
              <a:effectLst/>
              <a:latin typeface="Segoe UI Light" pitchFamily="34" charset="0"/>
              <a:ea typeface="+mn-ea"/>
              <a:cs typeface="+mn-cs"/>
            </a:endParaRPr>
          </a:p>
          <a:p>
            <a:pPr fontAlgn="base"/>
            <a:r>
              <a:rPr lang="en-US" sz="900" b="0" i="0" kern="1200" dirty="0">
                <a:solidFill>
                  <a:schemeClr val="tx1"/>
                </a:solidFill>
                <a:effectLst/>
                <a:latin typeface="Segoe UI Light" pitchFamily="34" charset="0"/>
                <a:ea typeface="+mn-ea"/>
                <a:cs typeface="+mn-cs"/>
              </a:rPr>
              <a:t>Other patterns from the classic book which are already used in WPF/UWP:</a:t>
            </a:r>
          </a:p>
          <a:p>
            <a:pPr fontAlgn="base"/>
            <a:endParaRPr lang="en-US" sz="900" b="1"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Singleton</a:t>
            </a:r>
            <a:r>
              <a:rPr lang="en-US" sz="900" b="0" i="0" kern="1200" dirty="0">
                <a:solidFill>
                  <a:schemeClr val="tx1"/>
                </a:solidFill>
                <a:effectLst/>
                <a:latin typeface="Segoe UI Light" pitchFamily="34" charset="0"/>
                <a:ea typeface="+mn-ea"/>
                <a:cs typeface="+mn-cs"/>
              </a:rPr>
              <a:t>. The Application class in WPF and the </a:t>
            </a:r>
            <a:r>
              <a:rPr lang="en-US" sz="900" b="0" i="0" kern="1200" dirty="0" err="1">
                <a:solidFill>
                  <a:schemeClr val="tx1"/>
                </a:solidFill>
                <a:effectLst/>
                <a:latin typeface="Segoe UI Light" pitchFamily="34" charset="0"/>
                <a:ea typeface="+mn-ea"/>
                <a:cs typeface="+mn-cs"/>
              </a:rPr>
              <a:t>HttpContext</a:t>
            </a:r>
            <a:r>
              <a:rPr lang="en-US" sz="900" b="0" i="0" kern="1200" dirty="0">
                <a:solidFill>
                  <a:schemeClr val="tx1"/>
                </a:solidFill>
                <a:effectLst/>
                <a:latin typeface="Segoe UI Light" pitchFamily="34" charset="0"/>
                <a:ea typeface="+mn-ea"/>
                <a:cs typeface="+mn-cs"/>
              </a:rPr>
              <a:t> class in Web forms.</a:t>
            </a:r>
          </a:p>
          <a:p>
            <a:pPr fontAlgn="base"/>
            <a:endParaRPr lang="en-US" sz="900" b="0"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Adapter</a:t>
            </a:r>
            <a:r>
              <a:rPr lang="en-US" sz="900" b="0" i="0" kern="1200" dirty="0">
                <a:solidFill>
                  <a:schemeClr val="tx1"/>
                </a:solidFill>
                <a:effectLst/>
                <a:latin typeface="Segoe UI Light" pitchFamily="34" charset="0"/>
                <a:ea typeface="+mn-ea"/>
                <a:cs typeface="+mn-cs"/>
              </a:rPr>
              <a:t>. The data-binding engine, which uses the </a:t>
            </a:r>
            <a:r>
              <a:rPr lang="en-US" sz="900" b="0" i="0" kern="1200" dirty="0" err="1">
                <a:solidFill>
                  <a:schemeClr val="tx1"/>
                </a:solidFill>
                <a:effectLst/>
                <a:latin typeface="Segoe UI Light" pitchFamily="34" charset="0"/>
                <a:ea typeface="+mn-ea"/>
                <a:cs typeface="+mn-cs"/>
              </a:rPr>
              <a:t>IValueConverter</a:t>
            </a:r>
            <a:r>
              <a:rPr lang="en-US" sz="900" b="0" i="0" kern="1200" dirty="0">
                <a:solidFill>
                  <a:schemeClr val="tx1"/>
                </a:solidFill>
                <a:effectLst/>
                <a:latin typeface="Segoe UI Light" pitchFamily="34" charset="0"/>
                <a:ea typeface="+mn-ea"/>
                <a:cs typeface="+mn-cs"/>
              </a:rPr>
              <a:t> interface to convert binding values for the UI.</a:t>
            </a:r>
          </a:p>
          <a:p>
            <a:pPr fontAlgn="base"/>
            <a:endParaRPr lang="en-US" sz="900" b="0"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Decorator</a:t>
            </a:r>
            <a:r>
              <a:rPr lang="en-US" sz="900" b="0" i="0" kern="1200" dirty="0">
                <a:solidFill>
                  <a:schemeClr val="tx1"/>
                </a:solidFill>
                <a:effectLst/>
                <a:latin typeface="Segoe UI Light" pitchFamily="34" charset="0"/>
                <a:ea typeface="+mn-ea"/>
                <a:cs typeface="+mn-cs"/>
              </a:rPr>
              <a:t>. The Border class, which decorates any </a:t>
            </a:r>
            <a:r>
              <a:rPr lang="en-US" sz="900" b="0" i="0" kern="1200" dirty="0" err="1">
                <a:solidFill>
                  <a:schemeClr val="tx1"/>
                </a:solidFill>
                <a:effectLst/>
                <a:latin typeface="Segoe UI Light" pitchFamily="34" charset="0"/>
                <a:ea typeface="+mn-ea"/>
                <a:cs typeface="+mn-cs"/>
              </a:rPr>
              <a:t>UIElement</a:t>
            </a:r>
            <a:r>
              <a:rPr lang="en-US" sz="900" b="0" i="0" kern="1200" dirty="0">
                <a:solidFill>
                  <a:schemeClr val="tx1"/>
                </a:solidFill>
                <a:effectLst/>
                <a:latin typeface="Segoe UI Light" pitchFamily="34" charset="0"/>
                <a:ea typeface="+mn-ea"/>
                <a:cs typeface="+mn-cs"/>
              </a:rPr>
              <a:t> class with a border of variable thickness and color.</a:t>
            </a:r>
          </a:p>
          <a:p>
            <a:pPr fontAlgn="base"/>
            <a:endParaRPr lang="en-US" sz="900" b="0"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Façade</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PrintDialog</a:t>
            </a:r>
            <a:r>
              <a:rPr lang="en-US" sz="900" b="0" i="0" kern="1200" dirty="0">
                <a:solidFill>
                  <a:schemeClr val="tx1"/>
                </a:solidFill>
                <a:effectLst/>
                <a:latin typeface="Segoe UI Light" pitchFamily="34" charset="0"/>
                <a:ea typeface="+mn-ea"/>
                <a:cs typeface="+mn-cs"/>
              </a:rPr>
              <a:t> class, which provides a simple interface that enables you to use the entire printing and document subsystem that WPF provides.</a:t>
            </a:r>
          </a:p>
          <a:p>
            <a:pPr fontAlgn="base"/>
            <a:endParaRPr lang="en-US" sz="900" b="1"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Iterator</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IEnumerator</a:t>
            </a:r>
            <a:r>
              <a:rPr lang="en-US" sz="900" b="0" i="0" kern="1200" dirty="0">
                <a:solidFill>
                  <a:schemeClr val="tx1"/>
                </a:solidFill>
                <a:effectLst/>
                <a:latin typeface="Segoe UI Light" pitchFamily="34" charset="0"/>
                <a:ea typeface="+mn-ea"/>
                <a:cs typeface="+mn-cs"/>
              </a:rPr>
              <a:t> interface, which many collections and lists in the .NET Framework implement.</a:t>
            </a:r>
          </a:p>
          <a:p>
            <a:pPr fontAlgn="base"/>
            <a:endParaRPr lang="en-US" sz="900" b="0"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Observer</a:t>
            </a:r>
            <a:r>
              <a:rPr lang="en-US" sz="900" b="0" i="0" kern="1200" dirty="0">
                <a:solidFill>
                  <a:schemeClr val="tx1"/>
                </a:solidFill>
                <a:effectLst/>
                <a:latin typeface="Segoe UI Light" pitchFamily="34" charset="0"/>
                <a:ea typeface="+mn-ea"/>
                <a:cs typeface="+mn-cs"/>
              </a:rPr>
              <a:t>. The </a:t>
            </a:r>
            <a:r>
              <a:rPr lang="en-US" sz="900" b="0" i="0" kern="1200" dirty="0" err="1">
                <a:solidFill>
                  <a:schemeClr val="tx1"/>
                </a:solidFill>
                <a:effectLst/>
                <a:latin typeface="Segoe UI Light" pitchFamily="34" charset="0"/>
                <a:ea typeface="+mn-ea"/>
                <a:cs typeface="+mn-cs"/>
              </a:rPr>
              <a:t>INotifyPropertyChanged</a:t>
            </a:r>
            <a:r>
              <a:rPr lang="en-US" sz="900" b="0" i="0" kern="1200" dirty="0">
                <a:solidFill>
                  <a:schemeClr val="tx1"/>
                </a:solidFill>
                <a:effectLst/>
                <a:latin typeface="Segoe UI Light" pitchFamily="34" charset="0"/>
                <a:ea typeface="+mn-ea"/>
                <a:cs typeface="+mn-cs"/>
              </a:rPr>
              <a:t> interface and events.</a:t>
            </a:r>
          </a:p>
          <a:p>
            <a:pPr fontAlgn="base"/>
            <a:endParaRPr lang="en-US" sz="900" b="0" i="0" kern="1200" dirty="0">
              <a:solidFill>
                <a:schemeClr val="tx1"/>
              </a:solidFill>
              <a:effectLst/>
              <a:latin typeface="Segoe UI Light" pitchFamily="34" charset="0"/>
              <a:ea typeface="+mn-ea"/>
              <a:cs typeface="+mn-cs"/>
            </a:endParaRPr>
          </a:p>
          <a:p>
            <a:pPr fontAlgn="base"/>
            <a:r>
              <a:rPr lang="en-US" sz="900" b="1" i="0" kern="1200" dirty="0">
                <a:solidFill>
                  <a:schemeClr val="tx1"/>
                </a:solidFill>
                <a:effectLst/>
                <a:latin typeface="Segoe UI Light" pitchFamily="34" charset="0"/>
                <a:ea typeface="+mn-ea"/>
                <a:cs typeface="+mn-cs"/>
              </a:rPr>
              <a:t>Event Aggregator. </a:t>
            </a:r>
            <a:r>
              <a:rPr lang="en-US" sz="900" b="0" i="0" kern="1200" dirty="0">
                <a:solidFill>
                  <a:schemeClr val="tx1"/>
                </a:solidFill>
                <a:effectLst/>
                <a:latin typeface="Segoe UI Light" pitchFamily="34" charset="0"/>
                <a:ea typeface="+mn-ea"/>
                <a:cs typeface="+mn-cs"/>
              </a:rPr>
              <a:t>This pattern is known as Messenger in the MVVM Light Toolkit. Implements the “publish-subscribe” model. </a:t>
            </a:r>
          </a:p>
          <a:p>
            <a:pPr fontAlgn="base"/>
            <a:r>
              <a:rPr lang="en-US" sz="900" b="0" i="0" kern="1200" dirty="0">
                <a:solidFill>
                  <a:schemeClr val="tx1"/>
                </a:solidFill>
                <a:effectLst/>
                <a:latin typeface="Segoe UI Light" pitchFamily="34" charset="0"/>
                <a:ea typeface="+mn-ea"/>
                <a:cs typeface="+mn-cs"/>
              </a:rPr>
              <a:t>For example, if one view model should call a method of another view model, it can be done by using two ways:</a:t>
            </a:r>
            <a:br>
              <a:rPr lang="en-US" dirty="0"/>
            </a:br>
            <a:r>
              <a:rPr lang="en-US" sz="900" b="0" i="0" kern="1200" dirty="0">
                <a:solidFill>
                  <a:schemeClr val="tx1"/>
                </a:solidFill>
                <a:effectLst/>
                <a:latin typeface="Segoe UI Light" pitchFamily="34" charset="0"/>
                <a:ea typeface="+mn-ea"/>
                <a:cs typeface="+mn-cs"/>
              </a:rPr>
              <a:t>1. Bad practice: The first view model gets the second view model as the constructor parameter and then calls the necessary methods directly by using the code like this._</a:t>
            </a:r>
            <a:r>
              <a:rPr lang="en-US" sz="900" b="0" i="0" kern="1200" dirty="0" err="1">
                <a:solidFill>
                  <a:schemeClr val="tx1"/>
                </a:solidFill>
                <a:effectLst/>
                <a:latin typeface="Segoe UI Light" pitchFamily="34" charset="0"/>
                <a:ea typeface="+mn-ea"/>
                <a:cs typeface="+mn-cs"/>
              </a:rPr>
              <a:t>otherModel.OnUserUpdated</a:t>
            </a:r>
            <a:r>
              <a:rPr lang="en-US" sz="900" b="0" i="0" kern="1200" dirty="0">
                <a:solidFill>
                  <a:schemeClr val="tx1"/>
                </a:solidFill>
                <a:effectLst/>
                <a:latin typeface="Segoe UI Light" pitchFamily="34" charset="0"/>
                <a:ea typeface="+mn-ea"/>
                <a:cs typeface="+mn-cs"/>
              </a:rPr>
              <a:t>(this).</a:t>
            </a:r>
            <a:br>
              <a:rPr lang="en-US" dirty="0"/>
            </a:br>
            <a:r>
              <a:rPr lang="en-US" sz="900" b="0" i="0" kern="1200" dirty="0">
                <a:solidFill>
                  <a:schemeClr val="tx1"/>
                </a:solidFill>
                <a:effectLst/>
                <a:latin typeface="Segoe UI Light" pitchFamily="34" charset="0"/>
                <a:ea typeface="+mn-ea"/>
                <a:cs typeface="+mn-cs"/>
              </a:rPr>
              <a:t>2. The preferred approach: The second view model publishes an event, the first one subscribes to it and handles appropriately.</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117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baseline="0" dirty="0">
                <a:solidFill>
                  <a:schemeClr val="tx1"/>
                </a:solidFill>
                <a:latin typeface="Segoe UI Light" pitchFamily="34" charset="0"/>
                <a:ea typeface="+mn-ea"/>
                <a:cs typeface="+mn-cs"/>
              </a:rPr>
              <a:t>Big Data and Big Compute are specialized architecture styles for workloads that fit certain specific</a:t>
            </a:r>
          </a:p>
          <a:p>
            <a:r>
              <a:rPr lang="en-US" sz="900" b="0" i="0" u="none" strike="noStrike" kern="1200" baseline="0" dirty="0">
                <a:solidFill>
                  <a:schemeClr val="tx1"/>
                </a:solidFill>
                <a:latin typeface="Segoe UI Light" pitchFamily="34" charset="0"/>
                <a:ea typeface="+mn-ea"/>
                <a:cs typeface="+mn-cs"/>
              </a:rPr>
              <a:t>profiles. Big data divides a very large dataset into chunks, performing paralleling processing across</a:t>
            </a:r>
          </a:p>
          <a:p>
            <a:r>
              <a:rPr lang="en-US" sz="900" b="0" i="0" u="none" strike="noStrike" kern="1200" baseline="0" dirty="0">
                <a:solidFill>
                  <a:schemeClr val="tx1"/>
                </a:solidFill>
                <a:latin typeface="Segoe UI Light" pitchFamily="34" charset="0"/>
                <a:ea typeface="+mn-ea"/>
                <a:cs typeface="+mn-cs"/>
              </a:rPr>
              <a:t>the entire set, for analysis and reporting. Big compute, also called high-performance computing</a:t>
            </a:r>
          </a:p>
          <a:p>
            <a:r>
              <a:rPr lang="en-US" sz="900" b="0" i="0" u="none" strike="noStrike" kern="1200" baseline="0" dirty="0">
                <a:solidFill>
                  <a:schemeClr val="tx1"/>
                </a:solidFill>
                <a:latin typeface="Segoe UI Light" pitchFamily="34" charset="0"/>
                <a:ea typeface="+mn-ea"/>
                <a:cs typeface="+mn-cs"/>
              </a:rPr>
              <a:t>(HPC), makes parallel computations across a large number (thousands) of cores. Domains include</a:t>
            </a:r>
          </a:p>
          <a:p>
            <a:r>
              <a:rPr lang="en-US" sz="900" b="0" i="0" u="none" strike="noStrike" kern="1200" baseline="0" dirty="0">
                <a:solidFill>
                  <a:schemeClr val="tx1"/>
                </a:solidFill>
                <a:latin typeface="Segoe UI Light" pitchFamily="34" charset="0"/>
                <a:ea typeface="+mn-ea"/>
                <a:cs typeface="+mn-cs"/>
              </a:rPr>
              <a:t>simulations, modeling, and 3-D rendering.</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87574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logic is implemented in </a:t>
            </a:r>
            <a:r>
              <a:rPr lang="en-US" dirty="0" err="1"/>
              <a:t>ViewModel</a:t>
            </a:r>
            <a:r>
              <a:rPr lang="en-US" dirty="0"/>
              <a:t> which is fully testable because it uses Bindings, </a:t>
            </a:r>
            <a:r>
              <a:rPr lang="en-US" dirty="0" err="1"/>
              <a:t>Icommand</a:t>
            </a:r>
            <a:r>
              <a:rPr lang="en-US" dirty="0"/>
              <a:t> and Data Template</a:t>
            </a:r>
          </a:p>
          <a:p>
            <a:r>
              <a:rPr lang="en-US" dirty="0"/>
              <a:t>User Interface is also fully separated in XAML and also Testable for UI Testing tools</a:t>
            </a:r>
          </a:p>
          <a:p>
            <a:r>
              <a:rPr lang="en-US" dirty="0"/>
              <a:t>Model is the component that is connected to Database or Remote Services, Contains our Domain Model Entities and Data Services. There are Interfaces for Data and Services interaction for testing too</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28586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3664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Client Class Uses Iservice1 Interface. Client Doesn’t know about Service1 Class Implementation</a:t>
            </a:r>
          </a:p>
          <a:p>
            <a:pPr marL="171450" indent="-171450">
              <a:buFont typeface="Arial" panose="020B0604020202020204" pitchFamily="34" charset="0"/>
              <a:buChar char="•"/>
            </a:pPr>
            <a:r>
              <a:rPr lang="en-US" dirty="0"/>
              <a:t>Builder (DI Container) Knows about IService1 and Its Implementation which is Service1 and the Desired Lifetime (Singleton, Transient or Scoped)</a:t>
            </a:r>
          </a:p>
          <a:p>
            <a:pPr marL="171450" indent="-171450">
              <a:buFont typeface="Arial" panose="020B0604020202020204" pitchFamily="34" charset="0"/>
              <a:buChar char="•"/>
            </a:pPr>
            <a:r>
              <a:rPr lang="en-US" dirty="0"/>
              <a:t>Builder Instantiate Client Class and Create an instance of Service 1 Class and </a:t>
            </a:r>
            <a:r>
              <a:rPr lang="en-US"/>
              <a:t>pass that to Client Class which uses that as IService1</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11236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Xamarin Forms has similar signature </a:t>
            </a:r>
            <a:r>
              <a:rPr lang="en-US" dirty="0" err="1"/>
              <a:t>ICommand</a:t>
            </a:r>
            <a:r>
              <a:rPr lang="en-US" dirty="0"/>
              <a:t> Interface in another namespace since </a:t>
            </a:r>
            <a:r>
              <a:rPr lang="en-US" b="1" dirty="0" err="1"/>
              <a:t>ICommand</a:t>
            </a:r>
            <a:r>
              <a:rPr lang="en-US" dirty="0"/>
              <a:t> is in </a:t>
            </a:r>
            <a:r>
              <a:rPr lang="en-US" sz="900" b="1" dirty="0" err="1">
                <a:solidFill>
                  <a:srgbClr val="4EC9B0"/>
                </a:solidFill>
                <a:latin typeface="Consolas" panose="020B0609020204030204" pitchFamily="49" charset="0"/>
              </a:rPr>
              <a:t>System</a:t>
            </a:r>
            <a:r>
              <a:rPr lang="en-US" sz="900" b="1" dirty="0" err="1">
                <a:solidFill>
                  <a:srgbClr val="D4D4D4"/>
                </a:solidFill>
                <a:latin typeface="Consolas" panose="020B0609020204030204" pitchFamily="49" charset="0"/>
              </a:rPr>
              <a:t>.</a:t>
            </a:r>
            <a:r>
              <a:rPr lang="en-US" sz="900" b="1" dirty="0" err="1">
                <a:solidFill>
                  <a:srgbClr val="4EC9B0"/>
                </a:solidFill>
                <a:latin typeface="Consolas" panose="020B0609020204030204" pitchFamily="49" charset="0"/>
              </a:rPr>
              <a:t>Windows</a:t>
            </a:r>
            <a:r>
              <a:rPr lang="en-US" sz="900" b="1" dirty="0" err="1">
                <a:solidFill>
                  <a:srgbClr val="D4D4D4"/>
                </a:solidFill>
                <a:latin typeface="Consolas" panose="020B0609020204030204" pitchFamily="49" charset="0"/>
              </a:rPr>
              <a:t>.</a:t>
            </a:r>
            <a:r>
              <a:rPr lang="en-US" sz="900" b="1" dirty="0" err="1">
                <a:solidFill>
                  <a:srgbClr val="4EC9B0"/>
                </a:solidFill>
                <a:latin typeface="Consolas" panose="020B0609020204030204" pitchFamily="49" charset="0"/>
              </a:rPr>
              <a:t>Input</a:t>
            </a:r>
            <a:r>
              <a:rPr lang="en-US" sz="900" b="1" dirty="0">
                <a:solidFill>
                  <a:srgbClr val="4EC9B0"/>
                </a:solidFill>
                <a:latin typeface="Consolas" panose="020B0609020204030204" pitchFamily="49" charset="0"/>
              </a:rPr>
              <a:t> </a:t>
            </a:r>
            <a:r>
              <a:rPr lang="en-US" sz="900" dirty="0">
                <a:solidFill>
                  <a:srgbClr val="4EC9B0"/>
                </a:solidFill>
                <a:latin typeface="Consolas" panose="020B0609020204030204" pitchFamily="49" charset="0"/>
              </a:rPr>
              <a:t>namespace</a:t>
            </a:r>
            <a:endParaRPr lang="en-US" sz="900" dirty="0">
              <a:solidFill>
                <a:srgbClr val="D4D4D4"/>
              </a:solidFill>
              <a:latin typeface="Consolas" panose="020B0609020204030204" pitchFamily="49"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21357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67905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9C3F43-14E6-40CC-887C-28014B82A5F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855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Xamarin Forms has similar signature </a:t>
            </a:r>
            <a:r>
              <a:rPr lang="en-US" dirty="0" err="1"/>
              <a:t>ICommand</a:t>
            </a:r>
            <a:r>
              <a:rPr lang="en-US" dirty="0"/>
              <a:t> Interface in another namespace since </a:t>
            </a:r>
            <a:r>
              <a:rPr lang="en-US" b="1" dirty="0" err="1"/>
              <a:t>ICommand</a:t>
            </a:r>
            <a:r>
              <a:rPr lang="en-US" dirty="0"/>
              <a:t> is in </a:t>
            </a:r>
            <a:r>
              <a:rPr lang="en-US" sz="900" b="1" dirty="0" err="1">
                <a:solidFill>
                  <a:srgbClr val="4EC9B0"/>
                </a:solidFill>
                <a:latin typeface="Consolas" panose="020B0609020204030204" pitchFamily="49" charset="0"/>
              </a:rPr>
              <a:t>System</a:t>
            </a:r>
            <a:r>
              <a:rPr lang="en-US" sz="900" b="1" dirty="0" err="1">
                <a:solidFill>
                  <a:srgbClr val="D4D4D4"/>
                </a:solidFill>
                <a:latin typeface="Consolas" panose="020B0609020204030204" pitchFamily="49" charset="0"/>
              </a:rPr>
              <a:t>.</a:t>
            </a:r>
            <a:r>
              <a:rPr lang="en-US" sz="900" b="1" dirty="0" err="1">
                <a:solidFill>
                  <a:srgbClr val="4EC9B0"/>
                </a:solidFill>
                <a:latin typeface="Consolas" panose="020B0609020204030204" pitchFamily="49" charset="0"/>
              </a:rPr>
              <a:t>Windows</a:t>
            </a:r>
            <a:r>
              <a:rPr lang="en-US" sz="900" b="1" dirty="0" err="1">
                <a:solidFill>
                  <a:srgbClr val="D4D4D4"/>
                </a:solidFill>
                <a:latin typeface="Consolas" panose="020B0609020204030204" pitchFamily="49" charset="0"/>
              </a:rPr>
              <a:t>.</a:t>
            </a:r>
            <a:r>
              <a:rPr lang="en-US" sz="900" b="1" dirty="0" err="1">
                <a:solidFill>
                  <a:srgbClr val="4EC9B0"/>
                </a:solidFill>
                <a:latin typeface="Consolas" panose="020B0609020204030204" pitchFamily="49" charset="0"/>
              </a:rPr>
              <a:t>Input</a:t>
            </a:r>
            <a:r>
              <a:rPr lang="en-US" sz="900" b="1" dirty="0">
                <a:solidFill>
                  <a:srgbClr val="4EC9B0"/>
                </a:solidFill>
                <a:latin typeface="Consolas" panose="020B0609020204030204" pitchFamily="49" charset="0"/>
              </a:rPr>
              <a:t> </a:t>
            </a:r>
            <a:r>
              <a:rPr lang="en-US" sz="900" dirty="0">
                <a:solidFill>
                  <a:srgbClr val="4EC9B0"/>
                </a:solidFill>
                <a:latin typeface="Consolas" panose="020B0609020204030204" pitchFamily="49" charset="0"/>
              </a:rPr>
              <a:t>namespace</a:t>
            </a:r>
            <a:endParaRPr lang="en-US" sz="900" dirty="0">
              <a:solidFill>
                <a:srgbClr val="D4D4D4"/>
              </a:solidFill>
              <a:latin typeface="Consolas" panose="020B0609020204030204" pitchFamily="49" charset="0"/>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17544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D4D4D4"/>
                </a:solidFill>
                <a:latin typeface="Consolas" panose="020B0609020204030204" pitchFamily="49" charset="0"/>
              </a:rPr>
              <a:t>Unit Testing might seems like a redundant and meaningless task that takes away time from other things but it is extremely important in shaping overall architecture and health of the application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23275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6822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75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0" i="0" u="none" strike="noStrike" kern="1200" baseline="0" dirty="0">
                <a:solidFill>
                  <a:schemeClr val="tx1"/>
                </a:solidFill>
                <a:latin typeface="Segoe UI Light" pitchFamily="34" charset="0"/>
                <a:ea typeface="+mn-ea"/>
                <a:cs typeface="+mn-cs"/>
              </a:rPr>
              <a:t>Big Data and Big Compute are specialized architecture styles for workloads that fit certain specific</a:t>
            </a:r>
          </a:p>
          <a:p>
            <a:r>
              <a:rPr lang="en-US" sz="900" b="0" i="0" u="none" strike="noStrike" kern="1200" baseline="0" dirty="0">
                <a:solidFill>
                  <a:schemeClr val="tx1"/>
                </a:solidFill>
                <a:latin typeface="Segoe UI Light" pitchFamily="34" charset="0"/>
                <a:ea typeface="+mn-ea"/>
                <a:cs typeface="+mn-cs"/>
              </a:rPr>
              <a:t>profiles. Big data divides a very large dataset into chunks, performing paralleling processing across</a:t>
            </a:r>
          </a:p>
          <a:p>
            <a:r>
              <a:rPr lang="en-US" sz="900" b="0" i="0" u="none" strike="noStrike" kern="1200" baseline="0" dirty="0">
                <a:solidFill>
                  <a:schemeClr val="tx1"/>
                </a:solidFill>
                <a:latin typeface="Segoe UI Light" pitchFamily="34" charset="0"/>
                <a:ea typeface="+mn-ea"/>
                <a:cs typeface="+mn-cs"/>
              </a:rPr>
              <a:t>the entire set, for analysis and reporting. Big compute, also called high-performance computing</a:t>
            </a:r>
          </a:p>
          <a:p>
            <a:r>
              <a:rPr lang="en-US" sz="900" b="0" i="0" u="none" strike="noStrike" kern="1200" baseline="0" dirty="0">
                <a:solidFill>
                  <a:schemeClr val="tx1"/>
                </a:solidFill>
                <a:latin typeface="Segoe UI Light" pitchFamily="34" charset="0"/>
                <a:ea typeface="+mn-ea"/>
                <a:cs typeface="+mn-cs"/>
              </a:rPr>
              <a:t>(HPC), makes parallel computations across a large number (thousands) of cores. Domains include</a:t>
            </a:r>
          </a:p>
          <a:p>
            <a:r>
              <a:rPr lang="en-US" sz="900" b="0" i="0" u="none" strike="noStrike" kern="1200" baseline="0" dirty="0">
                <a:solidFill>
                  <a:schemeClr val="tx1"/>
                </a:solidFill>
                <a:latin typeface="Segoe UI Light" pitchFamily="34" charset="0"/>
                <a:ea typeface="+mn-ea"/>
                <a:cs typeface="+mn-cs"/>
              </a:rPr>
              <a:t>simulations, modeling, and 3-D rendering.</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92501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1/4/2023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609791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pPr/>
              <a:t>1/4/2023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52912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31308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4726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03938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82514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329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710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2874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29915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243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834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866939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137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6852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6335340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71157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8454" y="1112907"/>
            <a:ext cx="11155093" cy="5181600"/>
          </a:xfrm>
        </p:spPr>
        <p:txBody>
          <a:bodyPr>
            <a:normAutofit/>
          </a:bodyPr>
          <a:lstStyle>
            <a:lvl1pPr marL="448193" indent="-448193">
              <a:buFont typeface="Arial" panose="020B0604020202020204" pitchFamily="34" charset="0"/>
              <a:buChar char="•"/>
              <a:defRPr sz="2353">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675771" indent="-336145">
              <a:buFont typeface="Courier New" panose="02070309020205020404" pitchFamily="49" charset="0"/>
              <a:buChar char="o"/>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909066" indent="-336145">
              <a:buFont typeface="Wingdings" panose="05000000000000000000" pitchFamily="2" charset="2"/>
              <a:buChar char="§"/>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1134425" indent="-336145">
              <a:buFont typeface="Arial" panose="020B0604020202020204" pitchFamily="34" charset="0"/>
              <a:buChar char="•"/>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366132" indent="-336145">
              <a:buFont typeface="Courier New" panose="02070309020205020404" pitchFamily="49" charset="0"/>
              <a:buChar char="o"/>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19248" y="228603"/>
            <a:ext cx="11151917" cy="651821"/>
          </a:xfrm>
        </p:spPr>
        <p:txBody>
          <a:bodyPr/>
          <a:lstStyle>
            <a:lvl1pPr>
              <a:defRPr sz="4705" b="0"/>
            </a:lvl1pPr>
          </a:lstStyle>
          <a:p>
            <a:r>
              <a:rPr lang="en-US" dirty="0"/>
              <a:t>Click to edit Master title style</a:t>
            </a:r>
          </a:p>
        </p:txBody>
      </p:sp>
      <p:sp>
        <p:nvSpPr>
          <p:cNvPr id="7" name="Slide Number Placeholder 4"/>
          <p:cNvSpPr>
            <a:spLocks noGrp="1"/>
          </p:cNvSpPr>
          <p:nvPr>
            <p:ph type="sldNum" sz="quarter" idx="12"/>
          </p:nvPr>
        </p:nvSpPr>
        <p:spPr>
          <a:xfrm>
            <a:off x="8677752" y="6433073"/>
            <a:ext cx="2689618" cy="357998"/>
          </a:xfrm>
          <a:prstGeom prst="rect">
            <a:avLst/>
          </a:prstGeom>
        </p:spPr>
        <p:txBody>
          <a:bodyPr/>
          <a:lstStyle>
            <a:lvl1pPr algn="r">
              <a:defRPr sz="882">
                <a:latin typeface="Segoe UI" panose="020B0502040204020203" pitchFamily="34" charset="0"/>
                <a:cs typeface="Segoe UI" panose="020B0502040204020203" pitchFamily="34" charset="0"/>
              </a:defRPr>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8" name="Slide Number Placeholder 3"/>
          <p:cNvSpPr txBox="1">
            <a:spLocks/>
          </p:cNvSpPr>
          <p:nvPr userDrawn="1"/>
        </p:nvSpPr>
        <p:spPr>
          <a:xfrm>
            <a:off x="4582313" y="6431830"/>
            <a:ext cx="2789233" cy="357998"/>
          </a:xfrm>
          <a:prstGeom prst="rect">
            <a:avLst/>
          </a:prstGeom>
        </p:spPr>
        <p:txBody>
          <a:bodyPr vert="horz" lIns="179275" tIns="44819" rIns="179275" bIns="44819"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82" dirty="0">
                <a:latin typeface="Segoe UI" panose="020B0502040204020203" pitchFamily="34" charset="0"/>
                <a:cs typeface="Segoe UI" panose="020B0502040204020203" pitchFamily="34" charset="0"/>
              </a:rPr>
              <a:t>Microsoft Confidential</a:t>
            </a:r>
          </a:p>
        </p:txBody>
      </p:sp>
      <p:pic>
        <p:nvPicPr>
          <p:cNvPr id="6" name="Picture 5"/>
          <p:cNvPicPr>
            <a:picLocks noChangeAspect="1"/>
          </p:cNvPicPr>
          <p:nvPr userDrawn="1"/>
        </p:nvPicPr>
        <p:blipFill>
          <a:blip r:embed="rId2"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267793" y="6342795"/>
            <a:ext cx="353996" cy="353996"/>
          </a:xfrm>
          <a:prstGeom prst="rect">
            <a:avLst/>
          </a:prstGeom>
        </p:spPr>
      </p:pic>
    </p:spTree>
    <p:extLst>
      <p:ext uri="{BB962C8B-B14F-4D97-AF65-F5344CB8AC3E}">
        <p14:creationId xmlns:p14="http://schemas.microsoft.com/office/powerpoint/2010/main" val="39458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50545" y="-160538"/>
            <a:ext cx="1829276"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4934" y="1298576"/>
            <a:ext cx="1171221"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4933" y="-160540"/>
            <a:ext cx="875238"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21249" y="1423060"/>
            <a:ext cx="665605"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4934" y="5753556"/>
            <a:ext cx="1171221"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30564" y="5081419"/>
            <a:ext cx="774113"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9404" y="5610291"/>
            <a:ext cx="316795"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5652" y="6339014"/>
            <a:ext cx="2361901"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2126" y="442110"/>
            <a:ext cx="1255901"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930" y="-160540"/>
            <a:ext cx="513324"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52928" y="1234419"/>
            <a:ext cx="244538"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6072" y="1918424"/>
            <a:ext cx="875238"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4746" y="5410281"/>
            <a:ext cx="603561"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30899" y="4681877"/>
            <a:ext cx="1030377"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394"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006" indent="0" algn="ctr">
              <a:buNone/>
              <a:defRPr>
                <a:solidFill>
                  <a:schemeClr val="tx1">
                    <a:tint val="75000"/>
                  </a:schemeClr>
                </a:solidFill>
              </a:defRPr>
            </a:lvl2pPr>
            <a:lvl3pPr marL="914012" indent="0" algn="ctr">
              <a:buNone/>
              <a:defRPr>
                <a:solidFill>
                  <a:schemeClr val="tx1">
                    <a:tint val="75000"/>
                  </a:schemeClr>
                </a:solidFill>
              </a:defRPr>
            </a:lvl3pPr>
            <a:lvl4pPr marL="1371019" indent="0" algn="ctr">
              <a:buNone/>
              <a:defRPr>
                <a:solidFill>
                  <a:schemeClr val="tx1">
                    <a:tint val="75000"/>
                  </a:schemeClr>
                </a:solidFill>
              </a:defRPr>
            </a:lvl4pPr>
            <a:lvl5pPr marL="1828025" indent="0" algn="ctr">
              <a:buNone/>
              <a:defRPr>
                <a:solidFill>
                  <a:schemeClr val="tx1">
                    <a:tint val="75000"/>
                  </a:schemeClr>
                </a:solidFill>
              </a:defRPr>
            </a:lvl5pPr>
            <a:lvl6pPr marL="2285031" indent="0" algn="ctr">
              <a:buNone/>
              <a:defRPr>
                <a:solidFill>
                  <a:schemeClr val="tx1">
                    <a:tint val="75000"/>
                  </a:schemeClr>
                </a:solidFill>
              </a:defRPr>
            </a:lvl6pPr>
            <a:lvl7pPr marL="2742036" indent="0" algn="ctr">
              <a:buNone/>
              <a:defRPr>
                <a:solidFill>
                  <a:schemeClr val="tx1">
                    <a:tint val="75000"/>
                  </a:schemeClr>
                </a:solidFill>
              </a:defRPr>
            </a:lvl7pPr>
            <a:lvl8pPr marL="3199042" indent="0" algn="ctr">
              <a:buNone/>
              <a:defRPr>
                <a:solidFill>
                  <a:schemeClr val="tx1">
                    <a:tint val="75000"/>
                  </a:schemeClr>
                </a:solidFill>
              </a:defRPr>
            </a:lvl8pPr>
            <a:lvl9pPr marL="3656048" indent="0" algn="ctr">
              <a:buNone/>
              <a:defRPr>
                <a:solidFill>
                  <a:schemeClr val="tx1">
                    <a:tint val="75000"/>
                  </a:schemeClr>
                </a:solidFill>
              </a:defRPr>
            </a:lvl9pPr>
          </a:lstStyle>
          <a:p>
            <a:pPr marL="0" marR="0" lvl="0" indent="0" algn="l" defTabSz="91401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6568" y="2739678"/>
            <a:ext cx="1024521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598" y="1447800"/>
            <a:ext cx="10240454" cy="914096"/>
          </a:xfrm>
        </p:spPr>
        <p:txBody>
          <a:bodyPr wrap="square" anchor="ctr">
            <a:noAutofit/>
          </a:bodyPr>
          <a:lstStyle>
            <a:lvl1pPr marL="0" indent="0">
              <a:buNone/>
              <a:defRPr sz="6596" spc="-150">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243555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2" y="1613055"/>
            <a:ext cx="5852865" cy="1280696"/>
          </a:xfrm>
        </p:spPr>
        <p:txBody>
          <a:bodyPr/>
          <a:lstStyle>
            <a:lvl1pPr eaLnBrk="1" hangingPunct="1">
              <a:spcBef>
                <a:spcPct val="20000"/>
              </a:spcBef>
              <a:buFont typeface="Wingdings" charset="0"/>
              <a:buChar char="v"/>
              <a:defRPr sz="2666" baseline="0">
                <a:latin typeface="+mn-lt"/>
              </a:defRPr>
            </a:lvl1pPr>
            <a:lvl2pPr>
              <a:defRPr>
                <a:latin typeface="+mn-lt"/>
              </a:defRPr>
            </a:lvl2pPr>
            <a:lvl3pPr>
              <a:defRPr>
                <a:latin typeface="+mn-lt"/>
              </a:defRPr>
            </a:lvl3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609601" y="338664"/>
            <a:ext cx="8723744" cy="1143000"/>
          </a:xfrm>
        </p:spPr>
        <p:txBody>
          <a:bodyPr/>
          <a:lstStyle>
            <a:lvl1pPr>
              <a:defRPr b="0"/>
            </a:lvl1pPr>
          </a:lstStyle>
          <a:p>
            <a:r>
              <a:rPr lang="en-US"/>
              <a:t>Click to edit Master title style</a:t>
            </a:r>
          </a:p>
        </p:txBody>
      </p:sp>
      <p:grpSp>
        <p:nvGrpSpPr>
          <p:cNvPr id="19" name="Group 18"/>
          <p:cNvGrpSpPr/>
          <p:nvPr userDrawn="1"/>
        </p:nvGrpSpPr>
        <p:grpSpPr>
          <a:xfrm>
            <a:off x="9144176" y="79815"/>
            <a:ext cx="2771544" cy="680259"/>
            <a:chOff x="6841505" y="-1099"/>
            <a:chExt cx="2078658" cy="510194"/>
          </a:xfrm>
        </p:grpSpPr>
        <p:pic>
          <p:nvPicPr>
            <p:cNvPr id="5"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p:cNvPicPr>
              <a:picLocks noChangeAspect="1"/>
            </p:cNvPicPr>
            <p:nvPr userDrawn="1"/>
          </p:nvPicPr>
          <p:blipFill>
            <a:blip r:embed="rId3"/>
            <a:stretch>
              <a:fillRect/>
            </a:stretch>
          </p:blipFill>
          <p:spPr>
            <a:xfrm>
              <a:off x="6841505" y="-1099"/>
              <a:ext cx="510194" cy="510194"/>
            </a:xfrm>
            <a:prstGeom prst="rect">
              <a:avLst/>
            </a:prstGeom>
          </p:spPr>
        </p:pic>
      </p:grpSp>
      <p:pic>
        <p:nvPicPr>
          <p:cNvPr id="9" name="Picture 8"/>
          <p:cNvPicPr>
            <a:picLocks/>
          </p:cNvPicPr>
          <p:nvPr userDrawn="1"/>
        </p:nvPicPr>
        <p:blipFill>
          <a:blip r:embed="rId4"/>
          <a:stretch>
            <a:fillRect/>
          </a:stretch>
        </p:blipFill>
        <p:spPr>
          <a:xfrm>
            <a:off x="0" y="6821424"/>
            <a:ext cx="12192000" cy="36576"/>
          </a:xfrm>
          <a:prstGeom prst="rect">
            <a:avLst/>
          </a:prstGeom>
        </p:spPr>
      </p:pic>
    </p:spTree>
    <p:extLst>
      <p:ext uri="{BB962C8B-B14F-4D97-AF65-F5344CB8AC3E}">
        <p14:creationId xmlns:p14="http://schemas.microsoft.com/office/powerpoint/2010/main" val="11505477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0" cy="1454527"/>
          </a:xfrm>
        </p:spPr>
        <p:txBody>
          <a:bodyPr/>
          <a:lstStyle>
            <a:lvl1pPr>
              <a:defRPr>
                <a:latin typeface="+mn-lt"/>
              </a:defRPr>
            </a:lvl1pPr>
            <a:lvl2pPr>
              <a:defRPr>
                <a:latin typeface="+mn-lt"/>
              </a:defRPr>
            </a:lvl2pPr>
            <a:lvl3pPr>
              <a:defRPr>
                <a:latin typeface="+mn-lt"/>
              </a:defRPr>
            </a:lvl3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10972800" cy="1143000"/>
          </a:xfrm>
        </p:spPr>
        <p:txBody>
          <a:bodyPr/>
          <a:lstStyle>
            <a:lvl1pPr>
              <a:defRPr b="0"/>
            </a:lvl1pPr>
          </a:lstStyle>
          <a:p>
            <a:r>
              <a:rPr lang="en-US"/>
              <a:t>Click to edit Master title style</a:t>
            </a:r>
            <a:endParaRPr lang="en-US" dirty="0"/>
          </a:p>
        </p:txBody>
      </p:sp>
      <p:grpSp>
        <p:nvGrpSpPr>
          <p:cNvPr id="9" name="Group 8"/>
          <p:cNvGrpSpPr/>
          <p:nvPr userDrawn="1"/>
        </p:nvGrpSpPr>
        <p:grpSpPr>
          <a:xfrm>
            <a:off x="9144176" y="79815"/>
            <a:ext cx="2771544" cy="680259"/>
            <a:chOff x="6841505" y="-1099"/>
            <a:chExt cx="2078658" cy="510194"/>
          </a:xfrm>
        </p:grpSpPr>
        <p:pic>
          <p:nvPicPr>
            <p:cNvPr id="10"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userDrawn="1"/>
          </p:nvPicPr>
          <p:blipFill>
            <a:blip r:embed="rId3"/>
            <a:stretch>
              <a:fillRect/>
            </a:stretch>
          </p:blipFill>
          <p:spPr>
            <a:xfrm>
              <a:off x="6841505" y="-1099"/>
              <a:ext cx="510194" cy="510194"/>
            </a:xfrm>
            <a:prstGeom prst="rect">
              <a:avLst/>
            </a:prstGeom>
          </p:spPr>
        </p:pic>
      </p:grpSp>
      <p:pic>
        <p:nvPicPr>
          <p:cNvPr id="12" name="Picture 11"/>
          <p:cNvPicPr>
            <a:picLocks/>
          </p:cNvPicPr>
          <p:nvPr userDrawn="1"/>
        </p:nvPicPr>
        <p:blipFill>
          <a:blip r:embed="rId4"/>
          <a:stretch>
            <a:fillRect/>
          </a:stretch>
        </p:blipFill>
        <p:spPr>
          <a:xfrm>
            <a:off x="0" y="6821424"/>
            <a:ext cx="12192000" cy="36576"/>
          </a:xfrm>
          <a:prstGeom prst="rect">
            <a:avLst/>
          </a:prstGeom>
        </p:spPr>
      </p:pic>
    </p:spTree>
    <p:extLst>
      <p:ext uri="{BB962C8B-B14F-4D97-AF65-F5344CB8AC3E}">
        <p14:creationId xmlns:p14="http://schemas.microsoft.com/office/powerpoint/2010/main" val="17118147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9604457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90552"/>
          </a:xfrm>
          <a:prstGeom prst="rect">
            <a:avLst/>
          </a:prstGeom>
          <a:noFill/>
        </p:spPr>
        <p:txBody>
          <a:bodyPr wrap="square" lIns="91423" tIns="45711" rIns="91423" bIns="45711"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37"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3986582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16126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0" cy="1122581"/>
          </a:xfrm>
        </p:spPr>
        <p:txBody>
          <a:bodyPr/>
          <a:lstStyle>
            <a:lvl3pPr marL="1218996" indent="0">
              <a:buNone/>
              <a:defRPr/>
            </a:lvl3pPr>
          </a:lstStyle>
          <a:p>
            <a:pPr lvl="0"/>
            <a:r>
              <a:rPr lang="en-US"/>
              <a:t>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lvl1pPr>
              <a:defRPr b="0"/>
            </a:lvl1pPr>
          </a:lstStyle>
          <a:p>
            <a:r>
              <a:rPr lang="en-US"/>
              <a:t>Click to edit Master title style</a:t>
            </a:r>
            <a:endParaRPr lang="en-US" dirty="0"/>
          </a:p>
        </p:txBody>
      </p:sp>
      <p:grpSp>
        <p:nvGrpSpPr>
          <p:cNvPr id="9" name="Group 8"/>
          <p:cNvGrpSpPr/>
          <p:nvPr userDrawn="1"/>
        </p:nvGrpSpPr>
        <p:grpSpPr>
          <a:xfrm>
            <a:off x="9144176" y="79815"/>
            <a:ext cx="2771544" cy="680259"/>
            <a:chOff x="6841505" y="-1099"/>
            <a:chExt cx="2078658" cy="510194"/>
          </a:xfrm>
        </p:grpSpPr>
        <p:pic>
          <p:nvPicPr>
            <p:cNvPr id="10"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userDrawn="1"/>
          </p:nvPicPr>
          <p:blipFill>
            <a:blip r:embed="rId3"/>
            <a:stretch>
              <a:fillRect/>
            </a:stretch>
          </p:blipFill>
          <p:spPr>
            <a:xfrm>
              <a:off x="6841505" y="-1099"/>
              <a:ext cx="510194" cy="510194"/>
            </a:xfrm>
            <a:prstGeom prst="rect">
              <a:avLst/>
            </a:prstGeom>
          </p:spPr>
        </p:pic>
      </p:grpSp>
      <p:pic>
        <p:nvPicPr>
          <p:cNvPr id="12" name="Picture 11"/>
          <p:cNvPicPr>
            <a:picLocks/>
          </p:cNvPicPr>
          <p:nvPr userDrawn="1"/>
        </p:nvPicPr>
        <p:blipFill>
          <a:blip r:embed="rId4"/>
          <a:stretch>
            <a:fillRect/>
          </a:stretch>
        </p:blipFill>
        <p:spPr>
          <a:xfrm>
            <a:off x="0" y="6821424"/>
            <a:ext cx="12192000" cy="36576"/>
          </a:xfrm>
          <a:prstGeom prst="rect">
            <a:avLst/>
          </a:prstGeom>
        </p:spPr>
      </p:pic>
    </p:spTree>
    <p:extLst>
      <p:ext uri="{BB962C8B-B14F-4D97-AF65-F5344CB8AC3E}">
        <p14:creationId xmlns:p14="http://schemas.microsoft.com/office/powerpoint/2010/main" val="21964513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66128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2207076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504402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09329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8909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11416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96475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30930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3782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60526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18123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781597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477581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9810330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675538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1089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07313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8337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6101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8981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91309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2426067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763014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153122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14018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1701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89352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09839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84112751"/>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1.xml"/><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23.jpg"/><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25.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blogs.msdn.com/b/pfxteam/archive/2012/03/24/10287244.aspx" TargetMode="External"/><Relationship Id="rId2" Type="http://schemas.openxmlformats.org/officeDocument/2006/relationships/notesSlide" Target="../notesSlides/notesSlide64.xml"/><Relationship Id="rId1" Type="http://schemas.openxmlformats.org/officeDocument/2006/relationships/slideLayout" Target="../slideLayouts/slideLayout21.xml"/><Relationship Id="rId4" Type="http://schemas.openxmlformats.org/officeDocument/2006/relationships/hyperlink" Target="http://blogs.msdn.com/b/pfxteam/archive/2012/04/13/10293638.aspx"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88547" y="2894419"/>
            <a:ext cx="5571929" cy="2850139"/>
          </a:xfrm>
        </p:spPr>
        <p:txBody>
          <a:bodyPr/>
          <a:lstStyle/>
          <a:p>
            <a:pPr>
              <a:lnSpc>
                <a:spcPct val="150000"/>
              </a:lnSpc>
              <a:buClr>
                <a:srgbClr val="0078D7"/>
              </a:buClr>
              <a:buFont typeface="Wingdings" panose="05000000000000000000" pitchFamily="2" charset="2"/>
              <a:buChar char="Ø"/>
            </a:pPr>
            <a:r>
              <a:rPr lang="en-US" sz="1765" dirty="0">
                <a:solidFill>
                  <a:schemeClr val="tx1"/>
                </a:solidFill>
                <a:latin typeface="+mn-lt"/>
              </a:rPr>
              <a:t>Common Architecture Styles</a:t>
            </a:r>
          </a:p>
          <a:p>
            <a:pPr>
              <a:lnSpc>
                <a:spcPct val="150000"/>
              </a:lnSpc>
              <a:buClr>
                <a:srgbClr val="0078D7"/>
              </a:buClr>
              <a:buFont typeface="Wingdings" panose="05000000000000000000" pitchFamily="2" charset="2"/>
              <a:buChar char="Ø"/>
            </a:pPr>
            <a:r>
              <a:rPr lang="en-US" sz="1765" dirty="0">
                <a:solidFill>
                  <a:schemeClr val="tx1"/>
                </a:solidFill>
                <a:latin typeface="+mn-lt"/>
              </a:rPr>
              <a:t>Design Principles</a:t>
            </a:r>
          </a:p>
          <a:p>
            <a:pPr>
              <a:lnSpc>
                <a:spcPct val="150000"/>
              </a:lnSpc>
              <a:buClr>
                <a:srgbClr val="0078D7"/>
              </a:buClr>
              <a:buFont typeface="Wingdings" panose="05000000000000000000" pitchFamily="2" charset="2"/>
              <a:buChar char="Ø"/>
            </a:pPr>
            <a:r>
              <a:rPr lang="en-US" sz="1765" dirty="0">
                <a:solidFill>
                  <a:schemeClr val="tx1"/>
                </a:solidFill>
                <a:latin typeface="+mn-lt"/>
              </a:rPr>
              <a:t>Solid Principle</a:t>
            </a:r>
          </a:p>
          <a:p>
            <a:pPr>
              <a:lnSpc>
                <a:spcPct val="150000"/>
              </a:lnSpc>
              <a:buClr>
                <a:srgbClr val="0078D7"/>
              </a:buClr>
              <a:buFont typeface="Wingdings" panose="05000000000000000000" pitchFamily="2" charset="2"/>
              <a:buChar char="Ø"/>
            </a:pPr>
            <a:r>
              <a:rPr lang="en-US" sz="1765" dirty="0">
                <a:solidFill>
                  <a:schemeClr val="tx1"/>
                </a:solidFill>
                <a:latin typeface="+mn-lt"/>
              </a:rPr>
              <a:t>Asynchronous Programming and Tips</a:t>
            </a:r>
          </a:p>
          <a:p>
            <a:pPr>
              <a:lnSpc>
                <a:spcPct val="150000"/>
              </a:lnSpc>
              <a:buClr>
                <a:srgbClr val="0078D7"/>
              </a:buClr>
              <a:buFont typeface="Wingdings" panose="05000000000000000000" pitchFamily="2" charset="2"/>
              <a:buChar char="Ø"/>
            </a:pPr>
            <a:r>
              <a:rPr lang="en-US" sz="1765" dirty="0">
                <a:solidFill>
                  <a:schemeClr val="tx1"/>
                </a:solidFill>
                <a:latin typeface="+mn-lt"/>
              </a:rPr>
              <a:t>Design Patterns</a:t>
            </a:r>
          </a:p>
          <a:p>
            <a:pPr>
              <a:lnSpc>
                <a:spcPct val="150000"/>
              </a:lnSpc>
              <a:buClr>
                <a:srgbClr val="0078D7"/>
              </a:buClr>
              <a:buFont typeface="Wingdings" panose="05000000000000000000" pitchFamily="2" charset="2"/>
              <a:buChar char="Ø"/>
            </a:pPr>
            <a:r>
              <a:rPr lang="en-US" sz="1765" dirty="0">
                <a:solidFill>
                  <a:schemeClr val="tx1"/>
                </a:solidFill>
                <a:latin typeface="+mn-lt"/>
              </a:rPr>
              <a:t>Unit Testing</a:t>
            </a:r>
          </a:p>
        </p:txBody>
      </p:sp>
      <p:sp>
        <p:nvSpPr>
          <p:cNvPr id="2" name="Title 1"/>
          <p:cNvSpPr>
            <a:spLocks noGrp="1"/>
          </p:cNvSpPr>
          <p:nvPr>
            <p:ph type="title"/>
          </p:nvPr>
        </p:nvSpPr>
        <p:spPr>
          <a:xfrm>
            <a:off x="448602" y="181747"/>
            <a:ext cx="11361741" cy="899537"/>
          </a:xfrm>
        </p:spPr>
        <p:txBody>
          <a:bodyPr/>
          <a:lstStyle/>
          <a:p>
            <a:r>
              <a:rPr lang="en-US" dirty="0">
                <a:solidFill>
                  <a:schemeClr val="accent3"/>
                </a:solidFill>
              </a:rPr>
              <a:t>WPF Workshop – Day 3</a:t>
            </a:r>
          </a:p>
        </p:txBody>
      </p:sp>
      <p:grpSp>
        <p:nvGrpSpPr>
          <p:cNvPr id="4" name="Group 3"/>
          <p:cNvGrpSpPr/>
          <p:nvPr/>
        </p:nvGrpSpPr>
        <p:grpSpPr>
          <a:xfrm>
            <a:off x="519195" y="1523004"/>
            <a:ext cx="3898598" cy="5250235"/>
            <a:chOff x="529605" y="1553046"/>
            <a:chExt cx="3976773" cy="5355513"/>
          </a:xfrm>
        </p:grpSpPr>
        <p:sp>
          <p:nvSpPr>
            <p:cNvPr id="5" name="Google Shape;4783;p150"/>
            <p:cNvSpPr/>
            <p:nvPr/>
          </p:nvSpPr>
          <p:spPr>
            <a:xfrm>
              <a:off x="1566675" y="4453893"/>
              <a:ext cx="276016" cy="209022"/>
            </a:xfrm>
            <a:custGeom>
              <a:avLst/>
              <a:gdLst/>
              <a:ahLst/>
              <a:cxnLst/>
              <a:rect l="l" t="t" r="r" b="b"/>
              <a:pathLst>
                <a:path w="146" h="111" extrusionOk="0">
                  <a:moveTo>
                    <a:pt x="105" y="111"/>
                  </a:moveTo>
                  <a:cubicBezTo>
                    <a:pt x="105" y="111"/>
                    <a:pt x="92" y="55"/>
                    <a:pt x="25" y="25"/>
                  </a:cubicBezTo>
                  <a:cubicBezTo>
                    <a:pt x="25" y="25"/>
                    <a:pt x="0" y="9"/>
                    <a:pt x="34" y="0"/>
                  </a:cubicBezTo>
                  <a:cubicBezTo>
                    <a:pt x="34" y="0"/>
                    <a:pt x="140" y="49"/>
                    <a:pt x="143" y="65"/>
                  </a:cubicBezTo>
                  <a:cubicBezTo>
                    <a:pt x="146" y="81"/>
                    <a:pt x="136" y="91"/>
                    <a:pt x="136" y="91"/>
                  </a:cubicBezTo>
                  <a:cubicBezTo>
                    <a:pt x="144" y="106"/>
                    <a:pt x="144" y="106"/>
                    <a:pt x="144" y="106"/>
                  </a:cubicBezTo>
                  <a:lnTo>
                    <a:pt x="105"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4784;p150"/>
            <p:cNvSpPr/>
            <p:nvPr/>
          </p:nvSpPr>
          <p:spPr>
            <a:xfrm>
              <a:off x="3061984" y="4453893"/>
              <a:ext cx="274676" cy="209022"/>
            </a:xfrm>
            <a:custGeom>
              <a:avLst/>
              <a:gdLst/>
              <a:ahLst/>
              <a:cxnLst/>
              <a:rect l="l" t="t" r="r" b="b"/>
              <a:pathLst>
                <a:path w="146" h="111" extrusionOk="0">
                  <a:moveTo>
                    <a:pt x="41" y="111"/>
                  </a:moveTo>
                  <a:cubicBezTo>
                    <a:pt x="41" y="111"/>
                    <a:pt x="53" y="55"/>
                    <a:pt x="121" y="25"/>
                  </a:cubicBezTo>
                  <a:cubicBezTo>
                    <a:pt x="121" y="25"/>
                    <a:pt x="146" y="9"/>
                    <a:pt x="112" y="0"/>
                  </a:cubicBezTo>
                  <a:cubicBezTo>
                    <a:pt x="112" y="0"/>
                    <a:pt x="6" y="49"/>
                    <a:pt x="3" y="65"/>
                  </a:cubicBezTo>
                  <a:cubicBezTo>
                    <a:pt x="0" y="81"/>
                    <a:pt x="10" y="91"/>
                    <a:pt x="10" y="91"/>
                  </a:cubicBezTo>
                  <a:cubicBezTo>
                    <a:pt x="2" y="106"/>
                    <a:pt x="2" y="106"/>
                    <a:pt x="2" y="106"/>
                  </a:cubicBezTo>
                  <a:lnTo>
                    <a:pt x="41"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4785;p150"/>
            <p:cNvSpPr/>
            <p:nvPr/>
          </p:nvSpPr>
          <p:spPr>
            <a:xfrm>
              <a:off x="1294678" y="2378414"/>
              <a:ext cx="2315318" cy="2312638"/>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4786;p150"/>
            <p:cNvSpPr/>
            <p:nvPr/>
          </p:nvSpPr>
          <p:spPr>
            <a:xfrm>
              <a:off x="1522458" y="2604854"/>
              <a:ext cx="1859758" cy="1861098"/>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4787;p150"/>
            <p:cNvSpPr/>
            <p:nvPr/>
          </p:nvSpPr>
          <p:spPr>
            <a:xfrm>
              <a:off x="1747559" y="2832634"/>
              <a:ext cx="1408217" cy="14055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4788;p150"/>
            <p:cNvSpPr/>
            <p:nvPr/>
          </p:nvSpPr>
          <p:spPr>
            <a:xfrm>
              <a:off x="1976679" y="3059075"/>
              <a:ext cx="951317" cy="952657"/>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4789;p150"/>
            <p:cNvSpPr/>
            <p:nvPr/>
          </p:nvSpPr>
          <p:spPr>
            <a:xfrm>
              <a:off x="2201779" y="3286855"/>
              <a:ext cx="499776" cy="4984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4790;p150"/>
            <p:cNvSpPr/>
            <p:nvPr/>
          </p:nvSpPr>
          <p:spPr>
            <a:xfrm>
              <a:off x="2000797" y="4384219"/>
              <a:ext cx="915140" cy="1004912"/>
            </a:xfrm>
            <a:custGeom>
              <a:avLst/>
              <a:gdLst/>
              <a:ahLst/>
              <a:cxnLst/>
              <a:rect l="l" t="t" r="r" b="b"/>
              <a:pathLst>
                <a:path w="486" h="533" extrusionOk="0">
                  <a:moveTo>
                    <a:pt x="169" y="517"/>
                  </a:moveTo>
                  <a:cubicBezTo>
                    <a:pt x="172" y="501"/>
                    <a:pt x="96" y="309"/>
                    <a:pt x="48" y="234"/>
                  </a:cubicBezTo>
                  <a:cubicBezTo>
                    <a:pt x="0" y="158"/>
                    <a:pt x="32" y="84"/>
                    <a:pt x="81" y="34"/>
                  </a:cubicBezTo>
                  <a:cubicBezTo>
                    <a:pt x="81" y="34"/>
                    <a:pt x="85" y="72"/>
                    <a:pt x="96" y="85"/>
                  </a:cubicBezTo>
                  <a:cubicBezTo>
                    <a:pt x="96" y="85"/>
                    <a:pt x="155" y="65"/>
                    <a:pt x="169" y="18"/>
                  </a:cubicBezTo>
                  <a:cubicBezTo>
                    <a:pt x="169" y="18"/>
                    <a:pt x="188" y="66"/>
                    <a:pt x="180" y="86"/>
                  </a:cubicBezTo>
                  <a:cubicBezTo>
                    <a:pt x="180" y="86"/>
                    <a:pt x="300" y="60"/>
                    <a:pt x="346" y="0"/>
                  </a:cubicBezTo>
                  <a:cubicBezTo>
                    <a:pt x="346" y="0"/>
                    <a:pt x="354" y="79"/>
                    <a:pt x="329" y="97"/>
                  </a:cubicBezTo>
                  <a:cubicBezTo>
                    <a:pt x="329" y="97"/>
                    <a:pt x="403" y="98"/>
                    <a:pt x="429" y="48"/>
                  </a:cubicBezTo>
                  <a:cubicBezTo>
                    <a:pt x="429" y="48"/>
                    <a:pt x="424" y="113"/>
                    <a:pt x="407" y="124"/>
                  </a:cubicBezTo>
                  <a:cubicBezTo>
                    <a:pt x="407" y="124"/>
                    <a:pt x="450" y="121"/>
                    <a:pt x="469" y="86"/>
                  </a:cubicBezTo>
                  <a:cubicBezTo>
                    <a:pt x="469" y="86"/>
                    <a:pt x="486" y="202"/>
                    <a:pt x="428" y="251"/>
                  </a:cubicBezTo>
                  <a:cubicBezTo>
                    <a:pt x="373" y="298"/>
                    <a:pt x="295" y="465"/>
                    <a:pt x="302" y="521"/>
                  </a:cubicBezTo>
                  <a:cubicBezTo>
                    <a:pt x="278" y="508"/>
                    <a:pt x="278" y="508"/>
                    <a:pt x="278" y="508"/>
                  </a:cubicBezTo>
                  <a:cubicBezTo>
                    <a:pt x="267" y="523"/>
                    <a:pt x="267" y="523"/>
                    <a:pt x="267" y="523"/>
                  </a:cubicBezTo>
                  <a:cubicBezTo>
                    <a:pt x="244" y="508"/>
                    <a:pt x="244" y="508"/>
                    <a:pt x="244" y="508"/>
                  </a:cubicBezTo>
                  <a:cubicBezTo>
                    <a:pt x="221" y="523"/>
                    <a:pt x="221" y="523"/>
                    <a:pt x="221" y="523"/>
                  </a:cubicBezTo>
                  <a:cubicBezTo>
                    <a:pt x="198" y="503"/>
                    <a:pt x="198" y="503"/>
                    <a:pt x="198" y="503"/>
                  </a:cubicBezTo>
                  <a:cubicBezTo>
                    <a:pt x="190" y="533"/>
                    <a:pt x="190" y="533"/>
                    <a:pt x="190" y="533"/>
                  </a:cubicBezTo>
                  <a:cubicBezTo>
                    <a:pt x="177" y="506"/>
                    <a:pt x="177" y="506"/>
                    <a:pt x="177" y="506"/>
                  </a:cubicBezTo>
                  <a:lnTo>
                    <a:pt x="169" y="517"/>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4791;p150"/>
            <p:cNvSpPr/>
            <p:nvPr/>
          </p:nvSpPr>
          <p:spPr>
            <a:xfrm>
              <a:off x="2112007" y="5997438"/>
              <a:ext cx="680661" cy="858865"/>
            </a:xfrm>
            <a:custGeom>
              <a:avLst/>
              <a:gdLst/>
              <a:ahLst/>
              <a:cxnLst/>
              <a:rect l="l" t="t" r="r" b="b"/>
              <a:pathLst>
                <a:path w="361" h="456" extrusionOk="0">
                  <a:moveTo>
                    <a:pt x="180" y="42"/>
                  </a:moveTo>
                  <a:cubicBezTo>
                    <a:pt x="0" y="0"/>
                    <a:pt x="0" y="0"/>
                    <a:pt x="0" y="0"/>
                  </a:cubicBezTo>
                  <a:cubicBezTo>
                    <a:pt x="0" y="456"/>
                    <a:pt x="0" y="456"/>
                    <a:pt x="0" y="456"/>
                  </a:cubicBezTo>
                  <a:cubicBezTo>
                    <a:pt x="52" y="456"/>
                    <a:pt x="52" y="456"/>
                    <a:pt x="52" y="456"/>
                  </a:cubicBezTo>
                  <a:cubicBezTo>
                    <a:pt x="68" y="191"/>
                    <a:pt x="68" y="191"/>
                    <a:pt x="68" y="191"/>
                  </a:cubicBezTo>
                  <a:cubicBezTo>
                    <a:pt x="68" y="191"/>
                    <a:pt x="110" y="205"/>
                    <a:pt x="180" y="205"/>
                  </a:cubicBezTo>
                  <a:cubicBezTo>
                    <a:pt x="251" y="205"/>
                    <a:pt x="293" y="191"/>
                    <a:pt x="293" y="191"/>
                  </a:cubicBezTo>
                  <a:cubicBezTo>
                    <a:pt x="309" y="456"/>
                    <a:pt x="309" y="456"/>
                    <a:pt x="309" y="456"/>
                  </a:cubicBezTo>
                  <a:cubicBezTo>
                    <a:pt x="361" y="456"/>
                    <a:pt x="361" y="456"/>
                    <a:pt x="361" y="456"/>
                  </a:cubicBezTo>
                  <a:cubicBezTo>
                    <a:pt x="361" y="0"/>
                    <a:pt x="361" y="0"/>
                    <a:pt x="361" y="0"/>
                  </a:cubicBezTo>
                  <a:lnTo>
                    <a:pt x="180" y="4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4792;p150"/>
            <p:cNvSpPr/>
            <p:nvPr/>
          </p:nvSpPr>
          <p:spPr>
            <a:xfrm>
              <a:off x="1750238" y="4618699"/>
              <a:ext cx="1404197" cy="1495310"/>
            </a:xfrm>
            <a:custGeom>
              <a:avLst/>
              <a:gdLst/>
              <a:ahLst/>
              <a:cxnLst/>
              <a:rect l="l" t="t" r="r" b="b"/>
              <a:pathLst>
                <a:path w="745" h="794" extrusionOk="0">
                  <a:moveTo>
                    <a:pt x="745" y="28"/>
                  </a:moveTo>
                  <a:cubicBezTo>
                    <a:pt x="692" y="0"/>
                    <a:pt x="692" y="0"/>
                    <a:pt x="692" y="0"/>
                  </a:cubicBezTo>
                  <a:cubicBezTo>
                    <a:pt x="687" y="9"/>
                    <a:pt x="591" y="194"/>
                    <a:pt x="527" y="384"/>
                  </a:cubicBezTo>
                  <a:cubicBezTo>
                    <a:pt x="527" y="384"/>
                    <a:pt x="499" y="422"/>
                    <a:pt x="372" y="454"/>
                  </a:cubicBezTo>
                  <a:cubicBezTo>
                    <a:pt x="246" y="422"/>
                    <a:pt x="218" y="384"/>
                    <a:pt x="218" y="384"/>
                  </a:cubicBezTo>
                  <a:cubicBezTo>
                    <a:pt x="154" y="194"/>
                    <a:pt x="58" y="9"/>
                    <a:pt x="53" y="0"/>
                  </a:cubicBezTo>
                  <a:cubicBezTo>
                    <a:pt x="0" y="28"/>
                    <a:pt x="0" y="28"/>
                    <a:pt x="0" y="28"/>
                  </a:cubicBezTo>
                  <a:cubicBezTo>
                    <a:pt x="1" y="30"/>
                    <a:pt x="100" y="220"/>
                    <a:pt x="163" y="408"/>
                  </a:cubicBezTo>
                  <a:cubicBezTo>
                    <a:pt x="196" y="517"/>
                    <a:pt x="163" y="758"/>
                    <a:pt x="163" y="758"/>
                  </a:cubicBezTo>
                  <a:cubicBezTo>
                    <a:pt x="270" y="794"/>
                    <a:pt x="372" y="794"/>
                    <a:pt x="372" y="794"/>
                  </a:cubicBezTo>
                  <a:cubicBezTo>
                    <a:pt x="372" y="794"/>
                    <a:pt x="475" y="794"/>
                    <a:pt x="582" y="758"/>
                  </a:cubicBezTo>
                  <a:cubicBezTo>
                    <a:pt x="582" y="758"/>
                    <a:pt x="549" y="517"/>
                    <a:pt x="582" y="408"/>
                  </a:cubicBezTo>
                  <a:cubicBezTo>
                    <a:pt x="645" y="220"/>
                    <a:pt x="744" y="30"/>
                    <a:pt x="745" y="28"/>
                  </a:cubicBez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4793;p150"/>
            <p:cNvSpPr/>
            <p:nvPr/>
          </p:nvSpPr>
          <p:spPr>
            <a:xfrm>
              <a:off x="2373284" y="5529819"/>
              <a:ext cx="156766" cy="546672"/>
            </a:xfrm>
            <a:custGeom>
              <a:avLst/>
              <a:gdLst/>
              <a:ahLst/>
              <a:cxnLst/>
              <a:rect l="l" t="t" r="r" b="b"/>
              <a:pathLst>
                <a:path w="117" h="408" extrusionOk="0">
                  <a:moveTo>
                    <a:pt x="85" y="17"/>
                  </a:moveTo>
                  <a:lnTo>
                    <a:pt x="58" y="0"/>
                  </a:lnTo>
                  <a:lnTo>
                    <a:pt x="33" y="17"/>
                  </a:lnTo>
                  <a:lnTo>
                    <a:pt x="0" y="351"/>
                  </a:lnTo>
                  <a:lnTo>
                    <a:pt x="58" y="408"/>
                  </a:lnTo>
                  <a:lnTo>
                    <a:pt x="117" y="351"/>
                  </a:lnTo>
                  <a:lnTo>
                    <a:pt x="85" y="17"/>
                  </a:lnTo>
                  <a:close/>
                </a:path>
              </a:pathLst>
            </a:custGeom>
            <a:solidFill>
              <a:srgbClr val="29AAE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4794;p150"/>
            <p:cNvSpPr/>
            <p:nvPr/>
          </p:nvSpPr>
          <p:spPr>
            <a:xfrm>
              <a:off x="2389363" y="5473544"/>
              <a:ext cx="125949" cy="92452"/>
            </a:xfrm>
            <a:custGeom>
              <a:avLst/>
              <a:gdLst/>
              <a:ahLst/>
              <a:cxnLst/>
              <a:rect l="l" t="t" r="r" b="b"/>
              <a:pathLst>
                <a:path w="94" h="69" extrusionOk="0">
                  <a:moveTo>
                    <a:pt x="46" y="0"/>
                  </a:moveTo>
                  <a:lnTo>
                    <a:pt x="0" y="14"/>
                  </a:lnTo>
                  <a:lnTo>
                    <a:pt x="21" y="59"/>
                  </a:lnTo>
                  <a:lnTo>
                    <a:pt x="46" y="69"/>
                  </a:lnTo>
                  <a:lnTo>
                    <a:pt x="73" y="59"/>
                  </a:lnTo>
                  <a:lnTo>
                    <a:pt x="94" y="14"/>
                  </a:lnTo>
                  <a:lnTo>
                    <a:pt x="46" y="0"/>
                  </a:lnTo>
                  <a:close/>
                </a:path>
              </a:pathLst>
            </a:custGeom>
            <a:solidFill>
              <a:srgbClr val="0071BB"/>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4795;p150"/>
            <p:cNvSpPr/>
            <p:nvPr/>
          </p:nvSpPr>
          <p:spPr>
            <a:xfrm>
              <a:off x="2389363" y="5268542"/>
              <a:ext cx="125949" cy="205002"/>
            </a:xfrm>
            <a:prstGeom prst="rect">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4796;p150"/>
            <p:cNvSpPr/>
            <p:nvPr/>
          </p:nvSpPr>
          <p:spPr>
            <a:xfrm>
              <a:off x="2039653" y="4875956"/>
              <a:ext cx="14202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9" name="Google Shape;4797;p150"/>
            <p:cNvSpPr/>
            <p:nvPr/>
          </p:nvSpPr>
          <p:spPr>
            <a:xfrm>
              <a:off x="2722994" y="4875956"/>
              <a:ext cx="14068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0" name="Google Shape;4798;p150"/>
            <p:cNvSpPr/>
            <p:nvPr/>
          </p:nvSpPr>
          <p:spPr>
            <a:xfrm>
              <a:off x="2141484" y="4644156"/>
              <a:ext cx="620366" cy="690040"/>
            </a:xfrm>
            <a:custGeom>
              <a:avLst/>
              <a:gdLst/>
              <a:ahLst/>
              <a:cxnLst/>
              <a:rect l="l" t="t" r="r" b="b"/>
              <a:pathLst>
                <a:path w="329" h="366" extrusionOk="0">
                  <a:moveTo>
                    <a:pt x="329" y="44"/>
                  </a:moveTo>
                  <a:cubicBezTo>
                    <a:pt x="329" y="21"/>
                    <a:pt x="311" y="2"/>
                    <a:pt x="289" y="0"/>
                  </a:cubicBezTo>
                  <a:cubicBezTo>
                    <a:pt x="287" y="0"/>
                    <a:pt x="286" y="0"/>
                    <a:pt x="284" y="0"/>
                  </a:cubicBezTo>
                  <a:cubicBezTo>
                    <a:pt x="45" y="0"/>
                    <a:pt x="45" y="0"/>
                    <a:pt x="45" y="0"/>
                  </a:cubicBezTo>
                  <a:cubicBezTo>
                    <a:pt x="45" y="0"/>
                    <a:pt x="45" y="0"/>
                    <a:pt x="45" y="0"/>
                  </a:cubicBezTo>
                  <a:cubicBezTo>
                    <a:pt x="32" y="0"/>
                    <a:pt x="21" y="5"/>
                    <a:pt x="13" y="13"/>
                  </a:cubicBezTo>
                  <a:cubicBezTo>
                    <a:pt x="5" y="21"/>
                    <a:pt x="0" y="32"/>
                    <a:pt x="0" y="44"/>
                  </a:cubicBezTo>
                  <a:cubicBezTo>
                    <a:pt x="0" y="225"/>
                    <a:pt x="0" y="225"/>
                    <a:pt x="0" y="225"/>
                  </a:cubicBezTo>
                  <a:cubicBezTo>
                    <a:pt x="0" y="225"/>
                    <a:pt x="0" y="225"/>
                    <a:pt x="0" y="225"/>
                  </a:cubicBezTo>
                  <a:cubicBezTo>
                    <a:pt x="0" y="248"/>
                    <a:pt x="4" y="314"/>
                    <a:pt x="38" y="344"/>
                  </a:cubicBezTo>
                  <a:cubicBezTo>
                    <a:pt x="40" y="346"/>
                    <a:pt x="42" y="348"/>
                    <a:pt x="45" y="349"/>
                  </a:cubicBezTo>
                  <a:cubicBezTo>
                    <a:pt x="45" y="349"/>
                    <a:pt x="45" y="349"/>
                    <a:pt x="45" y="349"/>
                  </a:cubicBezTo>
                  <a:cubicBezTo>
                    <a:pt x="64" y="362"/>
                    <a:pt x="114" y="366"/>
                    <a:pt x="164" y="365"/>
                  </a:cubicBezTo>
                  <a:cubicBezTo>
                    <a:pt x="214" y="366"/>
                    <a:pt x="265" y="362"/>
                    <a:pt x="284" y="349"/>
                  </a:cubicBezTo>
                  <a:cubicBezTo>
                    <a:pt x="287" y="348"/>
                    <a:pt x="289" y="346"/>
                    <a:pt x="291" y="344"/>
                  </a:cubicBezTo>
                  <a:cubicBezTo>
                    <a:pt x="325" y="314"/>
                    <a:pt x="329" y="249"/>
                    <a:pt x="329" y="225"/>
                  </a:cubicBezTo>
                  <a:cubicBezTo>
                    <a:pt x="329" y="225"/>
                    <a:pt x="329" y="225"/>
                    <a:pt x="329" y="225"/>
                  </a:cubicBezTo>
                  <a:lnTo>
                    <a:pt x="329" y="44"/>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1" name="Google Shape;4799;p150"/>
            <p:cNvSpPr/>
            <p:nvPr/>
          </p:nvSpPr>
          <p:spPr>
            <a:xfrm>
              <a:off x="2358545" y="5149292"/>
              <a:ext cx="186244" cy="89772"/>
            </a:xfrm>
            <a:custGeom>
              <a:avLst/>
              <a:gdLst/>
              <a:ahLst/>
              <a:cxnLst/>
              <a:rect l="l" t="t" r="r" b="b"/>
              <a:pathLst>
                <a:path w="99" h="48" extrusionOk="0">
                  <a:moveTo>
                    <a:pt x="0" y="0"/>
                  </a:moveTo>
                  <a:cubicBezTo>
                    <a:pt x="1" y="27"/>
                    <a:pt x="23" y="48"/>
                    <a:pt x="49" y="48"/>
                  </a:cubicBezTo>
                  <a:cubicBezTo>
                    <a:pt x="76" y="48"/>
                    <a:pt x="98" y="27"/>
                    <a:pt x="99" y="0"/>
                  </a:cubicBezTo>
                  <a:lnTo>
                    <a:pt x="0" y="0"/>
                  </a:lnTo>
                  <a:close/>
                </a:path>
              </a:pathLst>
            </a:custGeom>
            <a:solidFill>
              <a:srgbClr val="60381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2" name="Google Shape;4800;p150"/>
            <p:cNvSpPr/>
            <p:nvPr/>
          </p:nvSpPr>
          <p:spPr>
            <a:xfrm>
              <a:off x="2450997" y="5446746"/>
              <a:ext cx="93792" cy="105851"/>
            </a:xfrm>
            <a:custGeom>
              <a:avLst/>
              <a:gdLst/>
              <a:ahLst/>
              <a:cxnLst/>
              <a:rect l="l" t="t" r="r" b="b"/>
              <a:pathLst>
                <a:path w="50" h="56" extrusionOk="0">
                  <a:moveTo>
                    <a:pt x="0" y="14"/>
                  </a:moveTo>
                  <a:cubicBezTo>
                    <a:pt x="0" y="14"/>
                    <a:pt x="32" y="32"/>
                    <a:pt x="37" y="56"/>
                  </a:cubicBezTo>
                  <a:cubicBezTo>
                    <a:pt x="50" y="11"/>
                    <a:pt x="50" y="11"/>
                    <a:pt x="50" y="11"/>
                  </a:cubicBezTo>
                  <a:cubicBezTo>
                    <a:pt x="50" y="11"/>
                    <a:pt x="43" y="0"/>
                    <a:pt x="34" y="1"/>
                  </a:cubicBezTo>
                  <a:lnTo>
                    <a:pt x="0"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3" name="Google Shape;4801;p150"/>
            <p:cNvSpPr/>
            <p:nvPr/>
          </p:nvSpPr>
          <p:spPr>
            <a:xfrm>
              <a:off x="2358545" y="5446746"/>
              <a:ext cx="92452" cy="105851"/>
            </a:xfrm>
            <a:custGeom>
              <a:avLst/>
              <a:gdLst/>
              <a:ahLst/>
              <a:cxnLst/>
              <a:rect l="l" t="t" r="r" b="b"/>
              <a:pathLst>
                <a:path w="49" h="56" extrusionOk="0">
                  <a:moveTo>
                    <a:pt x="49" y="14"/>
                  </a:moveTo>
                  <a:cubicBezTo>
                    <a:pt x="49" y="14"/>
                    <a:pt x="18" y="32"/>
                    <a:pt x="13" y="56"/>
                  </a:cubicBezTo>
                  <a:cubicBezTo>
                    <a:pt x="0" y="11"/>
                    <a:pt x="0" y="11"/>
                    <a:pt x="0" y="11"/>
                  </a:cubicBezTo>
                  <a:cubicBezTo>
                    <a:pt x="0" y="11"/>
                    <a:pt x="7" y="0"/>
                    <a:pt x="16" y="1"/>
                  </a:cubicBezTo>
                  <a:lnTo>
                    <a:pt x="49"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4" name="Google Shape;4802;p150"/>
            <p:cNvSpPr/>
            <p:nvPr/>
          </p:nvSpPr>
          <p:spPr>
            <a:xfrm>
              <a:off x="1973999" y="6825486"/>
              <a:ext cx="243859" cy="83073"/>
            </a:xfrm>
            <a:custGeom>
              <a:avLst/>
              <a:gdLst/>
              <a:ahLst/>
              <a:cxnLst/>
              <a:rect l="l" t="t" r="r" b="b"/>
              <a:pathLst>
                <a:path w="129" h="44" extrusionOk="0">
                  <a:moveTo>
                    <a:pt x="128" y="44"/>
                  </a:moveTo>
                  <a:cubicBezTo>
                    <a:pt x="128" y="42"/>
                    <a:pt x="129" y="32"/>
                    <a:pt x="129" y="30"/>
                  </a:cubicBezTo>
                  <a:cubicBezTo>
                    <a:pt x="129" y="13"/>
                    <a:pt x="115" y="0"/>
                    <a:pt x="99" y="0"/>
                  </a:cubicBezTo>
                  <a:cubicBezTo>
                    <a:pt x="30" y="0"/>
                    <a:pt x="30" y="0"/>
                    <a:pt x="30" y="0"/>
                  </a:cubicBezTo>
                  <a:cubicBezTo>
                    <a:pt x="14" y="0"/>
                    <a:pt x="0" y="13"/>
                    <a:pt x="0" y="30"/>
                  </a:cubicBezTo>
                  <a:cubicBezTo>
                    <a:pt x="0" y="32"/>
                    <a:pt x="1" y="42"/>
                    <a:pt x="1" y="44"/>
                  </a:cubicBezTo>
                  <a:lnTo>
                    <a:pt x="128"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4803;p150"/>
            <p:cNvSpPr/>
            <p:nvPr/>
          </p:nvSpPr>
          <p:spPr>
            <a:xfrm>
              <a:off x="2686817" y="6825486"/>
              <a:ext cx="242519" cy="83073"/>
            </a:xfrm>
            <a:custGeom>
              <a:avLst/>
              <a:gdLst/>
              <a:ahLst/>
              <a:cxnLst/>
              <a:rect l="l" t="t" r="r" b="b"/>
              <a:pathLst>
                <a:path w="129" h="44" extrusionOk="0">
                  <a:moveTo>
                    <a:pt x="1" y="44"/>
                  </a:moveTo>
                  <a:cubicBezTo>
                    <a:pt x="1" y="42"/>
                    <a:pt x="0" y="32"/>
                    <a:pt x="0" y="30"/>
                  </a:cubicBezTo>
                  <a:cubicBezTo>
                    <a:pt x="0" y="13"/>
                    <a:pt x="14" y="0"/>
                    <a:pt x="30" y="0"/>
                  </a:cubicBezTo>
                  <a:cubicBezTo>
                    <a:pt x="99" y="0"/>
                    <a:pt x="99" y="0"/>
                    <a:pt x="99" y="0"/>
                  </a:cubicBezTo>
                  <a:cubicBezTo>
                    <a:pt x="115" y="0"/>
                    <a:pt x="129" y="13"/>
                    <a:pt x="129" y="30"/>
                  </a:cubicBezTo>
                  <a:cubicBezTo>
                    <a:pt x="129" y="32"/>
                    <a:pt x="128" y="42"/>
                    <a:pt x="128" y="44"/>
                  </a:cubicBezTo>
                  <a:lnTo>
                    <a:pt x="1"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4804;p150"/>
            <p:cNvSpPr/>
            <p:nvPr/>
          </p:nvSpPr>
          <p:spPr>
            <a:xfrm>
              <a:off x="2071810" y="4597261"/>
              <a:ext cx="723537" cy="286735"/>
            </a:xfrm>
            <a:custGeom>
              <a:avLst/>
              <a:gdLst/>
              <a:ahLst/>
              <a:cxnLst/>
              <a:rect l="l" t="t" r="r" b="b"/>
              <a:pathLst>
                <a:path w="384" h="152" extrusionOk="0">
                  <a:moveTo>
                    <a:pt x="37" y="152"/>
                  </a:moveTo>
                  <a:cubicBezTo>
                    <a:pt x="37" y="152"/>
                    <a:pt x="70" y="124"/>
                    <a:pt x="79" y="90"/>
                  </a:cubicBezTo>
                  <a:cubicBezTo>
                    <a:pt x="79" y="90"/>
                    <a:pt x="195" y="137"/>
                    <a:pt x="333" y="80"/>
                  </a:cubicBezTo>
                  <a:cubicBezTo>
                    <a:pt x="333" y="80"/>
                    <a:pt x="345" y="142"/>
                    <a:pt x="366" y="152"/>
                  </a:cubicBezTo>
                  <a:cubicBezTo>
                    <a:pt x="366" y="152"/>
                    <a:pt x="384" y="38"/>
                    <a:pt x="366" y="28"/>
                  </a:cubicBezTo>
                  <a:cubicBezTo>
                    <a:pt x="347" y="18"/>
                    <a:pt x="66" y="0"/>
                    <a:pt x="33" y="25"/>
                  </a:cubicBezTo>
                  <a:cubicBezTo>
                    <a:pt x="0" y="50"/>
                    <a:pt x="37" y="152"/>
                    <a:pt x="37" y="152"/>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4805;p150"/>
            <p:cNvSpPr/>
            <p:nvPr/>
          </p:nvSpPr>
          <p:spPr>
            <a:xfrm>
              <a:off x="2296911" y="4894715"/>
              <a:ext cx="3751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4806;p150"/>
            <p:cNvSpPr/>
            <p:nvPr/>
          </p:nvSpPr>
          <p:spPr>
            <a:xfrm>
              <a:off x="2570247" y="4894715"/>
              <a:ext cx="3483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4807;p150"/>
            <p:cNvSpPr/>
            <p:nvPr/>
          </p:nvSpPr>
          <p:spPr>
            <a:xfrm>
              <a:off x="2312989"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4808;p150"/>
            <p:cNvSpPr/>
            <p:nvPr/>
          </p:nvSpPr>
          <p:spPr>
            <a:xfrm>
              <a:off x="2589005"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4809;p150"/>
            <p:cNvSpPr/>
            <p:nvPr/>
          </p:nvSpPr>
          <p:spPr>
            <a:xfrm>
              <a:off x="2307630" y="4926872"/>
              <a:ext cx="536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4810;p150"/>
            <p:cNvSpPr/>
            <p:nvPr/>
          </p:nvSpPr>
          <p:spPr>
            <a:xfrm>
              <a:off x="2579626" y="4926872"/>
              <a:ext cx="268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4811;p150"/>
            <p:cNvSpPr/>
            <p:nvPr/>
          </p:nvSpPr>
          <p:spPr>
            <a:xfrm>
              <a:off x="2256714" y="4814322"/>
              <a:ext cx="101831" cy="24118"/>
            </a:xfrm>
            <a:custGeom>
              <a:avLst/>
              <a:gdLst/>
              <a:ahLst/>
              <a:cxnLst/>
              <a:rect l="l" t="t" r="r" b="b"/>
              <a:pathLst>
                <a:path w="54" h="13" extrusionOk="0">
                  <a:moveTo>
                    <a:pt x="0" y="12"/>
                  </a:moveTo>
                  <a:cubicBezTo>
                    <a:pt x="0" y="12"/>
                    <a:pt x="3" y="10"/>
                    <a:pt x="8" y="7"/>
                  </a:cubicBezTo>
                  <a:cubicBezTo>
                    <a:pt x="10" y="6"/>
                    <a:pt x="13" y="5"/>
                    <a:pt x="17" y="4"/>
                  </a:cubicBezTo>
                  <a:cubicBezTo>
                    <a:pt x="20" y="3"/>
                    <a:pt x="23" y="2"/>
                    <a:pt x="27" y="1"/>
                  </a:cubicBezTo>
                  <a:cubicBezTo>
                    <a:pt x="29" y="1"/>
                    <a:pt x="31" y="1"/>
                    <a:pt x="33" y="0"/>
                  </a:cubicBezTo>
                  <a:cubicBezTo>
                    <a:pt x="35" y="0"/>
                    <a:pt x="37" y="0"/>
                    <a:pt x="38" y="0"/>
                  </a:cubicBezTo>
                  <a:cubicBezTo>
                    <a:pt x="40" y="1"/>
                    <a:pt x="42" y="1"/>
                    <a:pt x="44" y="2"/>
                  </a:cubicBezTo>
                  <a:cubicBezTo>
                    <a:pt x="45" y="3"/>
                    <a:pt x="47" y="3"/>
                    <a:pt x="48" y="4"/>
                  </a:cubicBezTo>
                  <a:cubicBezTo>
                    <a:pt x="49" y="5"/>
                    <a:pt x="50" y="6"/>
                    <a:pt x="51" y="7"/>
                  </a:cubicBezTo>
                  <a:cubicBezTo>
                    <a:pt x="52" y="8"/>
                    <a:pt x="52" y="9"/>
                    <a:pt x="53" y="10"/>
                  </a:cubicBezTo>
                  <a:cubicBezTo>
                    <a:pt x="54" y="11"/>
                    <a:pt x="54" y="12"/>
                    <a:pt x="54" y="12"/>
                  </a:cubicBezTo>
                  <a:cubicBezTo>
                    <a:pt x="54" y="13"/>
                    <a:pt x="54" y="13"/>
                    <a:pt x="54" y="13"/>
                  </a:cubicBezTo>
                  <a:cubicBezTo>
                    <a:pt x="54" y="13"/>
                    <a:pt x="52" y="13"/>
                    <a:pt x="51" y="13"/>
                  </a:cubicBezTo>
                  <a:cubicBezTo>
                    <a:pt x="50" y="13"/>
                    <a:pt x="49" y="13"/>
                    <a:pt x="48" y="13"/>
                  </a:cubicBezTo>
                  <a:cubicBezTo>
                    <a:pt x="47" y="13"/>
                    <a:pt x="46" y="13"/>
                    <a:pt x="44" y="13"/>
                  </a:cubicBezTo>
                  <a:cubicBezTo>
                    <a:pt x="43" y="13"/>
                    <a:pt x="42" y="13"/>
                    <a:pt x="41" y="13"/>
                  </a:cubicBezTo>
                  <a:cubicBezTo>
                    <a:pt x="39" y="13"/>
                    <a:pt x="38" y="13"/>
                    <a:pt x="36" y="13"/>
                  </a:cubicBezTo>
                  <a:cubicBezTo>
                    <a:pt x="35" y="12"/>
                    <a:pt x="34" y="12"/>
                    <a:pt x="32" y="12"/>
                  </a:cubicBezTo>
                  <a:cubicBezTo>
                    <a:pt x="31" y="11"/>
                    <a:pt x="29" y="11"/>
                    <a:pt x="27" y="11"/>
                  </a:cubicBezTo>
                  <a:cubicBezTo>
                    <a:pt x="24" y="11"/>
                    <a:pt x="21" y="11"/>
                    <a:pt x="18" y="11"/>
                  </a:cubicBezTo>
                  <a:cubicBezTo>
                    <a:pt x="15" y="11"/>
                    <a:pt x="12" y="11"/>
                    <a:pt x="9" y="11"/>
                  </a:cubicBezTo>
                  <a:cubicBezTo>
                    <a:pt x="4" y="12"/>
                    <a:pt x="1" y="13"/>
                    <a:pt x="1" y="13"/>
                  </a:cubicBezTo>
                  <a:lnTo>
                    <a:pt x="0" y="1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4812;p150"/>
            <p:cNvSpPr/>
            <p:nvPr/>
          </p:nvSpPr>
          <p:spPr>
            <a:xfrm>
              <a:off x="2544789" y="4814322"/>
              <a:ext cx="101831" cy="24118"/>
            </a:xfrm>
            <a:custGeom>
              <a:avLst/>
              <a:gdLst/>
              <a:ahLst/>
              <a:cxnLst/>
              <a:rect l="l" t="t" r="r" b="b"/>
              <a:pathLst>
                <a:path w="54" h="13" extrusionOk="0">
                  <a:moveTo>
                    <a:pt x="53" y="13"/>
                  </a:moveTo>
                  <a:cubicBezTo>
                    <a:pt x="53" y="13"/>
                    <a:pt x="50" y="12"/>
                    <a:pt x="45" y="11"/>
                  </a:cubicBezTo>
                  <a:cubicBezTo>
                    <a:pt x="42" y="11"/>
                    <a:pt x="39" y="11"/>
                    <a:pt x="36" y="11"/>
                  </a:cubicBezTo>
                  <a:cubicBezTo>
                    <a:pt x="33" y="11"/>
                    <a:pt x="30" y="11"/>
                    <a:pt x="26" y="11"/>
                  </a:cubicBezTo>
                  <a:cubicBezTo>
                    <a:pt x="25" y="11"/>
                    <a:pt x="23" y="11"/>
                    <a:pt x="22" y="12"/>
                  </a:cubicBezTo>
                  <a:cubicBezTo>
                    <a:pt x="20" y="12"/>
                    <a:pt x="19" y="12"/>
                    <a:pt x="17" y="13"/>
                  </a:cubicBezTo>
                  <a:cubicBezTo>
                    <a:pt x="16" y="13"/>
                    <a:pt x="15" y="13"/>
                    <a:pt x="13" y="13"/>
                  </a:cubicBezTo>
                  <a:cubicBezTo>
                    <a:pt x="12" y="13"/>
                    <a:pt x="11" y="13"/>
                    <a:pt x="10" y="13"/>
                  </a:cubicBezTo>
                  <a:cubicBezTo>
                    <a:pt x="8" y="13"/>
                    <a:pt x="7" y="13"/>
                    <a:pt x="6" y="13"/>
                  </a:cubicBezTo>
                  <a:cubicBezTo>
                    <a:pt x="5" y="13"/>
                    <a:pt x="4" y="13"/>
                    <a:pt x="3" y="13"/>
                  </a:cubicBezTo>
                  <a:cubicBezTo>
                    <a:pt x="2" y="13"/>
                    <a:pt x="0" y="13"/>
                    <a:pt x="0" y="13"/>
                  </a:cubicBezTo>
                  <a:cubicBezTo>
                    <a:pt x="0" y="12"/>
                    <a:pt x="0" y="12"/>
                    <a:pt x="0" y="12"/>
                  </a:cubicBezTo>
                  <a:cubicBezTo>
                    <a:pt x="0" y="12"/>
                    <a:pt x="0" y="11"/>
                    <a:pt x="1" y="10"/>
                  </a:cubicBezTo>
                  <a:cubicBezTo>
                    <a:pt x="2" y="9"/>
                    <a:pt x="2" y="8"/>
                    <a:pt x="3" y="7"/>
                  </a:cubicBezTo>
                  <a:cubicBezTo>
                    <a:pt x="4" y="6"/>
                    <a:pt x="5" y="5"/>
                    <a:pt x="6" y="4"/>
                  </a:cubicBezTo>
                  <a:cubicBezTo>
                    <a:pt x="7" y="3"/>
                    <a:pt x="9" y="3"/>
                    <a:pt x="10" y="2"/>
                  </a:cubicBezTo>
                  <a:cubicBezTo>
                    <a:pt x="12" y="1"/>
                    <a:pt x="14" y="1"/>
                    <a:pt x="16" y="0"/>
                  </a:cubicBezTo>
                  <a:cubicBezTo>
                    <a:pt x="17" y="0"/>
                    <a:pt x="19" y="0"/>
                    <a:pt x="21" y="0"/>
                  </a:cubicBezTo>
                  <a:cubicBezTo>
                    <a:pt x="23" y="1"/>
                    <a:pt x="25" y="1"/>
                    <a:pt x="27" y="1"/>
                  </a:cubicBezTo>
                  <a:cubicBezTo>
                    <a:pt x="31" y="2"/>
                    <a:pt x="34" y="3"/>
                    <a:pt x="37" y="4"/>
                  </a:cubicBezTo>
                  <a:cubicBezTo>
                    <a:pt x="41" y="5"/>
                    <a:pt x="44" y="6"/>
                    <a:pt x="46" y="7"/>
                  </a:cubicBezTo>
                  <a:cubicBezTo>
                    <a:pt x="51" y="10"/>
                    <a:pt x="54" y="12"/>
                    <a:pt x="54" y="12"/>
                  </a:cubicBezTo>
                  <a:lnTo>
                    <a:pt x="53" y="13"/>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4813;p150"/>
            <p:cNvSpPr/>
            <p:nvPr/>
          </p:nvSpPr>
          <p:spPr>
            <a:xfrm>
              <a:off x="3536303" y="2298021"/>
              <a:ext cx="763733" cy="483698"/>
            </a:xfrm>
            <a:custGeom>
              <a:avLst/>
              <a:gdLst/>
              <a:ahLst/>
              <a:cxnLst/>
              <a:rect l="l" t="t" r="r" b="b"/>
              <a:pathLst>
                <a:path w="405" h="257" extrusionOk="0">
                  <a:moveTo>
                    <a:pt x="336" y="165"/>
                  </a:moveTo>
                  <a:cubicBezTo>
                    <a:pt x="336" y="165"/>
                    <a:pt x="333" y="54"/>
                    <a:pt x="405" y="4"/>
                  </a:cubicBezTo>
                  <a:cubicBezTo>
                    <a:pt x="404" y="0"/>
                    <a:pt x="0" y="118"/>
                    <a:pt x="127" y="257"/>
                  </a:cubicBezTo>
                  <a:cubicBezTo>
                    <a:pt x="196" y="225"/>
                    <a:pt x="266" y="194"/>
                    <a:pt x="336" y="165"/>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6" name="Google Shape;4814;p150"/>
            <p:cNvSpPr/>
            <p:nvPr/>
          </p:nvSpPr>
          <p:spPr>
            <a:xfrm>
              <a:off x="3817678" y="2702666"/>
              <a:ext cx="688700" cy="507816"/>
            </a:xfrm>
            <a:custGeom>
              <a:avLst/>
              <a:gdLst/>
              <a:ahLst/>
              <a:cxnLst/>
              <a:rect l="l" t="t" r="r" b="b"/>
              <a:pathLst>
                <a:path w="366" h="270" extrusionOk="0">
                  <a:moveTo>
                    <a:pt x="208" y="0"/>
                  </a:moveTo>
                  <a:cubicBezTo>
                    <a:pt x="208" y="0"/>
                    <a:pt x="284" y="80"/>
                    <a:pt x="366" y="69"/>
                  </a:cubicBezTo>
                  <a:cubicBezTo>
                    <a:pt x="363" y="66"/>
                    <a:pt x="24" y="270"/>
                    <a:pt x="0" y="91"/>
                  </a:cubicBezTo>
                  <a:cubicBezTo>
                    <a:pt x="69" y="59"/>
                    <a:pt x="138" y="29"/>
                    <a:pt x="208"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7" name="Google Shape;4815;p150"/>
            <p:cNvSpPr/>
            <p:nvPr/>
          </p:nvSpPr>
          <p:spPr>
            <a:xfrm>
              <a:off x="2433579" y="2579397"/>
              <a:ext cx="1830280" cy="1018311"/>
            </a:xfrm>
            <a:custGeom>
              <a:avLst/>
              <a:gdLst/>
              <a:ahLst/>
              <a:cxnLst/>
              <a:rect l="l" t="t" r="r" b="b"/>
              <a:pathLst>
                <a:path w="971" h="540" extrusionOk="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8" name="Google Shape;4816;p150"/>
            <p:cNvSpPr/>
            <p:nvPr/>
          </p:nvSpPr>
          <p:spPr>
            <a:xfrm>
              <a:off x="1505040" y="1553046"/>
              <a:ext cx="588209" cy="684680"/>
            </a:xfrm>
            <a:custGeom>
              <a:avLst/>
              <a:gdLst/>
              <a:ahLst/>
              <a:cxnLst/>
              <a:rect l="l" t="t" r="r" b="b"/>
              <a:pathLst>
                <a:path w="312" h="363" extrusionOk="0">
                  <a:moveTo>
                    <a:pt x="0" y="176"/>
                  </a:moveTo>
                  <a:cubicBezTo>
                    <a:pt x="0" y="176"/>
                    <a:pt x="60" y="83"/>
                    <a:pt x="25" y="3"/>
                  </a:cubicBezTo>
                  <a:cubicBezTo>
                    <a:pt x="28" y="0"/>
                    <a:pt x="312" y="311"/>
                    <a:pt x="131" y="363"/>
                  </a:cubicBezTo>
                  <a:cubicBezTo>
                    <a:pt x="89" y="300"/>
                    <a:pt x="45" y="237"/>
                    <a:pt x="0" y="176"/>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9" name="Google Shape;4817;p150"/>
            <p:cNvSpPr/>
            <p:nvPr/>
          </p:nvSpPr>
          <p:spPr>
            <a:xfrm>
              <a:off x="1101735" y="1898736"/>
              <a:ext cx="565431" cy="660562"/>
            </a:xfrm>
            <a:custGeom>
              <a:avLst/>
              <a:gdLst/>
              <a:ahLst/>
              <a:cxnLst/>
              <a:rect l="l" t="t" r="r" b="b"/>
              <a:pathLst>
                <a:path w="300" h="351" extrusionOk="0">
                  <a:moveTo>
                    <a:pt x="170" y="25"/>
                  </a:moveTo>
                  <a:cubicBezTo>
                    <a:pt x="170" y="25"/>
                    <a:pt x="64" y="53"/>
                    <a:pt x="0" y="1"/>
                  </a:cubicBezTo>
                  <a:cubicBezTo>
                    <a:pt x="3" y="0"/>
                    <a:pt x="187" y="351"/>
                    <a:pt x="300" y="210"/>
                  </a:cubicBezTo>
                  <a:cubicBezTo>
                    <a:pt x="258" y="148"/>
                    <a:pt x="215" y="86"/>
                    <a:pt x="170" y="25"/>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0" name="Google Shape;4818;p150"/>
            <p:cNvSpPr/>
            <p:nvPr/>
          </p:nvSpPr>
          <p:spPr>
            <a:xfrm>
              <a:off x="1389810" y="1839781"/>
              <a:ext cx="1134881" cy="1763286"/>
            </a:xfrm>
            <a:custGeom>
              <a:avLst/>
              <a:gdLst/>
              <a:ahLst/>
              <a:cxnLst/>
              <a:rect l="l" t="t" r="r" b="b"/>
              <a:pathLst>
                <a:path w="602" h="936" extrusionOk="0">
                  <a:moveTo>
                    <a:pt x="577" y="927"/>
                  </a:moveTo>
                  <a:cubicBezTo>
                    <a:pt x="595" y="919"/>
                    <a:pt x="602" y="897"/>
                    <a:pt x="593" y="879"/>
                  </a:cubicBezTo>
                  <a:cubicBezTo>
                    <a:pt x="441" y="579"/>
                    <a:pt x="266" y="292"/>
                    <a:pt x="69" y="20"/>
                  </a:cubicBezTo>
                  <a:cubicBezTo>
                    <a:pt x="57" y="4"/>
                    <a:pt x="34" y="0"/>
                    <a:pt x="18" y="11"/>
                  </a:cubicBezTo>
                  <a:cubicBezTo>
                    <a:pt x="3" y="23"/>
                    <a:pt x="0" y="45"/>
                    <a:pt x="11" y="62"/>
                  </a:cubicBezTo>
                  <a:cubicBezTo>
                    <a:pt x="207" y="330"/>
                    <a:pt x="380" y="614"/>
                    <a:pt x="529" y="911"/>
                  </a:cubicBezTo>
                  <a:cubicBezTo>
                    <a:pt x="538" y="929"/>
                    <a:pt x="560" y="936"/>
                    <a:pt x="577" y="92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1" name="Google Shape;4819;p150"/>
            <p:cNvSpPr/>
            <p:nvPr/>
          </p:nvSpPr>
          <p:spPr>
            <a:xfrm>
              <a:off x="786863" y="2165373"/>
              <a:ext cx="739615" cy="531934"/>
            </a:xfrm>
            <a:custGeom>
              <a:avLst/>
              <a:gdLst/>
              <a:ahLst/>
              <a:cxnLst/>
              <a:rect l="l" t="t" r="r" b="b"/>
              <a:pathLst>
                <a:path w="392" h="282" extrusionOk="0">
                  <a:moveTo>
                    <a:pt x="52" y="171"/>
                  </a:moveTo>
                  <a:cubicBezTo>
                    <a:pt x="53" y="171"/>
                    <a:pt x="66" y="61"/>
                    <a:pt x="0" y="4"/>
                  </a:cubicBezTo>
                  <a:cubicBezTo>
                    <a:pt x="1" y="0"/>
                    <a:pt x="392" y="157"/>
                    <a:pt x="252" y="282"/>
                  </a:cubicBezTo>
                  <a:cubicBezTo>
                    <a:pt x="186" y="244"/>
                    <a:pt x="120" y="207"/>
                    <a:pt x="52" y="171"/>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2" name="Google Shape;4820;p150"/>
            <p:cNvSpPr/>
            <p:nvPr/>
          </p:nvSpPr>
          <p:spPr>
            <a:xfrm>
              <a:off x="529605" y="2576717"/>
              <a:ext cx="679321" cy="539973"/>
            </a:xfrm>
            <a:custGeom>
              <a:avLst/>
              <a:gdLst/>
              <a:ahLst/>
              <a:cxnLst/>
              <a:rect l="l" t="t" r="r" b="b"/>
              <a:pathLst>
                <a:path w="361" h="287" extrusionOk="0">
                  <a:moveTo>
                    <a:pt x="164" y="0"/>
                  </a:moveTo>
                  <a:cubicBezTo>
                    <a:pt x="164" y="0"/>
                    <a:pt x="80" y="72"/>
                    <a:pt x="0" y="53"/>
                  </a:cubicBezTo>
                  <a:cubicBezTo>
                    <a:pt x="2" y="50"/>
                    <a:pt x="320" y="287"/>
                    <a:pt x="361" y="111"/>
                  </a:cubicBezTo>
                  <a:cubicBezTo>
                    <a:pt x="296" y="73"/>
                    <a:pt x="230" y="36"/>
                    <a:pt x="164"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3" name="Google Shape;4821;p150"/>
            <p:cNvSpPr/>
            <p:nvPr/>
          </p:nvSpPr>
          <p:spPr>
            <a:xfrm>
              <a:off x="785523" y="2456127"/>
              <a:ext cx="1736488" cy="1176417"/>
            </a:xfrm>
            <a:custGeom>
              <a:avLst/>
              <a:gdLst/>
              <a:ahLst/>
              <a:cxnLst/>
              <a:rect l="l" t="t" r="r" b="b"/>
              <a:pathLst>
                <a:path w="922" h="625" extrusionOk="0">
                  <a:moveTo>
                    <a:pt x="910" y="607"/>
                  </a:moveTo>
                  <a:cubicBezTo>
                    <a:pt x="922" y="592"/>
                    <a:pt x="919" y="569"/>
                    <a:pt x="903" y="557"/>
                  </a:cubicBezTo>
                  <a:cubicBezTo>
                    <a:pt x="637" y="352"/>
                    <a:pt x="354" y="169"/>
                    <a:pt x="59" y="10"/>
                  </a:cubicBezTo>
                  <a:cubicBezTo>
                    <a:pt x="41" y="0"/>
                    <a:pt x="19" y="7"/>
                    <a:pt x="10" y="24"/>
                  </a:cubicBezTo>
                  <a:cubicBezTo>
                    <a:pt x="0" y="41"/>
                    <a:pt x="7" y="63"/>
                    <a:pt x="25" y="72"/>
                  </a:cubicBezTo>
                  <a:cubicBezTo>
                    <a:pt x="317" y="229"/>
                    <a:pt x="597" y="410"/>
                    <a:pt x="860" y="613"/>
                  </a:cubicBezTo>
                  <a:cubicBezTo>
                    <a:pt x="876" y="625"/>
                    <a:pt x="898" y="622"/>
                    <a:pt x="910" y="60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sp>
        <p:nvSpPr>
          <p:cNvPr id="45" name="TextBox 44"/>
          <p:cNvSpPr txBox="1"/>
          <p:nvPr/>
        </p:nvSpPr>
        <p:spPr>
          <a:xfrm>
            <a:off x="5601853" y="1310012"/>
            <a:ext cx="5929768" cy="953455"/>
          </a:xfrm>
          <a:prstGeom prst="rect">
            <a:avLst/>
          </a:prstGeom>
          <a:noFill/>
        </p:spPr>
        <p:txBody>
          <a:bodyPr wrap="square" lIns="179285" tIns="143428" rIns="179285" bIns="143428" rtlCol="0">
            <a:spAutoFit/>
          </a:bodyPr>
          <a:lstStyle/>
          <a:p>
            <a:pPr defTabSz="914367"/>
            <a:r>
              <a:rPr lang="en-US" sz="4313" dirty="0">
                <a:solidFill>
                  <a:srgbClr val="505050"/>
                </a:solidFill>
                <a:latin typeface="Segoe UI Light"/>
              </a:rPr>
              <a:t>Objectives:</a:t>
            </a:r>
            <a:endParaRPr lang="en-IN" sz="4313" dirty="0">
              <a:solidFill>
                <a:srgbClr val="505050"/>
              </a:solidFill>
              <a:latin typeface="Segoe UI Light"/>
            </a:endParaRPr>
          </a:p>
        </p:txBody>
      </p:sp>
      <p:sp>
        <p:nvSpPr>
          <p:cNvPr id="46" name="Rectangle 45"/>
          <p:cNvSpPr/>
          <p:nvPr/>
        </p:nvSpPr>
        <p:spPr bwMode="auto">
          <a:xfrm>
            <a:off x="5531260" y="1523003"/>
            <a:ext cx="67965" cy="10311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7374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Storage Options</a:t>
            </a:r>
          </a:p>
        </p:txBody>
      </p:sp>
      <p:sp>
        <p:nvSpPr>
          <p:cNvPr id="7" name="Text Placeholder 6">
            <a:extLst>
              <a:ext uri="{FF2B5EF4-FFF2-40B4-BE49-F238E27FC236}">
                <a16:creationId xmlns:a16="http://schemas.microsoft.com/office/drawing/2014/main" id="{872FB22C-F959-4A81-9928-7094F644387E}"/>
              </a:ext>
            </a:extLst>
          </p:cNvPr>
          <p:cNvSpPr>
            <a:spLocks noGrp="1"/>
          </p:cNvSpPr>
          <p:nvPr>
            <p:ph type="body" sz="quarter" idx="10"/>
          </p:nvPr>
        </p:nvSpPr>
        <p:spPr>
          <a:xfrm>
            <a:off x="269239" y="1189495"/>
            <a:ext cx="11653523" cy="5370729"/>
          </a:xfrm>
        </p:spPr>
        <p:txBody>
          <a:bodyPr/>
          <a:lstStyle/>
          <a:p>
            <a:pPr marL="560241" indent="-560241">
              <a:buFont typeface="Arial" panose="020B0604020202020204" pitchFamily="34" charset="0"/>
              <a:buChar char="•"/>
            </a:pPr>
            <a:r>
              <a:rPr lang="en-US" dirty="0"/>
              <a:t>Relation Database Stores (Azure SQL)</a:t>
            </a:r>
          </a:p>
          <a:p>
            <a:pPr marL="560241" indent="-560241">
              <a:buFont typeface="Arial" panose="020B0604020202020204" pitchFamily="34" charset="0"/>
              <a:buChar char="•"/>
            </a:pPr>
            <a:r>
              <a:rPr lang="en-US" dirty="0"/>
              <a:t>Document Database Stores (Cosmos DB)</a:t>
            </a:r>
          </a:p>
          <a:p>
            <a:pPr marL="560241" indent="-560241">
              <a:buFont typeface="Arial" panose="020B0604020202020204" pitchFamily="34" charset="0"/>
              <a:buChar char="•"/>
            </a:pPr>
            <a:r>
              <a:rPr lang="en-US" dirty="0"/>
              <a:t>In Memory Data Store (Redis Cache)</a:t>
            </a:r>
          </a:p>
          <a:p>
            <a:pPr marL="560241" indent="-560241">
              <a:buFont typeface="Arial" panose="020B0604020202020204" pitchFamily="34" charset="0"/>
              <a:buChar char="•"/>
            </a:pPr>
            <a:r>
              <a:rPr lang="en-US" dirty="0"/>
              <a:t>Graph (Knowledge) Datastore</a:t>
            </a:r>
          </a:p>
          <a:p>
            <a:pPr marL="560241" indent="-560241">
              <a:buFont typeface="Arial" panose="020B0604020202020204" pitchFamily="34" charset="0"/>
              <a:buChar char="•"/>
            </a:pPr>
            <a:r>
              <a:rPr lang="en-US" dirty="0"/>
              <a:t>Time Series Databases</a:t>
            </a:r>
          </a:p>
          <a:p>
            <a:pPr marL="560241" indent="-560241">
              <a:buFont typeface="Arial" panose="020B0604020202020204" pitchFamily="34" charset="0"/>
              <a:buChar char="•"/>
            </a:pPr>
            <a:r>
              <a:rPr lang="en-US" dirty="0"/>
              <a:t>Object (Blob) Stores</a:t>
            </a:r>
          </a:p>
          <a:p>
            <a:pPr marL="560241" indent="-560241">
              <a:buFont typeface="Arial" panose="020B0604020202020204" pitchFamily="34" charset="0"/>
              <a:buChar char="•"/>
            </a:pPr>
            <a:r>
              <a:rPr lang="en-US" dirty="0"/>
              <a:t>Shared Files (Azure File Storage)</a:t>
            </a:r>
          </a:p>
          <a:p>
            <a:pPr marL="560241" indent="-560241">
              <a:buFont typeface="Arial" panose="020B0604020202020204" pitchFamily="34" charset="0"/>
              <a:buChar char="•"/>
            </a:pPr>
            <a:endParaRPr lang="en-US" dirty="0"/>
          </a:p>
        </p:txBody>
      </p:sp>
    </p:spTree>
    <p:extLst>
      <p:ext uri="{BB962C8B-B14F-4D97-AF65-F5344CB8AC3E}">
        <p14:creationId xmlns:p14="http://schemas.microsoft.com/office/powerpoint/2010/main" val="40466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Adopting Cloud</a:t>
            </a:r>
          </a:p>
        </p:txBody>
      </p:sp>
      <p:graphicFrame>
        <p:nvGraphicFramePr>
          <p:cNvPr id="5" name="Table 4">
            <a:extLst>
              <a:ext uri="{FF2B5EF4-FFF2-40B4-BE49-F238E27FC236}">
                <a16:creationId xmlns:a16="http://schemas.microsoft.com/office/drawing/2014/main" id="{3AE795E4-EC7A-461F-812C-AE53B4E68A29}"/>
              </a:ext>
            </a:extLst>
          </p:cNvPr>
          <p:cNvGraphicFramePr>
            <a:graphicFrameLocks noGrp="1"/>
          </p:cNvGraphicFramePr>
          <p:nvPr/>
        </p:nvGraphicFramePr>
        <p:xfrm>
          <a:off x="448601" y="1189494"/>
          <a:ext cx="11474160" cy="5378550"/>
        </p:xfrm>
        <a:graphic>
          <a:graphicData uri="http://schemas.openxmlformats.org/drawingml/2006/table">
            <a:tbl>
              <a:tblPr/>
              <a:tblGrid>
                <a:gridCol w="5737080">
                  <a:extLst>
                    <a:ext uri="{9D8B030D-6E8A-4147-A177-3AD203B41FA5}">
                      <a16:colId xmlns:a16="http://schemas.microsoft.com/office/drawing/2014/main" val="4129188415"/>
                    </a:ext>
                  </a:extLst>
                </a:gridCol>
                <a:gridCol w="5737080">
                  <a:extLst>
                    <a:ext uri="{9D8B030D-6E8A-4147-A177-3AD203B41FA5}">
                      <a16:colId xmlns:a16="http://schemas.microsoft.com/office/drawing/2014/main" val="1609590021"/>
                    </a:ext>
                  </a:extLst>
                </a:gridCol>
              </a:tblGrid>
              <a:tr h="595335">
                <a:tc>
                  <a:txBody>
                    <a:bodyPr/>
                    <a:lstStyle/>
                    <a:p>
                      <a:pPr algn="l" fontAlgn="b"/>
                      <a:r>
                        <a:rPr lang="en-US" sz="2700" b="1">
                          <a:effectLst/>
                        </a:rPr>
                        <a:t>Traditional on-premises</a:t>
                      </a:r>
                    </a:p>
                  </a:txBody>
                  <a:tcPr marL="26097" marR="26097" marT="19573" marB="19573" anchor="b">
                    <a:lnL w="12700" cap="flat" cmpd="sng" algn="ctr">
                      <a:solidFill>
                        <a:srgbClr val="F04405"/>
                      </a:solidFill>
                      <a:prstDash val="solid"/>
                      <a:round/>
                      <a:headEnd type="none" w="med" len="med"/>
                      <a:tailEnd type="none" w="med" len="med"/>
                    </a:lnL>
                    <a:lnR w="12700" cap="flat" cmpd="sng" algn="ctr">
                      <a:solidFill>
                        <a:srgbClr val="004105"/>
                      </a:solidFill>
                      <a:prstDash val="solid"/>
                      <a:round/>
                      <a:headEnd type="none" w="med" len="med"/>
                      <a:tailEnd type="none" w="med" len="med"/>
                    </a:lnR>
                    <a:lnT w="12700" cap="flat" cmpd="sng" algn="ctr">
                      <a:solidFill>
                        <a:srgbClr val="F04405"/>
                      </a:solidFill>
                      <a:prstDash val="solid"/>
                      <a:round/>
                      <a:headEnd type="none" w="med" len="med"/>
                      <a:tailEnd type="none" w="med" len="med"/>
                    </a:lnT>
                    <a:lnB w="4763" cap="flat" cmpd="sng" algn="ctr">
                      <a:solidFill>
                        <a:srgbClr val="803F05"/>
                      </a:solidFill>
                      <a:prstDash val="solid"/>
                      <a:round/>
                      <a:headEnd type="none" w="med" len="med"/>
                      <a:tailEnd type="none" w="med" len="med"/>
                    </a:lnB>
                    <a:solidFill>
                      <a:srgbClr val="FFFFFF"/>
                    </a:solidFill>
                  </a:tcPr>
                </a:tc>
                <a:tc>
                  <a:txBody>
                    <a:bodyPr/>
                    <a:lstStyle/>
                    <a:p>
                      <a:pPr algn="l" fontAlgn="b"/>
                      <a:r>
                        <a:rPr lang="en-US" sz="2700" b="1" dirty="0">
                          <a:effectLst/>
                        </a:rPr>
                        <a:t>Modern cloud</a:t>
                      </a:r>
                    </a:p>
                  </a:txBody>
                  <a:tcPr marL="26097" marR="26097" marT="19573" marB="19573" anchor="b">
                    <a:lnL w="12700" cap="flat" cmpd="sng" algn="ctr">
                      <a:solidFill>
                        <a:srgbClr val="004105"/>
                      </a:solidFill>
                      <a:prstDash val="solid"/>
                      <a:round/>
                      <a:headEnd type="none" w="med" len="med"/>
                      <a:tailEnd type="none" w="med" len="med"/>
                    </a:lnL>
                    <a:lnR w="12700" cap="flat" cmpd="sng" algn="ctr">
                      <a:solidFill>
                        <a:srgbClr val="004105"/>
                      </a:solidFill>
                      <a:prstDash val="solid"/>
                      <a:round/>
                      <a:headEnd type="none" w="med" len="med"/>
                      <a:tailEnd type="none" w="med" len="med"/>
                    </a:lnR>
                    <a:lnT w="12700" cap="flat" cmpd="sng" algn="ctr">
                      <a:solidFill>
                        <a:srgbClr val="004105"/>
                      </a:solidFill>
                      <a:prstDash val="solid"/>
                      <a:round/>
                      <a:headEnd type="none" w="med" len="med"/>
                      <a:tailEnd type="none" w="med" len="med"/>
                    </a:lnT>
                    <a:lnB w="4763" cap="flat" cmpd="sng" algn="ctr">
                      <a:solidFill>
                        <a:srgbClr val="F04A05"/>
                      </a:solidFill>
                      <a:prstDash val="solid"/>
                      <a:round/>
                      <a:headEnd type="none" w="med" len="med"/>
                      <a:tailEnd type="none" w="med" len="med"/>
                    </a:lnB>
                    <a:solidFill>
                      <a:srgbClr val="FFFFFF"/>
                    </a:solidFill>
                  </a:tcPr>
                </a:tc>
                <a:extLst>
                  <a:ext uri="{0D108BD9-81ED-4DB2-BD59-A6C34878D82A}">
                    <a16:rowId xmlns:a16="http://schemas.microsoft.com/office/drawing/2014/main" val="2819207431"/>
                  </a:ext>
                </a:extLst>
              </a:tr>
              <a:tr h="4783215">
                <a:tc>
                  <a:txBody>
                    <a:bodyPr/>
                    <a:lstStyle/>
                    <a:p>
                      <a:pPr marL="342900" indent="-342900" algn="l" fontAlgn="t">
                        <a:buFont typeface="Arial" panose="020B0604020202020204" pitchFamily="34" charset="0"/>
                        <a:buChar char="•"/>
                      </a:pPr>
                      <a:r>
                        <a:rPr lang="en-US" sz="2000" dirty="0">
                          <a:effectLst/>
                        </a:rPr>
                        <a:t>Monolithic, centralized</a:t>
                      </a:r>
                    </a:p>
                    <a:p>
                      <a:pPr marL="342900" indent="-342900" algn="l" fontAlgn="t">
                        <a:buFont typeface="Arial" panose="020B0604020202020204" pitchFamily="34" charset="0"/>
                        <a:buChar char="•"/>
                      </a:pPr>
                      <a:r>
                        <a:rPr lang="en-US" sz="2000" dirty="0">
                          <a:effectLst/>
                        </a:rPr>
                        <a:t>Design for predictable scalability</a:t>
                      </a:r>
                    </a:p>
                    <a:p>
                      <a:pPr marL="342900" indent="-342900" algn="l" fontAlgn="t">
                        <a:buFont typeface="Arial" panose="020B0604020202020204" pitchFamily="34" charset="0"/>
                        <a:buChar char="•"/>
                      </a:pPr>
                      <a:r>
                        <a:rPr lang="en-US" sz="2000" dirty="0">
                          <a:effectLst/>
                        </a:rPr>
                        <a:t>Relational database</a:t>
                      </a:r>
                    </a:p>
                    <a:p>
                      <a:pPr marL="342900" indent="-342900" algn="l" fontAlgn="t">
                        <a:buFont typeface="Arial" panose="020B0604020202020204" pitchFamily="34" charset="0"/>
                        <a:buChar char="•"/>
                      </a:pPr>
                      <a:r>
                        <a:rPr lang="en-US" sz="2000" dirty="0">
                          <a:effectLst/>
                        </a:rPr>
                        <a:t>Strong consistency</a:t>
                      </a:r>
                    </a:p>
                    <a:p>
                      <a:pPr marL="342900" indent="-342900" algn="l" fontAlgn="t">
                        <a:buFont typeface="Arial" panose="020B0604020202020204" pitchFamily="34" charset="0"/>
                        <a:buChar char="•"/>
                      </a:pPr>
                      <a:r>
                        <a:rPr lang="en-US" sz="2000" dirty="0">
                          <a:effectLst/>
                        </a:rPr>
                        <a:t>Serial and synchronized processing</a:t>
                      </a:r>
                    </a:p>
                    <a:p>
                      <a:pPr marL="342900" indent="-342900" algn="l" fontAlgn="t">
                        <a:buFont typeface="Arial" panose="020B0604020202020204" pitchFamily="34" charset="0"/>
                        <a:buChar char="•"/>
                      </a:pPr>
                      <a:r>
                        <a:rPr lang="en-US" sz="2000" dirty="0">
                          <a:effectLst/>
                        </a:rPr>
                        <a:t>Design to avoid failures (MTBF)</a:t>
                      </a:r>
                    </a:p>
                    <a:p>
                      <a:pPr marL="342900" indent="-342900" algn="l" fontAlgn="t">
                        <a:buFont typeface="Arial" panose="020B0604020202020204" pitchFamily="34" charset="0"/>
                        <a:buChar char="•"/>
                      </a:pPr>
                      <a:r>
                        <a:rPr lang="en-US" sz="2000" dirty="0">
                          <a:effectLst/>
                        </a:rPr>
                        <a:t>Occasional big updates</a:t>
                      </a:r>
                    </a:p>
                    <a:p>
                      <a:pPr marL="342900" indent="-342900" algn="l" fontAlgn="t">
                        <a:buFont typeface="Arial" panose="020B0604020202020204" pitchFamily="34" charset="0"/>
                        <a:buChar char="•"/>
                      </a:pPr>
                      <a:r>
                        <a:rPr lang="en-US" sz="2000" dirty="0">
                          <a:effectLst/>
                        </a:rPr>
                        <a:t>Manual management</a:t>
                      </a:r>
                    </a:p>
                    <a:p>
                      <a:pPr marL="342900" indent="-342900" algn="l" fontAlgn="t">
                        <a:buFont typeface="Arial" panose="020B0604020202020204" pitchFamily="34" charset="0"/>
                        <a:buChar char="•"/>
                      </a:pPr>
                      <a:r>
                        <a:rPr lang="en-US" sz="2000" dirty="0">
                          <a:effectLst/>
                        </a:rPr>
                        <a:t>Snowflake servers</a:t>
                      </a:r>
                    </a:p>
                  </a:txBody>
                  <a:tcPr marL="26097" marR="26097" marT="19573" marB="19573">
                    <a:lnL w="12700" cap="flat" cmpd="sng" algn="ctr">
                      <a:solidFill>
                        <a:srgbClr val="803F05"/>
                      </a:solidFill>
                      <a:prstDash val="solid"/>
                      <a:round/>
                      <a:headEnd type="none" w="med" len="med"/>
                      <a:tailEnd type="none" w="med" len="med"/>
                    </a:lnL>
                    <a:lnR w="12700" cap="flat" cmpd="sng" algn="ctr">
                      <a:solidFill>
                        <a:srgbClr val="F04A05"/>
                      </a:solidFill>
                      <a:prstDash val="solid"/>
                      <a:round/>
                      <a:headEnd type="none" w="med" len="med"/>
                      <a:tailEnd type="none" w="med" len="med"/>
                    </a:lnR>
                    <a:lnT w="4763" cap="flat" cmpd="sng" algn="ctr">
                      <a:solidFill>
                        <a:srgbClr val="803F05"/>
                      </a:solidFill>
                      <a:prstDash val="solid"/>
                      <a:round/>
                      <a:headEnd type="none" w="med" len="med"/>
                      <a:tailEnd type="none" w="med" len="med"/>
                    </a:lnT>
                    <a:lnB w="12700" cap="flat" cmpd="sng" algn="ctr">
                      <a:solidFill>
                        <a:srgbClr val="803F05"/>
                      </a:solidFill>
                      <a:prstDash val="solid"/>
                      <a:round/>
                      <a:headEnd type="none" w="med" len="med"/>
                      <a:tailEnd type="none" w="med" len="med"/>
                    </a:lnB>
                    <a:solidFill>
                      <a:srgbClr val="FFFFFF"/>
                    </a:solidFill>
                  </a:tcPr>
                </a:tc>
                <a:tc>
                  <a:txBody>
                    <a:bodyPr/>
                    <a:lstStyle/>
                    <a:p>
                      <a:pPr marL="342900" indent="-342900" algn="l" fontAlgn="t">
                        <a:buFont typeface="Arial" panose="020B0604020202020204" pitchFamily="34" charset="0"/>
                        <a:buChar char="•"/>
                      </a:pPr>
                      <a:r>
                        <a:rPr lang="en-US" sz="2000" dirty="0">
                          <a:effectLst/>
                        </a:rPr>
                        <a:t>Decomposed, de-centralized</a:t>
                      </a:r>
                    </a:p>
                    <a:p>
                      <a:pPr marL="342900" indent="-342900" algn="l" fontAlgn="t">
                        <a:buFont typeface="Arial" panose="020B0604020202020204" pitchFamily="34" charset="0"/>
                        <a:buChar char="•"/>
                      </a:pPr>
                      <a:r>
                        <a:rPr lang="en-US" sz="2000" dirty="0">
                          <a:effectLst/>
                        </a:rPr>
                        <a:t>Design for elastic scale</a:t>
                      </a:r>
                    </a:p>
                    <a:p>
                      <a:pPr marL="342900" indent="-342900" algn="l" fontAlgn="t">
                        <a:buFont typeface="Arial" panose="020B0604020202020204" pitchFamily="34" charset="0"/>
                        <a:buChar char="•"/>
                      </a:pPr>
                      <a:r>
                        <a:rPr lang="en-US" sz="2000" dirty="0">
                          <a:effectLst/>
                        </a:rPr>
                        <a:t>Polyglot persistence </a:t>
                      </a:r>
                    </a:p>
                    <a:p>
                      <a:pPr marL="342900" indent="-342900" algn="l" fontAlgn="t">
                        <a:buFont typeface="Arial" panose="020B0604020202020204" pitchFamily="34" charset="0"/>
                        <a:buChar char="•"/>
                      </a:pPr>
                      <a:r>
                        <a:rPr lang="en-US" sz="2000" dirty="0">
                          <a:effectLst/>
                        </a:rPr>
                        <a:t>Eventual consistency</a:t>
                      </a:r>
                    </a:p>
                    <a:p>
                      <a:pPr marL="342900" indent="-342900" algn="l" fontAlgn="t">
                        <a:buFont typeface="Arial" panose="020B0604020202020204" pitchFamily="34" charset="0"/>
                        <a:buChar char="•"/>
                      </a:pPr>
                      <a:r>
                        <a:rPr lang="en-US" sz="2000" dirty="0">
                          <a:effectLst/>
                        </a:rPr>
                        <a:t>Parallel and asynchronous processing</a:t>
                      </a:r>
                    </a:p>
                    <a:p>
                      <a:pPr marL="342900" indent="-342900" algn="l" fontAlgn="t">
                        <a:buFont typeface="Arial" panose="020B0604020202020204" pitchFamily="34" charset="0"/>
                        <a:buChar char="•"/>
                      </a:pPr>
                      <a:r>
                        <a:rPr lang="en-US" sz="2000" dirty="0">
                          <a:effectLst/>
                        </a:rPr>
                        <a:t>Design for failure (MTTR)</a:t>
                      </a:r>
                    </a:p>
                    <a:p>
                      <a:pPr marL="342900" indent="-342900" algn="l" fontAlgn="t">
                        <a:buFont typeface="Arial" panose="020B0604020202020204" pitchFamily="34" charset="0"/>
                        <a:buChar char="•"/>
                      </a:pPr>
                      <a:r>
                        <a:rPr lang="en-US" sz="2000" dirty="0">
                          <a:effectLst/>
                        </a:rPr>
                        <a:t>Frequent small updates</a:t>
                      </a:r>
                    </a:p>
                    <a:p>
                      <a:pPr marL="342900" indent="-342900" algn="l" fontAlgn="t">
                        <a:buFont typeface="Arial" panose="020B0604020202020204" pitchFamily="34" charset="0"/>
                        <a:buChar char="•"/>
                      </a:pPr>
                      <a:r>
                        <a:rPr lang="en-US" sz="2000" dirty="0">
                          <a:effectLst/>
                        </a:rPr>
                        <a:t>Automated self-management</a:t>
                      </a:r>
                    </a:p>
                    <a:p>
                      <a:pPr marL="342900" indent="-342900" algn="l" fontAlgn="t">
                        <a:buFont typeface="Arial" panose="020B0604020202020204" pitchFamily="34" charset="0"/>
                        <a:buChar char="•"/>
                      </a:pPr>
                      <a:r>
                        <a:rPr lang="en-US" sz="2000" dirty="0">
                          <a:effectLst/>
                        </a:rPr>
                        <a:t>Immutable infrastructure</a:t>
                      </a:r>
                    </a:p>
                  </a:txBody>
                  <a:tcPr marL="26097" marR="26097" marT="19573" marB="19573">
                    <a:lnL w="12700" cap="flat" cmpd="sng" algn="ctr">
                      <a:solidFill>
                        <a:srgbClr val="F04A05"/>
                      </a:solidFill>
                      <a:prstDash val="solid"/>
                      <a:round/>
                      <a:headEnd type="none" w="med" len="med"/>
                      <a:tailEnd type="none" w="med" len="med"/>
                    </a:lnL>
                    <a:lnR w="12700" cap="flat" cmpd="sng" algn="ctr">
                      <a:solidFill>
                        <a:srgbClr val="F04A05"/>
                      </a:solidFill>
                      <a:prstDash val="solid"/>
                      <a:round/>
                      <a:headEnd type="none" w="med" len="med"/>
                      <a:tailEnd type="none" w="med" len="med"/>
                    </a:lnR>
                    <a:lnT w="4763" cap="flat" cmpd="sng" algn="ctr">
                      <a:solidFill>
                        <a:srgbClr val="F04A05"/>
                      </a:solidFill>
                      <a:prstDash val="solid"/>
                      <a:round/>
                      <a:headEnd type="none" w="med" len="med"/>
                      <a:tailEnd type="none" w="med" len="med"/>
                    </a:lnT>
                    <a:lnB w="12700" cap="flat" cmpd="sng" algn="ctr">
                      <a:solidFill>
                        <a:srgbClr val="F04A05"/>
                      </a:solidFill>
                      <a:prstDash val="solid"/>
                      <a:round/>
                      <a:headEnd type="none" w="med" len="med"/>
                      <a:tailEnd type="none" w="med" len="med"/>
                    </a:lnB>
                    <a:solidFill>
                      <a:srgbClr val="FFFFFF"/>
                    </a:solidFill>
                  </a:tcPr>
                </a:tc>
                <a:extLst>
                  <a:ext uri="{0D108BD9-81ED-4DB2-BD59-A6C34878D82A}">
                    <a16:rowId xmlns:a16="http://schemas.microsoft.com/office/drawing/2014/main" val="4129110140"/>
                  </a:ext>
                </a:extLst>
              </a:tr>
            </a:tbl>
          </a:graphicData>
        </a:graphic>
      </p:graphicFrame>
    </p:spTree>
    <p:extLst>
      <p:ext uri="{BB962C8B-B14F-4D97-AF65-F5344CB8AC3E}">
        <p14:creationId xmlns:p14="http://schemas.microsoft.com/office/powerpoint/2010/main" val="30430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5263-A3C7-46FE-9BA7-F5E51AE38C23}"/>
              </a:ext>
            </a:extLst>
          </p:cNvPr>
          <p:cNvSpPr>
            <a:spLocks noGrp="1"/>
          </p:cNvSpPr>
          <p:nvPr>
            <p:ph type="title"/>
          </p:nvPr>
        </p:nvSpPr>
        <p:spPr>
          <a:xfrm>
            <a:off x="269239" y="2084363"/>
            <a:ext cx="11653523" cy="1158629"/>
          </a:xfrm>
          <a:prstGeom prst="rect">
            <a:avLst/>
          </a:prstGeom>
          <a:noFill/>
        </p:spPr>
        <p:txBody>
          <a:bodyPr wrap="square" anchor="t">
            <a:normAutofit/>
          </a:bodyPr>
          <a:lstStyle/>
          <a:p>
            <a:r>
              <a:rPr lang="en-US" dirty="0"/>
              <a:t>Design Principles</a:t>
            </a:r>
          </a:p>
        </p:txBody>
      </p:sp>
    </p:spTree>
    <p:extLst>
      <p:ext uri="{BB962C8B-B14F-4D97-AF65-F5344CB8AC3E}">
        <p14:creationId xmlns:p14="http://schemas.microsoft.com/office/powerpoint/2010/main" val="4845130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Software Design Principles:</a:t>
            </a:r>
          </a:p>
        </p:txBody>
      </p:sp>
      <p:sp>
        <p:nvSpPr>
          <p:cNvPr id="7" name="Text Placeholder 6">
            <a:extLst>
              <a:ext uri="{FF2B5EF4-FFF2-40B4-BE49-F238E27FC236}">
                <a16:creationId xmlns:a16="http://schemas.microsoft.com/office/drawing/2014/main" id="{872FB22C-F959-4A81-9928-7094F644387E}"/>
              </a:ext>
            </a:extLst>
          </p:cNvPr>
          <p:cNvSpPr>
            <a:spLocks noGrp="1"/>
          </p:cNvSpPr>
          <p:nvPr>
            <p:ph type="body" sz="quarter" idx="10"/>
          </p:nvPr>
        </p:nvSpPr>
        <p:spPr>
          <a:xfrm>
            <a:off x="269239" y="1189494"/>
            <a:ext cx="11653523" cy="5394867"/>
          </a:xfrm>
        </p:spPr>
        <p:txBody>
          <a:bodyPr/>
          <a:lstStyle/>
          <a:p>
            <a:pPr marL="448193" indent="-448193">
              <a:buFont typeface="Arial" panose="020B0604020202020204" pitchFamily="34" charset="0"/>
              <a:buChar char="•"/>
            </a:pPr>
            <a:r>
              <a:rPr lang="en-US" sz="3137" dirty="0"/>
              <a:t>Design for Self healing</a:t>
            </a:r>
          </a:p>
          <a:p>
            <a:pPr marL="448193" indent="-448193">
              <a:buFont typeface="Arial" panose="020B0604020202020204" pitchFamily="34" charset="0"/>
              <a:buChar char="•"/>
            </a:pPr>
            <a:r>
              <a:rPr lang="en-US" sz="3137" dirty="0"/>
              <a:t>Making all things redundant</a:t>
            </a:r>
          </a:p>
          <a:p>
            <a:pPr marL="448193" indent="-448193">
              <a:buFont typeface="Arial" panose="020B0604020202020204" pitchFamily="34" charset="0"/>
              <a:buChar char="•"/>
            </a:pPr>
            <a:r>
              <a:rPr lang="en-US" sz="3137" dirty="0"/>
              <a:t>Minimize coordination</a:t>
            </a:r>
          </a:p>
          <a:p>
            <a:pPr marL="448193" indent="-448193">
              <a:buFont typeface="Arial" panose="020B0604020202020204" pitchFamily="34" charset="0"/>
              <a:buChar char="•"/>
            </a:pPr>
            <a:r>
              <a:rPr lang="en-US" sz="3137" dirty="0"/>
              <a:t>Design to scale out</a:t>
            </a:r>
          </a:p>
          <a:p>
            <a:pPr marL="448193" indent="-448193">
              <a:buFont typeface="Arial" panose="020B0604020202020204" pitchFamily="34" charset="0"/>
              <a:buChar char="•"/>
            </a:pPr>
            <a:r>
              <a:rPr lang="en-US" sz="3137" dirty="0"/>
              <a:t>Partition around limits</a:t>
            </a:r>
          </a:p>
          <a:p>
            <a:pPr marL="448193" indent="-448193">
              <a:buFont typeface="Arial" panose="020B0604020202020204" pitchFamily="34" charset="0"/>
              <a:buChar char="•"/>
            </a:pPr>
            <a:r>
              <a:rPr lang="en-US" sz="3137" dirty="0"/>
              <a:t>Design for Operations</a:t>
            </a:r>
          </a:p>
          <a:p>
            <a:pPr marL="448193" indent="-448193">
              <a:buFont typeface="Arial" panose="020B0604020202020204" pitchFamily="34" charset="0"/>
              <a:buChar char="•"/>
            </a:pPr>
            <a:r>
              <a:rPr lang="en-US" sz="3137" dirty="0"/>
              <a:t>Use managed services</a:t>
            </a:r>
          </a:p>
          <a:p>
            <a:pPr marL="448193" indent="-448193">
              <a:buFont typeface="Arial" panose="020B0604020202020204" pitchFamily="34" charset="0"/>
              <a:buChar char="•"/>
            </a:pPr>
            <a:r>
              <a:rPr lang="en-US" sz="3137" dirty="0"/>
              <a:t>Use the best data store for the job</a:t>
            </a:r>
          </a:p>
          <a:p>
            <a:pPr marL="448193" indent="-448193">
              <a:buFont typeface="Arial" panose="020B0604020202020204" pitchFamily="34" charset="0"/>
              <a:buChar char="•"/>
            </a:pPr>
            <a:r>
              <a:rPr lang="en-US" sz="3137" dirty="0"/>
              <a:t>Design for evolution</a:t>
            </a:r>
          </a:p>
          <a:p>
            <a:pPr marL="448193" indent="-448193">
              <a:buFont typeface="Arial" panose="020B0604020202020204" pitchFamily="34" charset="0"/>
              <a:buChar char="•"/>
            </a:pPr>
            <a:r>
              <a:rPr lang="en-US" sz="3137" dirty="0"/>
              <a:t>Build for the need of business</a:t>
            </a:r>
          </a:p>
        </p:txBody>
      </p:sp>
    </p:spTree>
    <p:extLst>
      <p:ext uri="{BB962C8B-B14F-4D97-AF65-F5344CB8AC3E}">
        <p14:creationId xmlns:p14="http://schemas.microsoft.com/office/powerpoint/2010/main" val="65181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fade">
                                      <p:cBhvr>
                                        <p:cTn id="42" dur="500"/>
                                        <p:tgtEl>
                                          <p:spTgt spid="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animEffect transition="in" filter="fade">
                                      <p:cBhvr>
                                        <p:cTn id="47" dur="500"/>
                                        <p:tgtEl>
                                          <p:spTgt spid="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9" end="9"/>
                                            </p:txEl>
                                          </p:spTgt>
                                        </p:tgtEl>
                                        <p:attrNameLst>
                                          <p:attrName>style.visibility</p:attrName>
                                        </p:attrNameLst>
                                      </p:cBhvr>
                                      <p:to>
                                        <p:strVal val="visible"/>
                                      </p:to>
                                    </p:set>
                                    <p:animEffect transition="in" filter="fade">
                                      <p:cBhvr>
                                        <p:cTn id="5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Client-Side Application Architectural Patterns:</a:t>
            </a:r>
          </a:p>
        </p:txBody>
      </p:sp>
      <p:pic>
        <p:nvPicPr>
          <p:cNvPr id="2050" name="Picture 2" descr="See the source image">
            <a:extLst>
              <a:ext uri="{FF2B5EF4-FFF2-40B4-BE49-F238E27FC236}">
                <a16:creationId xmlns:a16="http://schemas.microsoft.com/office/drawing/2014/main" id="{BB1E0182-C01A-4188-8213-02E1579E96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491" y="1734781"/>
            <a:ext cx="9329019" cy="415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0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Coding Best Practices</a:t>
            </a:r>
            <a:endParaRPr lang="en-US" sz="3921" dirty="0">
              <a:solidFill>
                <a:schemeClr val="accent3"/>
              </a:solidFill>
            </a:endParaRPr>
          </a:p>
        </p:txBody>
      </p:sp>
      <p:sp>
        <p:nvSpPr>
          <p:cNvPr id="3" name="Text Placeholder 2"/>
          <p:cNvSpPr>
            <a:spLocks noGrp="1"/>
          </p:cNvSpPr>
          <p:nvPr>
            <p:ph type="body" sz="quarter" idx="10"/>
          </p:nvPr>
        </p:nvSpPr>
        <p:spPr>
          <a:xfrm>
            <a:off x="1767155" y="2652361"/>
            <a:ext cx="5717569" cy="2388411"/>
          </a:xfrm>
        </p:spPr>
        <p:txBody>
          <a:bodyPr/>
          <a:lstStyle/>
          <a:p>
            <a:pPr marL="285750" indent="-285750">
              <a:lnSpc>
                <a:spcPct val="150000"/>
              </a:lnSpc>
              <a:buClr>
                <a:srgbClr val="0078D7"/>
              </a:buClr>
              <a:buFont typeface="Arial" panose="020B0604020202020204" pitchFamily="34" charset="0"/>
              <a:buChar char="•"/>
            </a:pPr>
            <a:r>
              <a:rPr lang="en-US" sz="1765" dirty="0">
                <a:solidFill>
                  <a:schemeClr val="tx1"/>
                </a:solidFill>
                <a:latin typeface="+mn-lt"/>
              </a:rPr>
              <a:t>Object Oriented Programming SOLID Principal</a:t>
            </a:r>
          </a:p>
          <a:p>
            <a:pPr marL="285750" indent="-285750">
              <a:lnSpc>
                <a:spcPct val="150000"/>
              </a:lnSpc>
              <a:buClr>
                <a:srgbClr val="0078D7"/>
              </a:buClr>
              <a:buFont typeface="Arial" panose="020B0604020202020204" pitchFamily="34" charset="0"/>
              <a:buChar char="•"/>
            </a:pPr>
            <a:r>
              <a:rPr lang="en-US" sz="1765" dirty="0">
                <a:solidFill>
                  <a:schemeClr val="tx1"/>
                </a:solidFill>
                <a:latin typeface="+mn-lt"/>
              </a:rPr>
              <a:t>Asynchronous Programming</a:t>
            </a:r>
          </a:p>
          <a:p>
            <a:pPr marL="285750" indent="-285750">
              <a:lnSpc>
                <a:spcPct val="150000"/>
              </a:lnSpc>
              <a:buClr>
                <a:srgbClr val="0078D7"/>
              </a:buClr>
              <a:buFont typeface="Arial" panose="020B0604020202020204" pitchFamily="34" charset="0"/>
              <a:buChar char="•"/>
            </a:pPr>
            <a:r>
              <a:rPr lang="en-US" sz="1765" dirty="0">
                <a:solidFill>
                  <a:schemeClr val="tx1"/>
                </a:solidFill>
                <a:latin typeface="+mn-lt"/>
              </a:rPr>
              <a:t>Software Design Patterns</a:t>
            </a:r>
          </a:p>
          <a:p>
            <a:pPr marL="285750" indent="-285750">
              <a:lnSpc>
                <a:spcPct val="150000"/>
              </a:lnSpc>
              <a:buClr>
                <a:srgbClr val="0078D7"/>
              </a:buClr>
              <a:buFont typeface="Arial" panose="020B0604020202020204" pitchFamily="34" charset="0"/>
              <a:buChar char="•"/>
            </a:pPr>
            <a:r>
              <a:rPr lang="en-US" sz="1765" dirty="0">
                <a:solidFill>
                  <a:schemeClr val="tx1"/>
                </a:solidFill>
                <a:latin typeface="+mn-lt"/>
              </a:rPr>
              <a:t>Dependency Injection</a:t>
            </a:r>
          </a:p>
          <a:p>
            <a:pPr marL="285750" indent="-285750">
              <a:lnSpc>
                <a:spcPct val="150000"/>
              </a:lnSpc>
              <a:buClr>
                <a:srgbClr val="0078D7"/>
              </a:buClr>
              <a:buFont typeface="Arial" panose="020B0604020202020204" pitchFamily="34" charset="0"/>
              <a:buChar char="•"/>
            </a:pPr>
            <a:r>
              <a:rPr lang="en-US" sz="1765" dirty="0">
                <a:solidFill>
                  <a:schemeClr val="tx1"/>
                </a:solidFill>
                <a:latin typeface="+mn-lt"/>
              </a:rPr>
              <a:t>Test Driven Development</a:t>
            </a:r>
          </a:p>
        </p:txBody>
      </p:sp>
      <p:sp>
        <p:nvSpPr>
          <p:cNvPr id="45" name="TextBox 44"/>
          <p:cNvSpPr txBox="1"/>
          <p:nvPr/>
        </p:nvSpPr>
        <p:spPr>
          <a:xfrm>
            <a:off x="1353489" y="1600680"/>
            <a:ext cx="5929768" cy="953455"/>
          </a:xfrm>
          <a:prstGeom prst="rect">
            <a:avLst/>
          </a:prstGeom>
          <a:noFill/>
        </p:spPr>
        <p:txBody>
          <a:bodyPr wrap="square" lIns="179285" tIns="143428" rIns="179285" bIns="143428" rtlCol="0">
            <a:spAutoFit/>
          </a:bodyPr>
          <a:lstStyle/>
          <a:p>
            <a:pPr defTabSz="914367"/>
            <a:r>
              <a:rPr lang="en-US" sz="4313" dirty="0">
                <a:solidFill>
                  <a:srgbClr val="505050"/>
                </a:solidFill>
                <a:latin typeface="Segoe UI Light"/>
              </a:rPr>
              <a:t>Objectives:</a:t>
            </a:r>
            <a:endParaRPr lang="en-IN" sz="4313" dirty="0">
              <a:solidFill>
                <a:srgbClr val="505050"/>
              </a:solidFill>
              <a:latin typeface="Segoe UI Light"/>
            </a:endParaRPr>
          </a:p>
        </p:txBody>
      </p:sp>
      <p:sp>
        <p:nvSpPr>
          <p:cNvPr id="46" name="Rectangle 45"/>
          <p:cNvSpPr/>
          <p:nvPr/>
        </p:nvSpPr>
        <p:spPr bwMode="auto">
          <a:xfrm>
            <a:off x="1285524" y="1425398"/>
            <a:ext cx="67965" cy="10311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8110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Object Oriented SOLID Principal:</a:t>
            </a:r>
          </a:p>
        </p:txBody>
      </p:sp>
      <p:sp>
        <p:nvSpPr>
          <p:cNvPr id="7" name="Text Placeholder 6">
            <a:extLst>
              <a:ext uri="{FF2B5EF4-FFF2-40B4-BE49-F238E27FC236}">
                <a16:creationId xmlns:a16="http://schemas.microsoft.com/office/drawing/2014/main" id="{872FB22C-F959-4A81-9928-7094F644387E}"/>
              </a:ext>
            </a:extLst>
          </p:cNvPr>
          <p:cNvSpPr>
            <a:spLocks noGrp="1"/>
          </p:cNvSpPr>
          <p:nvPr>
            <p:ph type="body" sz="quarter" idx="10"/>
          </p:nvPr>
        </p:nvSpPr>
        <p:spPr>
          <a:xfrm>
            <a:off x="269239" y="1189494"/>
            <a:ext cx="11653523" cy="3632785"/>
          </a:xfrm>
        </p:spPr>
        <p:txBody>
          <a:bodyPr/>
          <a:lstStyle/>
          <a:p>
            <a:pPr marL="448193" indent="-448193">
              <a:buFont typeface="Arial" panose="020B0604020202020204" pitchFamily="34" charset="0"/>
              <a:buChar char="•"/>
            </a:pPr>
            <a:r>
              <a:rPr lang="en-US" sz="4313" b="1" dirty="0"/>
              <a:t>S</a:t>
            </a:r>
            <a:r>
              <a:rPr lang="en-US" dirty="0"/>
              <a:t>ingle responsibility principle</a:t>
            </a:r>
          </a:p>
          <a:p>
            <a:pPr marL="448193" indent="-448193">
              <a:buFont typeface="Arial" panose="020B0604020202020204" pitchFamily="34" charset="0"/>
              <a:buChar char="•"/>
            </a:pPr>
            <a:r>
              <a:rPr lang="en-US" b="1" dirty="0"/>
              <a:t>O</a:t>
            </a:r>
            <a:r>
              <a:rPr lang="en-US" dirty="0"/>
              <a:t>pen closed principle</a:t>
            </a:r>
          </a:p>
          <a:p>
            <a:pPr marL="448193" indent="-448193">
              <a:buFont typeface="Arial" panose="020B0604020202020204" pitchFamily="34" charset="0"/>
              <a:buChar char="•"/>
            </a:pPr>
            <a:r>
              <a:rPr lang="en-US" sz="4313" b="1" dirty="0"/>
              <a:t>L</a:t>
            </a:r>
            <a:r>
              <a:rPr lang="en-US" dirty="0"/>
              <a:t>iskov substitution principle</a:t>
            </a:r>
          </a:p>
          <a:p>
            <a:pPr marL="448193" indent="-448193">
              <a:buFont typeface="Arial" panose="020B0604020202020204" pitchFamily="34" charset="0"/>
              <a:buChar char="•"/>
            </a:pPr>
            <a:r>
              <a:rPr lang="en-US" sz="4313" b="1" dirty="0"/>
              <a:t>I</a:t>
            </a:r>
            <a:r>
              <a:rPr lang="en-US" dirty="0"/>
              <a:t>nterface segregation principle</a:t>
            </a:r>
          </a:p>
          <a:p>
            <a:pPr marL="448193" indent="-448193">
              <a:buFont typeface="Arial" panose="020B0604020202020204" pitchFamily="34" charset="0"/>
              <a:buChar char="•"/>
            </a:pPr>
            <a:r>
              <a:rPr lang="en-US" sz="4313" b="1" dirty="0"/>
              <a:t>D</a:t>
            </a:r>
            <a:r>
              <a:rPr lang="en-US" dirty="0"/>
              <a:t>ependency inversion principle</a:t>
            </a:r>
          </a:p>
        </p:txBody>
      </p:sp>
    </p:spTree>
    <p:extLst>
      <p:ext uri="{BB962C8B-B14F-4D97-AF65-F5344CB8AC3E}">
        <p14:creationId xmlns:p14="http://schemas.microsoft.com/office/powerpoint/2010/main" val="223425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Single Responsibility Principle:</a:t>
            </a:r>
          </a:p>
        </p:txBody>
      </p:sp>
      <p:sp>
        <p:nvSpPr>
          <p:cNvPr id="9" name="TextBox 8">
            <a:extLst>
              <a:ext uri="{FF2B5EF4-FFF2-40B4-BE49-F238E27FC236}">
                <a16:creationId xmlns:a16="http://schemas.microsoft.com/office/drawing/2014/main" id="{A813F9DC-1030-4123-BF4A-1EB7C56FB7E3}"/>
              </a:ext>
            </a:extLst>
          </p:cNvPr>
          <p:cNvSpPr txBox="1"/>
          <p:nvPr/>
        </p:nvSpPr>
        <p:spPr>
          <a:xfrm>
            <a:off x="1613378" y="1593596"/>
            <a:ext cx="8965244" cy="4362963"/>
          </a:xfrm>
          <a:prstGeom prst="rect">
            <a:avLst/>
          </a:prstGeom>
          <a:solidFill>
            <a:schemeClr val="accent4">
              <a:lumMod val="50000"/>
            </a:schemeClr>
          </a:solidFill>
        </p:spPr>
        <p:txBody>
          <a:bodyPr wrap="square" lIns="179285" tIns="143428" rIns="179285" bIns="143428" rtlCol="0">
            <a:spAutoFit/>
          </a:bodyPr>
          <a:lstStyle/>
          <a:p>
            <a:pPr defTabSz="914367"/>
            <a:r>
              <a:rPr lang="en-US" sz="1765" dirty="0">
                <a:solidFill>
                  <a:srgbClr val="569CD6"/>
                </a:solidFill>
                <a:latin typeface="Consolas" panose="020B0609020204030204" pitchFamily="49" charset="0"/>
              </a:rPr>
              <a:t>class</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Customer</a:t>
            </a:r>
            <a:endParaRPr lang="en-US" sz="1765" dirty="0">
              <a:solidFill>
                <a:srgbClr val="D4D4D4"/>
              </a:solidFill>
              <a:latin typeface="Consolas" panose="020B0609020204030204" pitchFamily="49" charset="0"/>
            </a:endParaRPr>
          </a:p>
          <a:p>
            <a:pPr defTabSz="914367"/>
            <a:r>
              <a:rPr lang="en-US" sz="1765" dirty="0">
                <a:solidFill>
                  <a:srgbClr val="D4D4D4"/>
                </a:solidFill>
                <a:latin typeface="Consolas" panose="020B0609020204030204" pitchFamily="49" charset="0"/>
              </a:rPr>
              <a:t>{</a:t>
            </a:r>
          </a:p>
          <a:p>
            <a:pPr marL="457183" lvl="1" defTabSz="914367"/>
            <a:r>
              <a:rPr lang="en-US" sz="1765" dirty="0">
                <a:solidFill>
                  <a:srgbClr val="569CD6"/>
                </a:solidFill>
                <a:latin typeface="Consolas" panose="020B0609020204030204" pitchFamily="49" charset="0"/>
              </a:rPr>
              <a:t>public</a:t>
            </a:r>
            <a:r>
              <a:rPr lang="en-US" sz="1765" dirty="0">
                <a:solidFill>
                  <a:srgbClr val="D4D4D4"/>
                </a:solidFill>
                <a:latin typeface="Consolas" panose="020B0609020204030204" pitchFamily="49" charset="0"/>
              </a:rPr>
              <a:t> </a:t>
            </a:r>
            <a:r>
              <a:rPr lang="en-US" sz="1765" dirty="0">
                <a:solidFill>
                  <a:srgbClr val="569CD6"/>
                </a:solidFill>
                <a:latin typeface="Consolas" panose="020B0609020204030204" pitchFamily="49" charset="0"/>
              </a:rPr>
              <a:t>void</a:t>
            </a:r>
            <a:r>
              <a:rPr lang="en-US" sz="1765" dirty="0">
                <a:solidFill>
                  <a:srgbClr val="D4D4D4"/>
                </a:solidFill>
                <a:latin typeface="Consolas" panose="020B0609020204030204" pitchFamily="49" charset="0"/>
              </a:rPr>
              <a:t> </a:t>
            </a:r>
            <a:r>
              <a:rPr lang="en-US" sz="1765" dirty="0">
                <a:solidFill>
                  <a:srgbClr val="DCDCAA"/>
                </a:solidFill>
                <a:latin typeface="Consolas" panose="020B0609020204030204" pitchFamily="49" charset="0"/>
              </a:rPr>
              <a:t>Add</a:t>
            </a:r>
            <a:r>
              <a:rPr lang="en-US" sz="1765" dirty="0">
                <a:solidFill>
                  <a:srgbClr val="D4D4D4"/>
                </a:solidFill>
                <a:latin typeface="Consolas" panose="020B0609020204030204" pitchFamily="49" charset="0"/>
              </a:rPr>
              <a:t>()</a:t>
            </a:r>
          </a:p>
          <a:p>
            <a:pPr marL="457183" lvl="1" defTabSz="914367"/>
            <a:r>
              <a:rPr lang="en-US" sz="1765" dirty="0">
                <a:solidFill>
                  <a:srgbClr val="D4D4D4"/>
                </a:solidFill>
                <a:latin typeface="Consolas" panose="020B0609020204030204" pitchFamily="49" charset="0"/>
              </a:rPr>
              <a:t>{</a:t>
            </a:r>
          </a:p>
          <a:p>
            <a:pPr marL="914367" lvl="2" defTabSz="914367"/>
            <a:r>
              <a:rPr lang="en-US" sz="1765" dirty="0">
                <a:solidFill>
                  <a:srgbClr val="C586C0"/>
                </a:solidFill>
                <a:latin typeface="Consolas" panose="020B0609020204030204" pitchFamily="49" charset="0"/>
              </a:rPr>
              <a:t>try</a:t>
            </a:r>
            <a:endParaRPr lang="en-US" sz="1765" dirty="0">
              <a:solidFill>
                <a:srgbClr val="D4D4D4"/>
              </a:solidFill>
              <a:latin typeface="Consolas" panose="020B0609020204030204" pitchFamily="49" charset="0"/>
            </a:endParaRPr>
          </a:p>
          <a:p>
            <a:pPr marL="914367" lvl="2" defTabSz="914367"/>
            <a:r>
              <a:rPr lang="en-US" sz="1765" dirty="0">
                <a:solidFill>
                  <a:srgbClr val="D4D4D4"/>
                </a:solidFill>
                <a:latin typeface="Consolas" panose="020B0609020204030204" pitchFamily="49" charset="0"/>
              </a:rPr>
              <a:t>{</a:t>
            </a:r>
          </a:p>
          <a:p>
            <a:pPr marL="1371550" lvl="3" defTabSz="914367"/>
            <a:r>
              <a:rPr lang="en-US" sz="1765" dirty="0">
                <a:solidFill>
                  <a:srgbClr val="6A9955"/>
                </a:solidFill>
                <a:latin typeface="Consolas" panose="020B0609020204030204" pitchFamily="49" charset="0"/>
              </a:rPr>
              <a:t>// Logic for Adding Customer goes here</a:t>
            </a:r>
            <a:endParaRPr lang="en-US" sz="1765" dirty="0">
              <a:solidFill>
                <a:srgbClr val="D4D4D4"/>
              </a:solidFill>
              <a:latin typeface="Consolas" panose="020B0609020204030204" pitchFamily="49" charset="0"/>
            </a:endParaRPr>
          </a:p>
          <a:p>
            <a:pPr marL="914367" lvl="2" defTabSz="914367"/>
            <a:r>
              <a:rPr lang="en-US" sz="1765" dirty="0">
                <a:solidFill>
                  <a:srgbClr val="D4D4D4"/>
                </a:solidFill>
                <a:latin typeface="Consolas" panose="020B0609020204030204" pitchFamily="49" charset="0"/>
              </a:rPr>
              <a:t>}</a:t>
            </a:r>
          </a:p>
          <a:p>
            <a:pPr marL="914367" lvl="2" defTabSz="914367"/>
            <a:r>
              <a:rPr lang="en-US" sz="1765" dirty="0">
                <a:solidFill>
                  <a:srgbClr val="C586C0"/>
                </a:solidFill>
                <a:latin typeface="Consolas" panose="020B0609020204030204" pitchFamily="49" charset="0"/>
              </a:rPr>
              <a:t>catch</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Exception</a:t>
            </a:r>
            <a:r>
              <a:rPr lang="en-US" sz="1765" dirty="0">
                <a:solidFill>
                  <a:srgbClr val="D4D4D4"/>
                </a:solidFill>
                <a:latin typeface="Consolas" panose="020B0609020204030204" pitchFamily="49" charset="0"/>
              </a:rPr>
              <a:t> </a:t>
            </a:r>
            <a:r>
              <a:rPr lang="en-US" sz="1765" dirty="0">
                <a:solidFill>
                  <a:srgbClr val="9CDCFE"/>
                </a:solidFill>
                <a:latin typeface="Consolas" panose="020B0609020204030204" pitchFamily="49" charset="0"/>
              </a:rPr>
              <a:t>ex</a:t>
            </a:r>
            <a:r>
              <a:rPr lang="en-US" sz="1765" dirty="0">
                <a:solidFill>
                  <a:srgbClr val="D4D4D4"/>
                </a:solidFill>
                <a:latin typeface="Consolas" panose="020B0609020204030204" pitchFamily="49" charset="0"/>
              </a:rPr>
              <a:t>)</a:t>
            </a:r>
          </a:p>
          <a:p>
            <a:pPr marL="914367" lvl="2" defTabSz="914367"/>
            <a:r>
              <a:rPr lang="en-US" sz="1765" dirty="0">
                <a:solidFill>
                  <a:srgbClr val="D4D4D4"/>
                </a:solidFill>
                <a:latin typeface="Consolas" panose="020B0609020204030204" pitchFamily="49" charset="0"/>
              </a:rPr>
              <a:t>{</a:t>
            </a:r>
          </a:p>
          <a:p>
            <a:pPr marL="1371550" lvl="3" defTabSz="914367"/>
            <a:r>
              <a:rPr lang="en-US" sz="1765" dirty="0" err="1">
                <a:solidFill>
                  <a:srgbClr val="9CDCFE"/>
                </a:solidFill>
                <a:latin typeface="Consolas" panose="020B0609020204030204" pitchFamily="49" charset="0"/>
              </a:rPr>
              <a:t>System</a:t>
            </a:r>
            <a:r>
              <a:rPr lang="en-US" sz="1765" dirty="0" err="1">
                <a:solidFill>
                  <a:srgbClr val="D4D4D4"/>
                </a:solidFill>
                <a:latin typeface="Consolas" panose="020B0609020204030204" pitchFamily="49" charset="0"/>
              </a:rPr>
              <a:t>.</a:t>
            </a:r>
            <a:r>
              <a:rPr lang="en-US" sz="1765" dirty="0" err="1">
                <a:solidFill>
                  <a:srgbClr val="9CDCFE"/>
                </a:solidFill>
                <a:latin typeface="Consolas" panose="020B0609020204030204" pitchFamily="49" charset="0"/>
              </a:rPr>
              <a:t>IO</a:t>
            </a:r>
            <a:r>
              <a:rPr lang="en-US" sz="1765" dirty="0" err="1">
                <a:solidFill>
                  <a:srgbClr val="D4D4D4"/>
                </a:solidFill>
                <a:latin typeface="Consolas" panose="020B0609020204030204" pitchFamily="49" charset="0"/>
              </a:rPr>
              <a:t>.</a:t>
            </a:r>
            <a:r>
              <a:rPr lang="en-US" sz="1765" dirty="0" err="1">
                <a:solidFill>
                  <a:srgbClr val="9CDCFE"/>
                </a:solidFill>
                <a:latin typeface="Consolas" panose="020B0609020204030204" pitchFamily="49" charset="0"/>
              </a:rPr>
              <a:t>File</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WriteAllText</a:t>
            </a:r>
            <a:r>
              <a:rPr lang="en-US" sz="1765" dirty="0">
                <a:solidFill>
                  <a:srgbClr val="D4D4D4"/>
                </a:solidFill>
                <a:latin typeface="Consolas" panose="020B0609020204030204" pitchFamily="49" charset="0"/>
              </a:rPr>
              <a:t>(</a:t>
            </a:r>
            <a:r>
              <a:rPr lang="en-US" sz="1765" dirty="0">
                <a:solidFill>
                  <a:srgbClr val="CE9178"/>
                </a:solidFill>
                <a:latin typeface="Consolas" panose="020B0609020204030204" pitchFamily="49" charset="0"/>
              </a:rPr>
              <a:t>@"c:\Error.txt"</a:t>
            </a:r>
            <a:r>
              <a:rPr lang="en-US" sz="1765" dirty="0">
                <a:solidFill>
                  <a:srgbClr val="D4D4D4"/>
                </a:solidFill>
                <a:latin typeface="Consolas" panose="020B0609020204030204" pitchFamily="49" charset="0"/>
              </a:rPr>
              <a:t>, </a:t>
            </a:r>
            <a:r>
              <a:rPr lang="en-US" sz="1765" dirty="0" err="1">
                <a:solidFill>
                  <a:srgbClr val="9CDCFE"/>
                </a:solidFill>
                <a:latin typeface="Consolas" panose="020B0609020204030204" pitchFamily="49" charset="0"/>
              </a:rPr>
              <a:t>ex</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ToString</a:t>
            </a:r>
            <a:r>
              <a:rPr lang="en-US" sz="1765" dirty="0">
                <a:solidFill>
                  <a:srgbClr val="D4D4D4"/>
                </a:solidFill>
                <a:latin typeface="Consolas" panose="020B0609020204030204" pitchFamily="49" charset="0"/>
              </a:rPr>
              <a:t>());</a:t>
            </a:r>
          </a:p>
          <a:p>
            <a:pPr marL="914367" lvl="2" defTabSz="914367"/>
            <a:r>
              <a:rPr lang="en-US" sz="1765" dirty="0">
                <a:solidFill>
                  <a:srgbClr val="D4D4D4"/>
                </a:solidFill>
                <a:latin typeface="Consolas" panose="020B0609020204030204" pitchFamily="49" charset="0"/>
              </a:rPr>
              <a:t>}</a:t>
            </a:r>
          </a:p>
          <a:p>
            <a:pPr marL="457183" lvl="1" defTabSz="914367"/>
            <a:r>
              <a:rPr lang="en-US" sz="1765" dirty="0">
                <a:solidFill>
                  <a:srgbClr val="D4D4D4"/>
                </a:solidFill>
                <a:latin typeface="Consolas" panose="020B0609020204030204" pitchFamily="49" charset="0"/>
              </a:rPr>
              <a:t>}</a:t>
            </a:r>
          </a:p>
          <a:p>
            <a:pPr defTabSz="914367"/>
            <a:r>
              <a:rPr lang="en-US" sz="1765"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4359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Single Responsibility Principle:</a:t>
            </a:r>
          </a:p>
        </p:txBody>
      </p:sp>
      <p:pic>
        <p:nvPicPr>
          <p:cNvPr id="5124" name="Picture 4" descr="Image 2 for SOLID architecture principles using simple C# examples">
            <a:extLst>
              <a:ext uri="{FF2B5EF4-FFF2-40B4-BE49-F238E27FC236}">
                <a16:creationId xmlns:a16="http://schemas.microsoft.com/office/drawing/2014/main" id="{4DC128BC-159C-49ED-B1D8-26538E9DB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32" y="1501228"/>
            <a:ext cx="4783215" cy="47550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3 for SOLID architecture principles using simple C# examples">
            <a:extLst>
              <a:ext uri="{FF2B5EF4-FFF2-40B4-BE49-F238E27FC236}">
                <a16:creationId xmlns:a16="http://schemas.microsoft.com/office/drawing/2014/main" id="{D2D9DBA5-4C31-42DA-A91F-3D0824A6B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0148" y="1501229"/>
            <a:ext cx="5267163" cy="4755078"/>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4607D2B7-E130-4597-A245-BB7E4BAD134C}"/>
              </a:ext>
            </a:extLst>
          </p:cNvPr>
          <p:cNvSpPr/>
          <p:nvPr/>
        </p:nvSpPr>
        <p:spPr bwMode="auto">
          <a:xfrm>
            <a:off x="5161224" y="3429001"/>
            <a:ext cx="1341257" cy="89953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23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Single Responsibility Principle:</a:t>
            </a:r>
          </a:p>
        </p:txBody>
      </p:sp>
      <p:sp>
        <p:nvSpPr>
          <p:cNvPr id="9" name="TextBox 8">
            <a:extLst>
              <a:ext uri="{FF2B5EF4-FFF2-40B4-BE49-F238E27FC236}">
                <a16:creationId xmlns:a16="http://schemas.microsoft.com/office/drawing/2014/main" id="{A813F9DC-1030-4123-BF4A-1EB7C56FB7E3}"/>
              </a:ext>
            </a:extLst>
          </p:cNvPr>
          <p:cNvSpPr txBox="1"/>
          <p:nvPr/>
        </p:nvSpPr>
        <p:spPr>
          <a:xfrm>
            <a:off x="1613378" y="1311226"/>
            <a:ext cx="8965244" cy="5147451"/>
          </a:xfrm>
          <a:prstGeom prst="rect">
            <a:avLst/>
          </a:prstGeom>
          <a:solidFill>
            <a:schemeClr val="accent4">
              <a:lumMod val="50000"/>
            </a:schemeClr>
          </a:solidFill>
        </p:spPr>
        <p:txBody>
          <a:bodyPr wrap="square" lIns="179285" tIns="143428" rIns="179285" bIns="143428" rtlCol="0">
            <a:spAutoFit/>
          </a:bodyPr>
          <a:lstStyle/>
          <a:p>
            <a:pPr defTabSz="914367"/>
            <a:r>
              <a:rPr lang="en-US" sz="1372" dirty="0">
                <a:solidFill>
                  <a:srgbClr val="569CD6"/>
                </a:solidFill>
                <a:latin typeface="Consolas" panose="020B0609020204030204" pitchFamily="49" charset="0"/>
              </a:rPr>
              <a:t>class</a:t>
            </a:r>
            <a:r>
              <a:rPr lang="en-US" sz="1372" dirty="0">
                <a:solidFill>
                  <a:srgbClr val="D4D4D4"/>
                </a:solidFill>
                <a:latin typeface="Consolas" panose="020B0609020204030204" pitchFamily="49" charset="0"/>
              </a:rPr>
              <a:t> </a:t>
            </a:r>
            <a:r>
              <a:rPr lang="en-US" sz="1372" dirty="0" err="1">
                <a:solidFill>
                  <a:srgbClr val="4EC9B0"/>
                </a:solidFill>
                <a:latin typeface="Consolas" panose="020B0609020204030204" pitchFamily="49" charset="0"/>
              </a:rPr>
              <a:t>FileLogger</a:t>
            </a:r>
            <a:endParaRPr lang="en-US" sz="1372" dirty="0">
              <a:solidFill>
                <a:srgbClr val="D4D4D4"/>
              </a:solidFill>
              <a:latin typeface="Consolas" panose="020B0609020204030204" pitchFamily="49" charset="0"/>
            </a:endParaRPr>
          </a:p>
          <a:p>
            <a:pPr defTabSz="914367"/>
            <a:r>
              <a:rPr lang="en-US" sz="1372" dirty="0">
                <a:solidFill>
                  <a:srgbClr val="D4D4D4"/>
                </a:solidFill>
                <a:latin typeface="Consolas" panose="020B0609020204030204" pitchFamily="49" charset="0"/>
              </a:rPr>
              <a:t>{</a:t>
            </a:r>
          </a:p>
          <a:p>
            <a:pPr marL="457183" lvl="1" defTabSz="914367"/>
            <a:r>
              <a:rPr lang="en-US" sz="1372" dirty="0">
                <a:solidFill>
                  <a:srgbClr val="569CD6"/>
                </a:solidFill>
                <a:latin typeface="Consolas" panose="020B0609020204030204" pitchFamily="49" charset="0"/>
              </a:rPr>
              <a:t>public</a:t>
            </a:r>
            <a:r>
              <a:rPr lang="en-US" sz="1372" dirty="0">
                <a:solidFill>
                  <a:srgbClr val="D4D4D4"/>
                </a:solidFill>
                <a:latin typeface="Consolas" panose="020B0609020204030204" pitchFamily="49" charset="0"/>
              </a:rPr>
              <a:t> </a:t>
            </a:r>
            <a:r>
              <a:rPr lang="en-US" sz="1372" dirty="0">
                <a:solidFill>
                  <a:srgbClr val="569CD6"/>
                </a:solidFill>
                <a:latin typeface="Consolas" panose="020B0609020204030204" pitchFamily="49" charset="0"/>
              </a:rPr>
              <a:t>void</a:t>
            </a:r>
            <a:r>
              <a:rPr lang="en-US" sz="1372" dirty="0">
                <a:solidFill>
                  <a:srgbClr val="D4D4D4"/>
                </a:solidFill>
                <a:latin typeface="Consolas" panose="020B0609020204030204" pitchFamily="49" charset="0"/>
              </a:rPr>
              <a:t> </a:t>
            </a:r>
            <a:r>
              <a:rPr lang="en-US" sz="1372" dirty="0">
                <a:solidFill>
                  <a:srgbClr val="DCDCAA"/>
                </a:solidFill>
                <a:latin typeface="Consolas" panose="020B0609020204030204" pitchFamily="49" charset="0"/>
              </a:rPr>
              <a:t>Log</a:t>
            </a:r>
            <a:r>
              <a:rPr lang="en-US" sz="1372" dirty="0">
                <a:solidFill>
                  <a:srgbClr val="D4D4D4"/>
                </a:solidFill>
                <a:latin typeface="Consolas" panose="020B0609020204030204" pitchFamily="49" charset="0"/>
              </a:rPr>
              <a:t>(</a:t>
            </a:r>
            <a:r>
              <a:rPr lang="en-US" sz="1372" dirty="0">
                <a:solidFill>
                  <a:srgbClr val="569CD6"/>
                </a:solidFill>
                <a:latin typeface="Consolas" panose="020B0609020204030204" pitchFamily="49" charset="0"/>
              </a:rPr>
              <a:t>string</a:t>
            </a:r>
            <a:r>
              <a:rPr lang="en-US" sz="1372" dirty="0">
                <a:solidFill>
                  <a:srgbClr val="D4D4D4"/>
                </a:solidFill>
                <a:latin typeface="Consolas" panose="020B0609020204030204" pitchFamily="49" charset="0"/>
              </a:rPr>
              <a:t> </a:t>
            </a:r>
            <a:r>
              <a:rPr lang="en-US" sz="1372" dirty="0">
                <a:solidFill>
                  <a:srgbClr val="9CDCFE"/>
                </a:solidFill>
                <a:latin typeface="Consolas" panose="020B0609020204030204" pitchFamily="49" charset="0"/>
              </a:rPr>
              <a:t>error</a:t>
            </a:r>
            <a:r>
              <a:rPr lang="en-US" sz="1372" dirty="0">
                <a:solidFill>
                  <a:srgbClr val="D4D4D4"/>
                </a:solidFill>
                <a:latin typeface="Consolas" panose="020B0609020204030204" pitchFamily="49" charset="0"/>
              </a:rPr>
              <a:t>)</a:t>
            </a:r>
          </a:p>
          <a:p>
            <a:pPr marL="457183" lvl="1" defTabSz="914367"/>
            <a:r>
              <a:rPr lang="en-US" sz="1372" dirty="0">
                <a:solidFill>
                  <a:srgbClr val="D4D4D4"/>
                </a:solidFill>
                <a:latin typeface="Consolas" panose="020B0609020204030204" pitchFamily="49" charset="0"/>
              </a:rPr>
              <a:t>{</a:t>
            </a:r>
          </a:p>
          <a:p>
            <a:pPr marL="457183" lvl="1" defTabSz="914367"/>
            <a:r>
              <a:rPr lang="en-US" sz="1372" dirty="0">
                <a:solidFill>
                  <a:srgbClr val="9CDCFE"/>
                </a:solidFill>
                <a:latin typeface="Consolas" panose="020B0609020204030204" pitchFamily="49" charset="0"/>
              </a:rPr>
              <a:t>	</a:t>
            </a:r>
            <a:r>
              <a:rPr lang="en-US" sz="1372" dirty="0" err="1">
                <a:solidFill>
                  <a:srgbClr val="9CDCFE"/>
                </a:solidFill>
                <a:latin typeface="Consolas" panose="020B0609020204030204" pitchFamily="49" charset="0"/>
              </a:rPr>
              <a:t>System</a:t>
            </a:r>
            <a:r>
              <a:rPr lang="en-US" sz="1372" dirty="0" err="1">
                <a:solidFill>
                  <a:srgbClr val="D4D4D4"/>
                </a:solidFill>
                <a:latin typeface="Consolas" panose="020B0609020204030204" pitchFamily="49" charset="0"/>
              </a:rPr>
              <a:t>.</a:t>
            </a:r>
            <a:r>
              <a:rPr lang="en-US" sz="1372" dirty="0" err="1">
                <a:solidFill>
                  <a:srgbClr val="9CDCFE"/>
                </a:solidFill>
                <a:latin typeface="Consolas" panose="020B0609020204030204" pitchFamily="49" charset="0"/>
              </a:rPr>
              <a:t>IO</a:t>
            </a:r>
            <a:r>
              <a:rPr lang="en-US" sz="1372" dirty="0" err="1">
                <a:solidFill>
                  <a:srgbClr val="D4D4D4"/>
                </a:solidFill>
                <a:latin typeface="Consolas" panose="020B0609020204030204" pitchFamily="49" charset="0"/>
              </a:rPr>
              <a:t>.</a:t>
            </a:r>
            <a:r>
              <a:rPr lang="en-US" sz="1372" dirty="0" err="1">
                <a:solidFill>
                  <a:srgbClr val="9CDCFE"/>
                </a:solidFill>
                <a:latin typeface="Consolas" panose="020B0609020204030204" pitchFamily="49" charset="0"/>
              </a:rPr>
              <a:t>File</a:t>
            </a:r>
            <a:r>
              <a:rPr lang="en-US" sz="1372" dirty="0" err="1">
                <a:solidFill>
                  <a:srgbClr val="D4D4D4"/>
                </a:solidFill>
                <a:latin typeface="Consolas" panose="020B0609020204030204" pitchFamily="49" charset="0"/>
              </a:rPr>
              <a:t>.</a:t>
            </a:r>
            <a:r>
              <a:rPr lang="en-US" sz="1372" dirty="0" err="1">
                <a:solidFill>
                  <a:srgbClr val="DCDCAA"/>
                </a:solidFill>
                <a:latin typeface="Consolas" panose="020B0609020204030204" pitchFamily="49" charset="0"/>
              </a:rPr>
              <a:t>WriteAllText</a:t>
            </a:r>
            <a:r>
              <a:rPr lang="en-US" sz="1372" dirty="0">
                <a:solidFill>
                  <a:srgbClr val="D4D4D4"/>
                </a:solidFill>
                <a:latin typeface="Consolas" panose="020B0609020204030204" pitchFamily="49" charset="0"/>
              </a:rPr>
              <a:t>(</a:t>
            </a:r>
            <a:r>
              <a:rPr lang="en-US" sz="1372" dirty="0">
                <a:solidFill>
                  <a:srgbClr val="CE9178"/>
                </a:solidFill>
                <a:latin typeface="Consolas" panose="020B0609020204030204" pitchFamily="49" charset="0"/>
              </a:rPr>
              <a:t>@"c:\Error.txt"</a:t>
            </a:r>
            <a:r>
              <a:rPr lang="en-US" sz="1372" dirty="0">
                <a:solidFill>
                  <a:srgbClr val="D4D4D4"/>
                </a:solidFill>
                <a:latin typeface="Consolas" panose="020B0609020204030204" pitchFamily="49" charset="0"/>
              </a:rPr>
              <a:t>, </a:t>
            </a:r>
            <a:r>
              <a:rPr lang="en-US" sz="1372" dirty="0">
                <a:solidFill>
                  <a:srgbClr val="9CDCFE"/>
                </a:solidFill>
                <a:latin typeface="Consolas" panose="020B0609020204030204" pitchFamily="49" charset="0"/>
              </a:rPr>
              <a:t>error</a:t>
            </a:r>
            <a:r>
              <a:rPr lang="en-US" sz="1372" dirty="0">
                <a:solidFill>
                  <a:srgbClr val="D4D4D4"/>
                </a:solidFill>
                <a:latin typeface="Consolas" panose="020B0609020204030204" pitchFamily="49" charset="0"/>
              </a:rPr>
              <a:t>);</a:t>
            </a:r>
          </a:p>
          <a:p>
            <a:pPr marL="457183" lvl="1" defTabSz="914367"/>
            <a:r>
              <a:rPr lang="en-US" sz="1372" dirty="0">
                <a:solidFill>
                  <a:srgbClr val="D4D4D4"/>
                </a:solidFill>
                <a:latin typeface="Consolas" panose="020B0609020204030204" pitchFamily="49" charset="0"/>
              </a:rPr>
              <a:t>}</a:t>
            </a:r>
          </a:p>
          <a:p>
            <a:pPr defTabSz="914367"/>
            <a:r>
              <a:rPr lang="en-US" sz="1372" dirty="0">
                <a:solidFill>
                  <a:srgbClr val="D4D4D4"/>
                </a:solidFill>
                <a:latin typeface="Consolas" panose="020B0609020204030204" pitchFamily="49" charset="0"/>
              </a:rPr>
              <a:t>}</a:t>
            </a:r>
          </a:p>
          <a:p>
            <a:pPr defTabSz="914367"/>
            <a:br>
              <a:rPr lang="en-US" sz="1372" dirty="0">
                <a:solidFill>
                  <a:srgbClr val="D4D4D4"/>
                </a:solidFill>
                <a:latin typeface="Consolas" panose="020B0609020204030204" pitchFamily="49" charset="0"/>
              </a:rPr>
            </a:br>
            <a:r>
              <a:rPr lang="en-US" sz="1372" dirty="0">
                <a:solidFill>
                  <a:srgbClr val="569CD6"/>
                </a:solidFill>
                <a:latin typeface="Consolas" panose="020B0609020204030204" pitchFamily="49" charset="0"/>
              </a:rPr>
              <a:t>class</a:t>
            </a:r>
            <a:r>
              <a:rPr lang="en-US" sz="1372" dirty="0">
                <a:solidFill>
                  <a:srgbClr val="D4D4D4"/>
                </a:solidFill>
                <a:latin typeface="Consolas" panose="020B0609020204030204" pitchFamily="49" charset="0"/>
              </a:rPr>
              <a:t> </a:t>
            </a:r>
            <a:r>
              <a:rPr lang="en-US" sz="1372" dirty="0">
                <a:solidFill>
                  <a:srgbClr val="4EC9B0"/>
                </a:solidFill>
                <a:latin typeface="Consolas" panose="020B0609020204030204" pitchFamily="49" charset="0"/>
              </a:rPr>
              <a:t>Customer</a:t>
            </a:r>
            <a:endParaRPr lang="en-US" sz="1372" dirty="0">
              <a:solidFill>
                <a:srgbClr val="D4D4D4"/>
              </a:solidFill>
              <a:latin typeface="Consolas" panose="020B0609020204030204" pitchFamily="49" charset="0"/>
            </a:endParaRPr>
          </a:p>
          <a:p>
            <a:pPr defTabSz="914367"/>
            <a:r>
              <a:rPr lang="en-US" sz="1372" dirty="0">
                <a:solidFill>
                  <a:srgbClr val="D4D4D4"/>
                </a:solidFill>
                <a:latin typeface="Consolas" panose="020B0609020204030204" pitchFamily="49" charset="0"/>
              </a:rPr>
              <a:t>{</a:t>
            </a:r>
          </a:p>
          <a:p>
            <a:pPr marL="457183" lvl="1" defTabSz="914367"/>
            <a:r>
              <a:rPr lang="en-US" sz="1372" dirty="0">
                <a:solidFill>
                  <a:srgbClr val="569CD6"/>
                </a:solidFill>
                <a:latin typeface="Consolas" panose="020B0609020204030204" pitchFamily="49" charset="0"/>
              </a:rPr>
              <a:t>private</a:t>
            </a:r>
            <a:r>
              <a:rPr lang="en-US" sz="1372" dirty="0">
                <a:solidFill>
                  <a:srgbClr val="D4D4D4"/>
                </a:solidFill>
                <a:latin typeface="Consolas" panose="020B0609020204030204" pitchFamily="49" charset="0"/>
              </a:rPr>
              <a:t> </a:t>
            </a:r>
            <a:r>
              <a:rPr lang="en-US" sz="1372" dirty="0" err="1">
                <a:solidFill>
                  <a:srgbClr val="4EC9B0"/>
                </a:solidFill>
                <a:latin typeface="Consolas" panose="020B0609020204030204" pitchFamily="49" charset="0"/>
              </a:rPr>
              <a:t>FileLogger</a:t>
            </a:r>
            <a:r>
              <a:rPr lang="en-US" sz="1372" dirty="0">
                <a:solidFill>
                  <a:srgbClr val="D4D4D4"/>
                </a:solidFill>
                <a:latin typeface="Consolas" panose="020B0609020204030204" pitchFamily="49" charset="0"/>
              </a:rPr>
              <a:t> </a:t>
            </a:r>
            <a:r>
              <a:rPr lang="en-US" sz="1372" dirty="0">
                <a:solidFill>
                  <a:srgbClr val="9CDCFE"/>
                </a:solidFill>
                <a:latin typeface="Consolas" panose="020B0609020204030204" pitchFamily="49" charset="0"/>
              </a:rPr>
              <a:t>logger</a:t>
            </a:r>
            <a:r>
              <a:rPr lang="en-US" sz="1372" dirty="0">
                <a:solidFill>
                  <a:srgbClr val="D4D4D4"/>
                </a:solidFill>
                <a:latin typeface="Consolas" panose="020B0609020204030204" pitchFamily="49" charset="0"/>
              </a:rPr>
              <a:t> = </a:t>
            </a:r>
            <a:r>
              <a:rPr lang="en-US" sz="1372" dirty="0">
                <a:solidFill>
                  <a:srgbClr val="569CD6"/>
                </a:solidFill>
                <a:latin typeface="Consolas" panose="020B0609020204030204" pitchFamily="49" charset="0"/>
              </a:rPr>
              <a:t>new</a:t>
            </a:r>
            <a:r>
              <a:rPr lang="en-US" sz="1372" dirty="0">
                <a:solidFill>
                  <a:srgbClr val="D4D4D4"/>
                </a:solidFill>
                <a:latin typeface="Consolas" panose="020B0609020204030204" pitchFamily="49" charset="0"/>
              </a:rPr>
              <a:t> </a:t>
            </a:r>
            <a:r>
              <a:rPr lang="en-US" sz="1372" dirty="0" err="1">
                <a:solidFill>
                  <a:srgbClr val="4EC9B0"/>
                </a:solidFill>
                <a:latin typeface="Consolas" panose="020B0609020204030204" pitchFamily="49" charset="0"/>
              </a:rPr>
              <a:t>FileLogger</a:t>
            </a:r>
            <a:r>
              <a:rPr lang="en-US" sz="1372" dirty="0">
                <a:solidFill>
                  <a:srgbClr val="D4D4D4"/>
                </a:solidFill>
                <a:latin typeface="Consolas" panose="020B0609020204030204" pitchFamily="49" charset="0"/>
              </a:rPr>
              <a:t>();</a:t>
            </a:r>
          </a:p>
          <a:p>
            <a:pPr marL="457183" lvl="1" defTabSz="914367"/>
            <a:r>
              <a:rPr lang="en-US" sz="1372" dirty="0">
                <a:solidFill>
                  <a:srgbClr val="569CD6"/>
                </a:solidFill>
                <a:latin typeface="Consolas" panose="020B0609020204030204" pitchFamily="49" charset="0"/>
              </a:rPr>
              <a:t>public</a:t>
            </a:r>
            <a:r>
              <a:rPr lang="en-US" sz="1372" dirty="0">
                <a:solidFill>
                  <a:srgbClr val="D4D4D4"/>
                </a:solidFill>
                <a:latin typeface="Consolas" panose="020B0609020204030204" pitchFamily="49" charset="0"/>
              </a:rPr>
              <a:t> </a:t>
            </a:r>
            <a:r>
              <a:rPr lang="en-US" sz="1372" dirty="0">
                <a:solidFill>
                  <a:srgbClr val="569CD6"/>
                </a:solidFill>
                <a:latin typeface="Consolas" panose="020B0609020204030204" pitchFamily="49" charset="0"/>
              </a:rPr>
              <a:t>virtual</a:t>
            </a:r>
            <a:r>
              <a:rPr lang="en-US" sz="1372" dirty="0">
                <a:solidFill>
                  <a:srgbClr val="D4D4D4"/>
                </a:solidFill>
                <a:latin typeface="Consolas" panose="020B0609020204030204" pitchFamily="49" charset="0"/>
              </a:rPr>
              <a:t> </a:t>
            </a:r>
            <a:r>
              <a:rPr lang="en-US" sz="1372" dirty="0">
                <a:solidFill>
                  <a:srgbClr val="569CD6"/>
                </a:solidFill>
                <a:latin typeface="Consolas" panose="020B0609020204030204" pitchFamily="49" charset="0"/>
              </a:rPr>
              <a:t>void</a:t>
            </a:r>
            <a:r>
              <a:rPr lang="en-US" sz="1372" dirty="0">
                <a:solidFill>
                  <a:srgbClr val="D4D4D4"/>
                </a:solidFill>
                <a:latin typeface="Consolas" panose="020B0609020204030204" pitchFamily="49" charset="0"/>
              </a:rPr>
              <a:t> </a:t>
            </a:r>
            <a:r>
              <a:rPr lang="en-US" sz="1372" dirty="0">
                <a:solidFill>
                  <a:srgbClr val="DCDCAA"/>
                </a:solidFill>
                <a:latin typeface="Consolas" panose="020B0609020204030204" pitchFamily="49" charset="0"/>
              </a:rPr>
              <a:t>Add</a:t>
            </a:r>
            <a:r>
              <a:rPr lang="en-US" sz="1372" dirty="0">
                <a:solidFill>
                  <a:srgbClr val="D4D4D4"/>
                </a:solidFill>
                <a:latin typeface="Consolas" panose="020B0609020204030204" pitchFamily="49" charset="0"/>
              </a:rPr>
              <a:t>()</a:t>
            </a:r>
          </a:p>
          <a:p>
            <a:pPr marL="457183" lvl="1" defTabSz="914367"/>
            <a:r>
              <a:rPr lang="en-US" sz="1372" dirty="0">
                <a:solidFill>
                  <a:srgbClr val="D4D4D4"/>
                </a:solidFill>
                <a:latin typeface="Consolas" panose="020B0609020204030204" pitchFamily="49" charset="0"/>
              </a:rPr>
              <a:t>{</a:t>
            </a:r>
          </a:p>
          <a:p>
            <a:pPr marL="914367" lvl="2" defTabSz="914367"/>
            <a:r>
              <a:rPr lang="en-US" sz="1372" dirty="0">
                <a:solidFill>
                  <a:srgbClr val="C586C0"/>
                </a:solidFill>
                <a:latin typeface="Consolas" panose="020B0609020204030204" pitchFamily="49" charset="0"/>
              </a:rPr>
              <a:t>try</a:t>
            </a:r>
            <a:endParaRPr lang="en-US" sz="1372" dirty="0">
              <a:solidFill>
                <a:srgbClr val="D4D4D4"/>
              </a:solidFill>
              <a:latin typeface="Consolas" panose="020B0609020204030204" pitchFamily="49" charset="0"/>
            </a:endParaRPr>
          </a:p>
          <a:p>
            <a:pPr marL="914367" lvl="2" defTabSz="914367"/>
            <a:r>
              <a:rPr lang="en-US" sz="1372" dirty="0">
                <a:solidFill>
                  <a:srgbClr val="D4D4D4"/>
                </a:solidFill>
                <a:latin typeface="Consolas" panose="020B0609020204030204" pitchFamily="49" charset="0"/>
              </a:rPr>
              <a:t>{</a:t>
            </a:r>
          </a:p>
          <a:p>
            <a:pPr marL="1371550" lvl="3" defTabSz="914367"/>
            <a:r>
              <a:rPr lang="en-US" sz="1372" dirty="0">
                <a:solidFill>
                  <a:srgbClr val="6A9955"/>
                </a:solidFill>
                <a:latin typeface="Consolas" panose="020B0609020204030204" pitchFamily="49" charset="0"/>
              </a:rPr>
              <a:t>// Logic for Adding Customer goes here</a:t>
            </a:r>
          </a:p>
          <a:p>
            <a:pPr marL="914367" lvl="2" defTabSz="914367"/>
            <a:r>
              <a:rPr lang="en-US" sz="1372" dirty="0">
                <a:solidFill>
                  <a:srgbClr val="D4D4D4"/>
                </a:solidFill>
                <a:latin typeface="Consolas" panose="020B0609020204030204" pitchFamily="49" charset="0"/>
              </a:rPr>
              <a:t>}</a:t>
            </a:r>
          </a:p>
          <a:p>
            <a:pPr marL="914367" lvl="2" defTabSz="914367"/>
            <a:r>
              <a:rPr lang="en-US" sz="1372" dirty="0">
                <a:solidFill>
                  <a:srgbClr val="C586C0"/>
                </a:solidFill>
                <a:latin typeface="Consolas" panose="020B0609020204030204" pitchFamily="49" charset="0"/>
              </a:rPr>
              <a:t>catch</a:t>
            </a:r>
            <a:r>
              <a:rPr lang="en-US" sz="1372" dirty="0">
                <a:solidFill>
                  <a:srgbClr val="D4D4D4"/>
                </a:solidFill>
                <a:latin typeface="Consolas" panose="020B0609020204030204" pitchFamily="49" charset="0"/>
              </a:rPr>
              <a:t> (</a:t>
            </a:r>
            <a:r>
              <a:rPr lang="en-US" sz="1372" dirty="0">
                <a:solidFill>
                  <a:srgbClr val="4EC9B0"/>
                </a:solidFill>
                <a:latin typeface="Consolas" panose="020B0609020204030204" pitchFamily="49" charset="0"/>
              </a:rPr>
              <a:t>Exception</a:t>
            </a:r>
            <a:r>
              <a:rPr lang="en-US" sz="1372" dirty="0">
                <a:solidFill>
                  <a:srgbClr val="D4D4D4"/>
                </a:solidFill>
                <a:latin typeface="Consolas" panose="020B0609020204030204" pitchFamily="49" charset="0"/>
              </a:rPr>
              <a:t> </a:t>
            </a:r>
            <a:r>
              <a:rPr lang="en-US" sz="1372" dirty="0">
                <a:solidFill>
                  <a:srgbClr val="9CDCFE"/>
                </a:solidFill>
                <a:latin typeface="Consolas" panose="020B0609020204030204" pitchFamily="49" charset="0"/>
              </a:rPr>
              <a:t>ex</a:t>
            </a:r>
            <a:r>
              <a:rPr lang="en-US" sz="1372" dirty="0">
                <a:solidFill>
                  <a:srgbClr val="D4D4D4"/>
                </a:solidFill>
                <a:latin typeface="Consolas" panose="020B0609020204030204" pitchFamily="49" charset="0"/>
              </a:rPr>
              <a:t>)</a:t>
            </a:r>
          </a:p>
          <a:p>
            <a:pPr marL="914367" lvl="2" defTabSz="914367"/>
            <a:r>
              <a:rPr lang="en-US" sz="1372" dirty="0">
                <a:solidFill>
                  <a:srgbClr val="D4D4D4"/>
                </a:solidFill>
                <a:latin typeface="Consolas" panose="020B0609020204030204" pitchFamily="49" charset="0"/>
              </a:rPr>
              <a:t>{</a:t>
            </a:r>
          </a:p>
          <a:p>
            <a:pPr marL="1371550" lvl="3" defTabSz="914367"/>
            <a:r>
              <a:rPr lang="en-US" sz="1372" dirty="0" err="1">
                <a:solidFill>
                  <a:srgbClr val="9CDCFE"/>
                </a:solidFill>
                <a:latin typeface="Consolas" panose="020B0609020204030204" pitchFamily="49" charset="0"/>
              </a:rPr>
              <a:t>logger</a:t>
            </a:r>
            <a:r>
              <a:rPr lang="en-US" sz="1372" dirty="0" err="1">
                <a:solidFill>
                  <a:srgbClr val="D4D4D4"/>
                </a:solidFill>
                <a:latin typeface="Consolas" panose="020B0609020204030204" pitchFamily="49" charset="0"/>
              </a:rPr>
              <a:t>.</a:t>
            </a:r>
            <a:r>
              <a:rPr lang="en-US" sz="1372" dirty="0" err="1">
                <a:solidFill>
                  <a:srgbClr val="DCDCAA"/>
                </a:solidFill>
                <a:latin typeface="Consolas" panose="020B0609020204030204" pitchFamily="49" charset="0"/>
              </a:rPr>
              <a:t>Log</a:t>
            </a:r>
            <a:r>
              <a:rPr lang="en-US" sz="1372" dirty="0">
                <a:solidFill>
                  <a:srgbClr val="D4D4D4"/>
                </a:solidFill>
                <a:latin typeface="Consolas" panose="020B0609020204030204" pitchFamily="49" charset="0"/>
              </a:rPr>
              <a:t>(</a:t>
            </a:r>
            <a:r>
              <a:rPr lang="en-US" sz="1372" dirty="0" err="1">
                <a:solidFill>
                  <a:srgbClr val="9CDCFE"/>
                </a:solidFill>
                <a:latin typeface="Consolas" panose="020B0609020204030204" pitchFamily="49" charset="0"/>
              </a:rPr>
              <a:t>ex</a:t>
            </a:r>
            <a:r>
              <a:rPr lang="en-US" sz="1372" dirty="0" err="1">
                <a:solidFill>
                  <a:srgbClr val="D4D4D4"/>
                </a:solidFill>
                <a:latin typeface="Consolas" panose="020B0609020204030204" pitchFamily="49" charset="0"/>
              </a:rPr>
              <a:t>.</a:t>
            </a:r>
            <a:r>
              <a:rPr lang="en-US" sz="1372" dirty="0" err="1">
                <a:solidFill>
                  <a:srgbClr val="DCDCAA"/>
                </a:solidFill>
                <a:latin typeface="Consolas" panose="020B0609020204030204" pitchFamily="49" charset="0"/>
              </a:rPr>
              <a:t>ToString</a:t>
            </a:r>
            <a:r>
              <a:rPr lang="en-US" sz="1372" dirty="0">
                <a:solidFill>
                  <a:srgbClr val="D4D4D4"/>
                </a:solidFill>
                <a:latin typeface="Consolas" panose="020B0609020204030204" pitchFamily="49" charset="0"/>
              </a:rPr>
              <a:t>());</a:t>
            </a:r>
          </a:p>
          <a:p>
            <a:pPr marL="914367" lvl="2" defTabSz="914367"/>
            <a:r>
              <a:rPr lang="en-US" sz="1372" dirty="0">
                <a:solidFill>
                  <a:srgbClr val="D4D4D4"/>
                </a:solidFill>
                <a:latin typeface="Consolas" panose="020B0609020204030204" pitchFamily="49" charset="0"/>
              </a:rPr>
              <a:t>}</a:t>
            </a:r>
          </a:p>
          <a:p>
            <a:pPr marL="457183" lvl="1" defTabSz="914367"/>
            <a:r>
              <a:rPr lang="en-US" sz="1372" dirty="0">
                <a:solidFill>
                  <a:srgbClr val="D4D4D4"/>
                </a:solidFill>
                <a:latin typeface="Consolas" panose="020B0609020204030204" pitchFamily="49" charset="0"/>
              </a:rPr>
              <a:t>}</a:t>
            </a:r>
          </a:p>
          <a:p>
            <a:pPr defTabSz="914367"/>
            <a:r>
              <a:rPr lang="en-US" sz="1372"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13062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5263-A3C7-46FE-9BA7-F5E51AE38C23}"/>
              </a:ext>
            </a:extLst>
          </p:cNvPr>
          <p:cNvSpPr>
            <a:spLocks noGrp="1"/>
          </p:cNvSpPr>
          <p:nvPr>
            <p:ph type="title"/>
          </p:nvPr>
        </p:nvSpPr>
        <p:spPr>
          <a:xfrm>
            <a:off x="269239" y="2084363"/>
            <a:ext cx="11653523" cy="1158629"/>
          </a:xfrm>
          <a:prstGeom prst="rect">
            <a:avLst/>
          </a:prstGeom>
          <a:noFill/>
        </p:spPr>
        <p:txBody>
          <a:bodyPr wrap="square" anchor="t">
            <a:normAutofit/>
          </a:bodyPr>
          <a:lstStyle/>
          <a:p>
            <a:r>
              <a:rPr lang="en-US" dirty="0"/>
              <a:t>Architecture Style</a:t>
            </a:r>
          </a:p>
        </p:txBody>
      </p:sp>
    </p:spTree>
    <p:extLst>
      <p:ext uri="{BB962C8B-B14F-4D97-AF65-F5344CB8AC3E}">
        <p14:creationId xmlns:p14="http://schemas.microsoft.com/office/powerpoint/2010/main" val="26548080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Open Closed Principle:</a:t>
            </a:r>
          </a:p>
        </p:txBody>
      </p:sp>
      <p:sp>
        <p:nvSpPr>
          <p:cNvPr id="5" name="TextBox 4">
            <a:extLst>
              <a:ext uri="{FF2B5EF4-FFF2-40B4-BE49-F238E27FC236}">
                <a16:creationId xmlns:a16="http://schemas.microsoft.com/office/drawing/2014/main" id="{D78AA420-04C9-4D0D-86F4-A4A6F34DCCB2}"/>
              </a:ext>
            </a:extLst>
          </p:cNvPr>
          <p:cNvSpPr txBox="1"/>
          <p:nvPr/>
        </p:nvSpPr>
        <p:spPr>
          <a:xfrm>
            <a:off x="1613378" y="1099449"/>
            <a:ext cx="8965244" cy="5600041"/>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int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_</a:t>
            </a:r>
            <a:r>
              <a:rPr lang="en-US" sz="1568" dirty="0" err="1">
                <a:solidFill>
                  <a:srgbClr val="9CDCFE"/>
                </a:solidFill>
                <a:latin typeface="Consolas" panose="020B0609020204030204" pitchFamily="49" charset="0"/>
              </a:rPr>
              <a:t>custType</a:t>
            </a:r>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int</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CustType</a:t>
            </a:r>
            <a:endParaRPr lang="en-US" sz="1568" dirty="0">
              <a:solidFill>
                <a:srgbClr val="D4D4D4"/>
              </a:solidFill>
              <a:latin typeface="Consolas" panose="020B0609020204030204" pitchFamily="49" charset="0"/>
            </a:endParaRP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569CD6"/>
                </a:solidFill>
                <a:latin typeface="Consolas" panose="020B0609020204030204" pitchFamily="49" charset="0"/>
              </a:rPr>
              <a:t>get</a:t>
            </a:r>
            <a:r>
              <a:rPr lang="en-US" sz="1568" dirty="0">
                <a:solidFill>
                  <a:srgbClr val="D4D4D4"/>
                </a:solidFill>
                <a:latin typeface="Consolas" panose="020B0609020204030204" pitchFamily="49" charset="0"/>
              </a:rPr>
              <a:t> { </a:t>
            </a:r>
            <a:r>
              <a:rPr lang="en-US" sz="1568" dirty="0">
                <a:solidFill>
                  <a:srgbClr val="C586C0"/>
                </a:solidFill>
                <a:latin typeface="Consolas" panose="020B0609020204030204" pitchFamily="49" charset="0"/>
              </a:rPr>
              <a:t>return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_</a:t>
            </a:r>
            <a:r>
              <a:rPr lang="en-US" sz="1568" dirty="0" err="1">
                <a:solidFill>
                  <a:srgbClr val="9CDCFE"/>
                </a:solidFill>
                <a:latin typeface="Consolas" panose="020B0609020204030204" pitchFamily="49" charset="0"/>
              </a:rPr>
              <a:t>custType</a:t>
            </a:r>
            <a:r>
              <a:rPr lang="en-US" sz="1568" dirty="0">
                <a:solidFill>
                  <a:srgbClr val="D4D4D4"/>
                </a:solidFill>
                <a:latin typeface="Consolas" panose="020B0609020204030204" pitchFamily="49" charset="0"/>
              </a:rPr>
              <a:t>; }</a:t>
            </a:r>
          </a:p>
          <a:p>
            <a:pPr marL="914367" lvl="2" defTabSz="914367"/>
            <a:r>
              <a:rPr lang="en-US" sz="1568" dirty="0">
                <a:solidFill>
                  <a:srgbClr val="569CD6"/>
                </a:solidFill>
                <a:latin typeface="Consolas" panose="020B0609020204030204" pitchFamily="49" charset="0"/>
              </a:rPr>
              <a:t>set</a:t>
            </a:r>
            <a:r>
              <a:rPr lang="en-US" sz="1568" dirty="0">
                <a:solidFill>
                  <a:srgbClr val="D4D4D4"/>
                </a:solidFill>
                <a:latin typeface="Consolas" panose="020B0609020204030204" pitchFamily="49" charset="0"/>
              </a:rPr>
              <a:t> { </a:t>
            </a:r>
            <a:r>
              <a:rPr lang="en-US" sz="1568" dirty="0">
                <a:solidFill>
                  <a:srgbClr val="9CDCFE"/>
                </a:solidFill>
                <a:latin typeface="Consolas" panose="020B0609020204030204" pitchFamily="49" charset="0"/>
              </a:rPr>
              <a:t>_</a:t>
            </a:r>
            <a:r>
              <a:rPr lang="en-US" sz="1568" dirty="0" err="1">
                <a:solidFill>
                  <a:srgbClr val="9CDCFE"/>
                </a:solidFill>
                <a:latin typeface="Consolas" panose="020B0609020204030204" pitchFamily="49" charset="0"/>
              </a:rPr>
              <a:t>custType</a:t>
            </a:r>
            <a:r>
              <a:rPr lang="en-US" sz="1568" dirty="0">
                <a:solidFill>
                  <a:srgbClr val="D4D4D4"/>
                </a:solidFill>
                <a:latin typeface="Consolas" panose="020B0609020204030204" pitchFamily="49" charset="0"/>
              </a:rPr>
              <a:t> = </a:t>
            </a:r>
            <a:r>
              <a:rPr lang="en-US" sz="1568" dirty="0">
                <a:solidFill>
                  <a:srgbClr val="9CDCFE"/>
                </a:solidFill>
                <a:latin typeface="Consolas" panose="020B0609020204030204" pitchFamily="49" charset="0"/>
              </a:rPr>
              <a:t>value</a:t>
            </a:r>
            <a:r>
              <a:rPr lang="en-US" sz="1568" dirty="0">
                <a:solidFill>
                  <a:srgbClr val="D4D4D4"/>
                </a:solidFill>
                <a:latin typeface="Consolas" panose="020B0609020204030204" pitchFamily="49" charset="0"/>
              </a:rPr>
              <a:t>; }</a:t>
            </a:r>
          </a:p>
          <a:p>
            <a:pPr marL="457183" lvl="1"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if</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CustType</a:t>
            </a:r>
            <a:r>
              <a:rPr lang="en-US" sz="1568" dirty="0">
                <a:solidFill>
                  <a:srgbClr val="D4D4D4"/>
                </a:solidFill>
                <a:latin typeface="Consolas" panose="020B0609020204030204" pitchFamily="49" charset="0"/>
              </a:rPr>
              <a:t> == </a:t>
            </a:r>
            <a:r>
              <a:rPr lang="en-US" sz="1568" dirty="0">
                <a:solidFill>
                  <a:srgbClr val="B5CEA8"/>
                </a:solidFill>
                <a:latin typeface="Consolas" panose="020B0609020204030204" pitchFamily="49" charset="0"/>
              </a:rPr>
              <a:t>1</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1371550" lvl="3" defTabSz="914367"/>
            <a:r>
              <a:rPr lang="en-US" sz="1568" dirty="0">
                <a:solidFill>
                  <a:srgbClr val="C586C0"/>
                </a:solidFill>
                <a:latin typeface="Consolas" panose="020B0609020204030204" pitchFamily="49" charset="0"/>
              </a:rPr>
              <a:t>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 - </a:t>
            </a:r>
            <a:r>
              <a:rPr lang="en-US" sz="1568" dirty="0">
                <a:solidFill>
                  <a:srgbClr val="B5CEA8"/>
                </a:solidFill>
                <a:latin typeface="Consolas" panose="020B0609020204030204" pitchFamily="49" charset="0"/>
              </a:rPr>
              <a:t>100</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else</a:t>
            </a:r>
            <a:endParaRPr lang="en-US" sz="1568" dirty="0">
              <a:solidFill>
                <a:srgbClr val="D4D4D4"/>
              </a:solidFill>
              <a:latin typeface="Consolas" panose="020B0609020204030204" pitchFamily="49" charset="0"/>
            </a:endParaRPr>
          </a:p>
          <a:p>
            <a:pPr marL="914367" lvl="2" defTabSz="914367"/>
            <a:r>
              <a:rPr lang="en-US" sz="1568" dirty="0">
                <a:solidFill>
                  <a:srgbClr val="D4D4D4"/>
                </a:solidFill>
                <a:latin typeface="Consolas" panose="020B0609020204030204" pitchFamily="49" charset="0"/>
              </a:rPr>
              <a:t>{</a:t>
            </a:r>
          </a:p>
          <a:p>
            <a:pPr marL="1371550" lvl="3" defTabSz="914367"/>
            <a:r>
              <a:rPr lang="en-US" sz="1568" dirty="0">
                <a:solidFill>
                  <a:srgbClr val="C586C0"/>
                </a:solidFill>
                <a:latin typeface="Consolas" panose="020B0609020204030204" pitchFamily="49" charset="0"/>
              </a:rPr>
              <a:t>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 - </a:t>
            </a:r>
            <a:r>
              <a:rPr lang="en-US" sz="1568" dirty="0">
                <a:solidFill>
                  <a:srgbClr val="B5CEA8"/>
                </a:solidFill>
                <a:latin typeface="Consolas" panose="020B0609020204030204" pitchFamily="49" charset="0"/>
              </a:rPr>
              <a:t>50</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06317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Open Closed Principle:</a:t>
            </a:r>
          </a:p>
        </p:txBody>
      </p:sp>
      <p:sp>
        <p:nvSpPr>
          <p:cNvPr id="5" name="TextBox 4">
            <a:extLst>
              <a:ext uri="{FF2B5EF4-FFF2-40B4-BE49-F238E27FC236}">
                <a16:creationId xmlns:a16="http://schemas.microsoft.com/office/drawing/2014/main" id="{D78AA420-04C9-4D0D-86F4-A4A6F34DCCB2}"/>
              </a:ext>
            </a:extLst>
          </p:cNvPr>
          <p:cNvSpPr txBox="1"/>
          <p:nvPr/>
        </p:nvSpPr>
        <p:spPr>
          <a:xfrm>
            <a:off x="1613378" y="1473814"/>
            <a:ext cx="8965244" cy="4906070"/>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virtual</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	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SilverCustomer</a:t>
            </a:r>
            <a:r>
              <a:rPr lang="en-US" sz="1568" dirty="0">
                <a:solidFill>
                  <a:srgbClr val="D4D4D4"/>
                </a:solidFill>
                <a:latin typeface="Consolas" panose="020B0609020204030204" pitchFamily="49" charset="0"/>
              </a:rPr>
              <a:t> : </a:t>
            </a:r>
            <a:r>
              <a:rPr lang="en-US" sz="1568" dirty="0">
                <a:solidFill>
                  <a:srgbClr val="4EC9B0"/>
                </a:solidFill>
                <a:latin typeface="Consolas" panose="020B0609020204030204" pitchFamily="49" charset="0"/>
              </a:rPr>
              <a:t>Customer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override</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	return</a:t>
            </a:r>
            <a:r>
              <a:rPr lang="en-US" sz="1568" dirty="0">
                <a:solidFill>
                  <a:srgbClr val="D4D4D4"/>
                </a:solidFill>
                <a:latin typeface="Consolas" panose="020B0609020204030204" pitchFamily="49" charset="0"/>
              </a:rPr>
              <a:t> </a:t>
            </a:r>
            <a:r>
              <a:rPr lang="en-US" sz="1568" dirty="0" err="1">
                <a:solidFill>
                  <a:srgbClr val="569CD6"/>
                </a:solidFill>
                <a:latin typeface="Consolas" panose="020B0609020204030204" pitchFamily="49" charset="0"/>
              </a:rPr>
              <a:t>base</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 - </a:t>
            </a:r>
            <a:r>
              <a:rPr lang="en-US" sz="1568" dirty="0">
                <a:solidFill>
                  <a:srgbClr val="B5CEA8"/>
                </a:solidFill>
                <a:latin typeface="Consolas" panose="020B0609020204030204" pitchFamily="49" charset="0"/>
              </a:rPr>
              <a:t>50</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endParaRPr lang="en-US" sz="1568" dirty="0">
              <a:solidFill>
                <a:srgbClr val="D4D4D4"/>
              </a:solidFill>
              <a:latin typeface="Consolas" panose="020B0609020204030204" pitchFamily="49" charset="0"/>
            </a:endParaRPr>
          </a:p>
          <a:p>
            <a:pPr defTabSz="914367"/>
            <a:endParaRPr lang="en-US" sz="1568" dirty="0">
              <a:solidFill>
                <a:srgbClr val="D4D4D4"/>
              </a:solidFill>
              <a:latin typeface="Consolas" panose="020B0609020204030204" pitchFamily="49" charset="0"/>
            </a:endParaRPr>
          </a:p>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GoldCustomer</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SilverCustomer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12671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Liskov Substitution Principle:</a:t>
            </a:r>
          </a:p>
        </p:txBody>
      </p:sp>
      <p:sp>
        <p:nvSpPr>
          <p:cNvPr id="5" name="TextBox 4">
            <a:extLst>
              <a:ext uri="{FF2B5EF4-FFF2-40B4-BE49-F238E27FC236}">
                <a16:creationId xmlns:a16="http://schemas.microsoft.com/office/drawing/2014/main" id="{9EA734BB-070B-48CD-9923-6D4666B79C3F}"/>
              </a:ext>
            </a:extLst>
          </p:cNvPr>
          <p:cNvSpPr txBox="1"/>
          <p:nvPr/>
        </p:nvSpPr>
        <p:spPr>
          <a:xfrm>
            <a:off x="1895748" y="2299521"/>
            <a:ext cx="8400504" cy="3548301"/>
          </a:xfrm>
          <a:prstGeom prst="rect">
            <a:avLst/>
          </a:prstGeom>
          <a:solidFill>
            <a:schemeClr val="accent4">
              <a:lumMod val="50000"/>
            </a:schemeClr>
          </a:solidFill>
        </p:spPr>
        <p:txBody>
          <a:bodyPr wrap="square" lIns="179285" tIns="143428" rIns="179285" bIns="143428" rtlCol="0">
            <a:spAutoFit/>
          </a:bodyPr>
          <a:lstStyle/>
          <a:p>
            <a:pPr defTabSz="914367"/>
            <a:r>
              <a:rPr lang="en-US" sz="1765" dirty="0">
                <a:solidFill>
                  <a:srgbClr val="569CD6"/>
                </a:solidFill>
                <a:latin typeface="Consolas" panose="020B0609020204030204" pitchFamily="49" charset="0"/>
              </a:rPr>
              <a:t>class</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Enquiry</a:t>
            </a:r>
            <a:r>
              <a:rPr lang="en-US" sz="1765" dirty="0">
                <a:solidFill>
                  <a:srgbClr val="D4D4D4"/>
                </a:solidFill>
                <a:latin typeface="Consolas" panose="020B0609020204030204" pitchFamily="49" charset="0"/>
              </a:rPr>
              <a:t> : </a:t>
            </a:r>
            <a:r>
              <a:rPr lang="en-US" sz="1765" dirty="0">
                <a:solidFill>
                  <a:srgbClr val="4EC9B0"/>
                </a:solidFill>
                <a:latin typeface="Consolas" panose="020B0609020204030204" pitchFamily="49" charset="0"/>
              </a:rPr>
              <a:t>Customer</a:t>
            </a:r>
            <a:endParaRPr lang="en-US" sz="1765" dirty="0">
              <a:solidFill>
                <a:srgbClr val="D4D4D4"/>
              </a:solidFill>
              <a:latin typeface="Consolas" panose="020B0609020204030204" pitchFamily="49" charset="0"/>
            </a:endParaRPr>
          </a:p>
          <a:p>
            <a:pPr defTabSz="914367"/>
            <a:r>
              <a:rPr lang="en-US" sz="1765" dirty="0">
                <a:solidFill>
                  <a:srgbClr val="D4D4D4"/>
                </a:solidFill>
                <a:latin typeface="Consolas" panose="020B0609020204030204" pitchFamily="49" charset="0"/>
              </a:rPr>
              <a:t>{</a:t>
            </a:r>
          </a:p>
          <a:p>
            <a:pPr marL="457183" lvl="1" defTabSz="914367"/>
            <a:r>
              <a:rPr lang="en-US" sz="1765" dirty="0">
                <a:solidFill>
                  <a:srgbClr val="569CD6"/>
                </a:solidFill>
                <a:latin typeface="Consolas" panose="020B0609020204030204" pitchFamily="49" charset="0"/>
              </a:rPr>
              <a:t>public</a:t>
            </a:r>
            <a:r>
              <a:rPr lang="en-US" sz="1765" dirty="0">
                <a:solidFill>
                  <a:srgbClr val="D4D4D4"/>
                </a:solidFill>
                <a:latin typeface="Consolas" panose="020B0609020204030204" pitchFamily="49" charset="0"/>
              </a:rPr>
              <a:t> </a:t>
            </a:r>
            <a:r>
              <a:rPr lang="en-US" sz="1765" dirty="0">
                <a:solidFill>
                  <a:srgbClr val="569CD6"/>
                </a:solidFill>
                <a:latin typeface="Consolas" panose="020B0609020204030204" pitchFamily="49" charset="0"/>
              </a:rPr>
              <a:t>override</a:t>
            </a:r>
            <a:r>
              <a:rPr lang="en-US" sz="1765" dirty="0">
                <a:solidFill>
                  <a:srgbClr val="D4D4D4"/>
                </a:solidFill>
                <a:latin typeface="Consolas" panose="020B0609020204030204" pitchFamily="49" charset="0"/>
              </a:rPr>
              <a:t> </a:t>
            </a:r>
            <a:r>
              <a:rPr lang="en-US" sz="1765" dirty="0">
                <a:solidFill>
                  <a:srgbClr val="569CD6"/>
                </a:solidFill>
                <a:latin typeface="Consolas" panose="020B0609020204030204" pitchFamily="49" charset="0"/>
              </a:rPr>
              <a:t>double</a:t>
            </a:r>
            <a:r>
              <a:rPr lang="en-US" sz="1765" dirty="0">
                <a:solidFill>
                  <a:srgbClr val="D4D4D4"/>
                </a:solidFill>
                <a:latin typeface="Consolas" panose="020B0609020204030204" pitchFamily="49" charset="0"/>
              </a:rPr>
              <a:t> </a:t>
            </a:r>
            <a:r>
              <a:rPr lang="en-US" sz="1765" dirty="0" err="1">
                <a:solidFill>
                  <a:srgbClr val="DCDCAA"/>
                </a:solidFill>
                <a:latin typeface="Consolas" panose="020B0609020204030204" pitchFamily="49" charset="0"/>
              </a:rPr>
              <a:t>GetDiscount</a:t>
            </a:r>
            <a:r>
              <a:rPr lang="en-US" sz="1765" dirty="0">
                <a:solidFill>
                  <a:srgbClr val="D4D4D4"/>
                </a:solidFill>
                <a:latin typeface="Consolas" panose="020B0609020204030204" pitchFamily="49" charset="0"/>
              </a:rPr>
              <a:t>(</a:t>
            </a:r>
            <a:r>
              <a:rPr lang="en-US" sz="1765" dirty="0">
                <a:solidFill>
                  <a:srgbClr val="569CD6"/>
                </a:solidFill>
                <a:latin typeface="Consolas" panose="020B0609020204030204" pitchFamily="49" charset="0"/>
              </a:rPr>
              <a:t>double</a:t>
            </a:r>
            <a:r>
              <a:rPr lang="en-US" sz="1765" dirty="0">
                <a:solidFill>
                  <a:srgbClr val="D4D4D4"/>
                </a:solidFill>
                <a:latin typeface="Consolas" panose="020B0609020204030204" pitchFamily="49" charset="0"/>
              </a:rPr>
              <a:t> </a:t>
            </a:r>
            <a:r>
              <a:rPr lang="en-US" sz="1765" dirty="0" err="1">
                <a:solidFill>
                  <a:srgbClr val="9CDCFE"/>
                </a:solidFill>
                <a:latin typeface="Consolas" panose="020B0609020204030204" pitchFamily="49" charset="0"/>
              </a:rPr>
              <a:t>totalSales</a:t>
            </a:r>
            <a:r>
              <a:rPr lang="en-US" sz="1765" dirty="0">
                <a:solidFill>
                  <a:srgbClr val="D4D4D4"/>
                </a:solidFill>
                <a:latin typeface="Consolas" panose="020B0609020204030204" pitchFamily="49" charset="0"/>
              </a:rPr>
              <a:t>)</a:t>
            </a:r>
          </a:p>
          <a:p>
            <a:pPr marL="457183" lvl="1" defTabSz="914367"/>
            <a:r>
              <a:rPr lang="en-US" sz="1765" dirty="0">
                <a:solidFill>
                  <a:srgbClr val="D4D4D4"/>
                </a:solidFill>
                <a:latin typeface="Consolas" panose="020B0609020204030204" pitchFamily="49" charset="0"/>
              </a:rPr>
              <a:t>{</a:t>
            </a:r>
          </a:p>
          <a:p>
            <a:pPr marL="457183" lvl="1" defTabSz="914367"/>
            <a:r>
              <a:rPr lang="en-US" sz="1765" dirty="0">
                <a:solidFill>
                  <a:srgbClr val="C586C0"/>
                </a:solidFill>
                <a:latin typeface="Consolas" panose="020B0609020204030204" pitchFamily="49" charset="0"/>
              </a:rPr>
              <a:t>	return</a:t>
            </a:r>
            <a:r>
              <a:rPr lang="en-US" sz="1765" dirty="0">
                <a:solidFill>
                  <a:srgbClr val="D4D4D4"/>
                </a:solidFill>
                <a:latin typeface="Consolas" panose="020B0609020204030204" pitchFamily="49" charset="0"/>
              </a:rPr>
              <a:t> </a:t>
            </a:r>
            <a:r>
              <a:rPr lang="en-US" sz="1765" dirty="0" err="1">
                <a:solidFill>
                  <a:srgbClr val="569CD6"/>
                </a:solidFill>
                <a:latin typeface="Consolas" panose="020B0609020204030204" pitchFamily="49" charset="0"/>
              </a:rPr>
              <a:t>base</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GetDiscount</a:t>
            </a:r>
            <a:r>
              <a:rPr lang="en-US" sz="1765" dirty="0">
                <a:solidFill>
                  <a:srgbClr val="D4D4D4"/>
                </a:solidFill>
                <a:latin typeface="Consolas" panose="020B0609020204030204" pitchFamily="49" charset="0"/>
              </a:rPr>
              <a:t>(</a:t>
            </a:r>
            <a:r>
              <a:rPr lang="en-US" sz="1765" dirty="0" err="1">
                <a:solidFill>
                  <a:srgbClr val="9CDCFE"/>
                </a:solidFill>
                <a:latin typeface="Consolas" panose="020B0609020204030204" pitchFamily="49" charset="0"/>
              </a:rPr>
              <a:t>totalSales</a:t>
            </a:r>
            <a:r>
              <a:rPr lang="en-US" sz="1765" dirty="0">
                <a:solidFill>
                  <a:srgbClr val="D4D4D4"/>
                </a:solidFill>
                <a:latin typeface="Consolas" panose="020B0609020204030204" pitchFamily="49" charset="0"/>
              </a:rPr>
              <a:t>) - </a:t>
            </a:r>
            <a:r>
              <a:rPr lang="en-US" sz="1765" dirty="0">
                <a:solidFill>
                  <a:srgbClr val="B5CEA8"/>
                </a:solidFill>
                <a:latin typeface="Consolas" panose="020B0609020204030204" pitchFamily="49" charset="0"/>
              </a:rPr>
              <a:t>5</a:t>
            </a:r>
            <a:r>
              <a:rPr lang="en-US" sz="1765" dirty="0">
                <a:solidFill>
                  <a:srgbClr val="D4D4D4"/>
                </a:solidFill>
                <a:latin typeface="Consolas" panose="020B0609020204030204" pitchFamily="49" charset="0"/>
              </a:rPr>
              <a:t>;</a:t>
            </a:r>
          </a:p>
          <a:p>
            <a:pPr marL="457183" lvl="1" defTabSz="914367"/>
            <a:r>
              <a:rPr lang="en-US" sz="1765" dirty="0">
                <a:solidFill>
                  <a:srgbClr val="D4D4D4"/>
                </a:solidFill>
                <a:latin typeface="Consolas" panose="020B0609020204030204" pitchFamily="49" charset="0"/>
              </a:rPr>
              <a:t>}</a:t>
            </a:r>
          </a:p>
          <a:p>
            <a:pPr marL="457183" lvl="1" defTabSz="914367"/>
            <a:br>
              <a:rPr lang="en-US" sz="1765" dirty="0">
                <a:solidFill>
                  <a:srgbClr val="D4D4D4"/>
                </a:solidFill>
                <a:latin typeface="Consolas" panose="020B0609020204030204" pitchFamily="49" charset="0"/>
              </a:rPr>
            </a:br>
            <a:r>
              <a:rPr lang="en-US" sz="1765" dirty="0">
                <a:solidFill>
                  <a:srgbClr val="569CD6"/>
                </a:solidFill>
                <a:latin typeface="Consolas" panose="020B0609020204030204" pitchFamily="49" charset="0"/>
              </a:rPr>
              <a:t>public</a:t>
            </a:r>
            <a:r>
              <a:rPr lang="en-US" sz="1765" dirty="0">
                <a:solidFill>
                  <a:srgbClr val="D4D4D4"/>
                </a:solidFill>
                <a:latin typeface="Consolas" panose="020B0609020204030204" pitchFamily="49" charset="0"/>
              </a:rPr>
              <a:t> </a:t>
            </a:r>
            <a:r>
              <a:rPr lang="en-US" sz="1765" dirty="0">
                <a:solidFill>
                  <a:srgbClr val="569CD6"/>
                </a:solidFill>
                <a:latin typeface="Consolas" panose="020B0609020204030204" pitchFamily="49" charset="0"/>
              </a:rPr>
              <a:t>override</a:t>
            </a:r>
            <a:r>
              <a:rPr lang="en-US" sz="1765" dirty="0">
                <a:solidFill>
                  <a:srgbClr val="D4D4D4"/>
                </a:solidFill>
                <a:latin typeface="Consolas" panose="020B0609020204030204" pitchFamily="49" charset="0"/>
              </a:rPr>
              <a:t> </a:t>
            </a:r>
            <a:r>
              <a:rPr lang="en-US" sz="1765" dirty="0">
                <a:solidFill>
                  <a:srgbClr val="569CD6"/>
                </a:solidFill>
                <a:latin typeface="Consolas" panose="020B0609020204030204" pitchFamily="49" charset="0"/>
              </a:rPr>
              <a:t>void</a:t>
            </a:r>
            <a:r>
              <a:rPr lang="en-US" sz="1765" dirty="0">
                <a:solidFill>
                  <a:srgbClr val="D4D4D4"/>
                </a:solidFill>
                <a:latin typeface="Consolas" panose="020B0609020204030204" pitchFamily="49" charset="0"/>
              </a:rPr>
              <a:t> </a:t>
            </a:r>
            <a:r>
              <a:rPr lang="en-US" sz="1765" dirty="0">
                <a:solidFill>
                  <a:srgbClr val="DCDCAA"/>
                </a:solidFill>
                <a:latin typeface="Consolas" panose="020B0609020204030204" pitchFamily="49" charset="0"/>
              </a:rPr>
              <a:t>Add</a:t>
            </a:r>
            <a:r>
              <a:rPr lang="en-US" sz="1765" dirty="0">
                <a:solidFill>
                  <a:srgbClr val="D4D4D4"/>
                </a:solidFill>
                <a:latin typeface="Consolas" panose="020B0609020204030204" pitchFamily="49" charset="0"/>
              </a:rPr>
              <a:t>()</a:t>
            </a:r>
          </a:p>
          <a:p>
            <a:pPr marL="457183" lvl="1" defTabSz="914367"/>
            <a:r>
              <a:rPr lang="en-US" sz="1765" dirty="0">
                <a:solidFill>
                  <a:srgbClr val="D4D4D4"/>
                </a:solidFill>
                <a:latin typeface="Consolas" panose="020B0609020204030204" pitchFamily="49" charset="0"/>
              </a:rPr>
              <a:t>{</a:t>
            </a:r>
          </a:p>
          <a:p>
            <a:pPr marL="457183" lvl="1" defTabSz="914367"/>
            <a:r>
              <a:rPr lang="en-US" sz="1765" dirty="0">
                <a:solidFill>
                  <a:srgbClr val="C586C0"/>
                </a:solidFill>
                <a:latin typeface="Consolas" panose="020B0609020204030204" pitchFamily="49" charset="0"/>
              </a:rPr>
              <a:t>	throw</a:t>
            </a:r>
            <a:r>
              <a:rPr lang="en-US" sz="1765" dirty="0">
                <a:solidFill>
                  <a:srgbClr val="D4D4D4"/>
                </a:solidFill>
                <a:latin typeface="Consolas" panose="020B0609020204030204" pitchFamily="49" charset="0"/>
              </a:rPr>
              <a:t> </a:t>
            </a:r>
            <a:r>
              <a:rPr lang="en-US" sz="1765" dirty="0">
                <a:solidFill>
                  <a:srgbClr val="569CD6"/>
                </a:solidFill>
                <a:latin typeface="Consolas" panose="020B0609020204030204" pitchFamily="49" charset="0"/>
              </a:rPr>
              <a:t>new</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Exception</a:t>
            </a:r>
            <a:r>
              <a:rPr lang="en-US" sz="1765" dirty="0">
                <a:solidFill>
                  <a:srgbClr val="D4D4D4"/>
                </a:solidFill>
                <a:latin typeface="Consolas" panose="020B0609020204030204" pitchFamily="49" charset="0"/>
              </a:rPr>
              <a:t>(</a:t>
            </a:r>
            <a:r>
              <a:rPr lang="en-US" sz="1765" dirty="0">
                <a:solidFill>
                  <a:srgbClr val="CE9178"/>
                </a:solidFill>
                <a:latin typeface="Consolas" panose="020B0609020204030204" pitchFamily="49" charset="0"/>
              </a:rPr>
              <a:t>"Not allowed"</a:t>
            </a:r>
            <a:r>
              <a:rPr lang="en-US" sz="1765" dirty="0">
                <a:solidFill>
                  <a:srgbClr val="D4D4D4"/>
                </a:solidFill>
                <a:latin typeface="Consolas" panose="020B0609020204030204" pitchFamily="49" charset="0"/>
              </a:rPr>
              <a:t>);</a:t>
            </a:r>
          </a:p>
          <a:p>
            <a:pPr marL="457183" lvl="1" defTabSz="914367"/>
            <a:r>
              <a:rPr lang="en-US" sz="1765" dirty="0">
                <a:solidFill>
                  <a:srgbClr val="D4D4D4"/>
                </a:solidFill>
                <a:latin typeface="Consolas" panose="020B0609020204030204" pitchFamily="49" charset="0"/>
              </a:rPr>
              <a:t>}</a:t>
            </a:r>
          </a:p>
          <a:p>
            <a:pPr defTabSz="914367"/>
            <a:r>
              <a:rPr lang="en-US" sz="1765"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48877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5 for SOLID architecture principles using simple C# examples">
            <a:extLst>
              <a:ext uri="{FF2B5EF4-FFF2-40B4-BE49-F238E27FC236}">
                <a16:creationId xmlns:a16="http://schemas.microsoft.com/office/drawing/2014/main" id="{195160D7-BCEB-4462-97E9-744EDC816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584" y="1932744"/>
            <a:ext cx="4544832" cy="2097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solidFill>
                  <a:schemeClr val="accent3"/>
                </a:solidFill>
              </a:rPr>
              <a:t>Liskov Substitution Principle:</a:t>
            </a:r>
          </a:p>
        </p:txBody>
      </p:sp>
      <p:sp>
        <p:nvSpPr>
          <p:cNvPr id="3" name="TextBox 2">
            <a:extLst>
              <a:ext uri="{FF2B5EF4-FFF2-40B4-BE49-F238E27FC236}">
                <a16:creationId xmlns:a16="http://schemas.microsoft.com/office/drawing/2014/main" id="{5C8B173D-E1D7-465C-B0A2-4CADEEB6EBDC}"/>
              </a:ext>
            </a:extLst>
          </p:cNvPr>
          <p:cNvSpPr txBox="1"/>
          <p:nvPr/>
        </p:nvSpPr>
        <p:spPr>
          <a:xfrm>
            <a:off x="1164377" y="4766357"/>
            <a:ext cx="9863245" cy="1125440"/>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745" dirty="0">
                <a:solidFill>
                  <a:srgbClr val="505050"/>
                </a:solidFill>
                <a:latin typeface="Segoe UI"/>
              </a:rPr>
              <a:t>“Enquiry” has discount calculation , it looks like a “Customer” </a:t>
            </a:r>
          </a:p>
          <a:p>
            <a:pPr algn="ctr" defTabSz="914367">
              <a:lnSpc>
                <a:spcPct val="90000"/>
              </a:lnSpc>
              <a:spcAft>
                <a:spcPts val="588"/>
              </a:spcAft>
            </a:pPr>
            <a:r>
              <a:rPr lang="en-US" sz="2745" dirty="0">
                <a:solidFill>
                  <a:srgbClr val="505050"/>
                </a:solidFill>
                <a:latin typeface="Segoe UI"/>
              </a:rPr>
              <a:t>but </a:t>
            </a:r>
            <a:r>
              <a:rPr lang="en-US" sz="2745" b="1" dirty="0">
                <a:solidFill>
                  <a:srgbClr val="505050"/>
                </a:solidFill>
                <a:latin typeface="Segoe UI"/>
              </a:rPr>
              <a:t>IT IS NOT A CUSTOMER</a:t>
            </a:r>
            <a:endParaRPr lang="en-US" sz="3529"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189206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Liskov Substitution Principle:</a:t>
            </a:r>
          </a:p>
        </p:txBody>
      </p:sp>
      <p:sp>
        <p:nvSpPr>
          <p:cNvPr id="6" name="TextBox 5">
            <a:extLst>
              <a:ext uri="{FF2B5EF4-FFF2-40B4-BE49-F238E27FC236}">
                <a16:creationId xmlns:a16="http://schemas.microsoft.com/office/drawing/2014/main" id="{DF61482F-8938-455F-B702-994D7E4321B2}"/>
              </a:ext>
            </a:extLst>
          </p:cNvPr>
          <p:cNvSpPr txBox="1"/>
          <p:nvPr/>
        </p:nvSpPr>
        <p:spPr>
          <a:xfrm>
            <a:off x="1789859" y="2228928"/>
            <a:ext cx="8612282" cy="2733641"/>
          </a:xfrm>
          <a:prstGeom prst="rect">
            <a:avLst/>
          </a:prstGeom>
          <a:solidFill>
            <a:schemeClr val="accent4">
              <a:lumMod val="50000"/>
            </a:schemeClr>
          </a:solidFill>
        </p:spPr>
        <p:txBody>
          <a:bodyPr wrap="square" lIns="179285" tIns="143428" rIns="179285" bIns="143428" rtlCol="0">
            <a:spAutoFit/>
          </a:bodyPr>
          <a:lstStyle/>
          <a:p>
            <a:pPr defTabSz="914367"/>
            <a:r>
              <a:rPr lang="en-US" sz="1765" dirty="0">
                <a:solidFill>
                  <a:srgbClr val="4EC9B0"/>
                </a:solidFill>
                <a:latin typeface="Consolas" panose="020B0609020204030204" pitchFamily="49" charset="0"/>
              </a:rPr>
              <a:t>List</a:t>
            </a:r>
            <a:r>
              <a:rPr lang="en-US" sz="1765" dirty="0">
                <a:solidFill>
                  <a:srgbClr val="D4D4D4"/>
                </a:solidFill>
                <a:latin typeface="Consolas" panose="020B0609020204030204" pitchFamily="49" charset="0"/>
              </a:rPr>
              <a:t>&lt;</a:t>
            </a:r>
            <a:r>
              <a:rPr lang="en-US" sz="1765" dirty="0">
                <a:solidFill>
                  <a:srgbClr val="4EC9B0"/>
                </a:solidFill>
                <a:latin typeface="Consolas" panose="020B0609020204030204" pitchFamily="49" charset="0"/>
              </a:rPr>
              <a:t>Customer</a:t>
            </a:r>
            <a:r>
              <a:rPr lang="en-US" sz="1765" dirty="0">
                <a:solidFill>
                  <a:srgbClr val="D4D4D4"/>
                </a:solidFill>
                <a:latin typeface="Consolas" panose="020B0609020204030204" pitchFamily="49" charset="0"/>
              </a:rPr>
              <a:t>&gt; </a:t>
            </a:r>
            <a:r>
              <a:rPr lang="en-US" sz="1765" dirty="0">
                <a:solidFill>
                  <a:srgbClr val="9CDCFE"/>
                </a:solidFill>
                <a:latin typeface="Consolas" panose="020B0609020204030204" pitchFamily="49" charset="0"/>
              </a:rPr>
              <a:t>Customers</a:t>
            </a:r>
            <a:r>
              <a:rPr lang="en-US" sz="1765" dirty="0">
                <a:solidFill>
                  <a:srgbClr val="D4D4D4"/>
                </a:solidFill>
                <a:latin typeface="Consolas" panose="020B0609020204030204" pitchFamily="49" charset="0"/>
              </a:rPr>
              <a:t> = </a:t>
            </a:r>
            <a:r>
              <a:rPr lang="en-US" sz="1765" dirty="0">
                <a:solidFill>
                  <a:srgbClr val="569CD6"/>
                </a:solidFill>
                <a:latin typeface="Consolas" panose="020B0609020204030204" pitchFamily="49" charset="0"/>
              </a:rPr>
              <a:t>new</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List</a:t>
            </a:r>
            <a:r>
              <a:rPr lang="en-US" sz="1765" dirty="0">
                <a:solidFill>
                  <a:srgbClr val="D4D4D4"/>
                </a:solidFill>
                <a:latin typeface="Consolas" panose="020B0609020204030204" pitchFamily="49" charset="0"/>
              </a:rPr>
              <a:t>&lt;</a:t>
            </a:r>
            <a:r>
              <a:rPr lang="en-US" sz="1765" dirty="0">
                <a:solidFill>
                  <a:srgbClr val="4EC9B0"/>
                </a:solidFill>
                <a:latin typeface="Consolas" panose="020B0609020204030204" pitchFamily="49" charset="0"/>
              </a:rPr>
              <a:t>Customer</a:t>
            </a:r>
            <a:r>
              <a:rPr lang="en-US" sz="1765" dirty="0">
                <a:solidFill>
                  <a:srgbClr val="D4D4D4"/>
                </a:solidFill>
                <a:latin typeface="Consolas" panose="020B0609020204030204" pitchFamily="49" charset="0"/>
              </a:rPr>
              <a:t>&gt;();</a:t>
            </a:r>
          </a:p>
          <a:p>
            <a:pPr defTabSz="914367"/>
            <a:r>
              <a:rPr lang="en-US" sz="1765" dirty="0" err="1">
                <a:solidFill>
                  <a:srgbClr val="9CDCFE"/>
                </a:solidFill>
                <a:latin typeface="Consolas" panose="020B0609020204030204" pitchFamily="49" charset="0"/>
              </a:rPr>
              <a:t>Customers</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Add</a:t>
            </a:r>
            <a:r>
              <a:rPr lang="en-US" sz="1765" dirty="0">
                <a:solidFill>
                  <a:srgbClr val="D4D4D4"/>
                </a:solidFill>
                <a:latin typeface="Consolas" panose="020B0609020204030204" pitchFamily="49" charset="0"/>
              </a:rPr>
              <a:t>(</a:t>
            </a:r>
            <a:r>
              <a:rPr lang="en-US" sz="1765" dirty="0">
                <a:solidFill>
                  <a:srgbClr val="569CD6"/>
                </a:solidFill>
                <a:latin typeface="Consolas" panose="020B0609020204030204" pitchFamily="49" charset="0"/>
              </a:rPr>
              <a:t>new</a:t>
            </a:r>
            <a:r>
              <a:rPr lang="en-US" sz="1765" dirty="0">
                <a:solidFill>
                  <a:srgbClr val="D4D4D4"/>
                </a:solidFill>
                <a:latin typeface="Consolas" panose="020B0609020204030204" pitchFamily="49" charset="0"/>
              </a:rPr>
              <a:t> </a:t>
            </a:r>
            <a:r>
              <a:rPr lang="en-US" sz="1765" dirty="0" err="1">
                <a:solidFill>
                  <a:srgbClr val="4EC9B0"/>
                </a:solidFill>
                <a:latin typeface="Consolas" panose="020B0609020204030204" pitchFamily="49" charset="0"/>
              </a:rPr>
              <a:t>SilverCustomer</a:t>
            </a:r>
            <a:r>
              <a:rPr lang="en-US" sz="1765" dirty="0">
                <a:solidFill>
                  <a:srgbClr val="D4D4D4"/>
                </a:solidFill>
                <a:latin typeface="Consolas" panose="020B0609020204030204" pitchFamily="49" charset="0"/>
              </a:rPr>
              <a:t>());</a:t>
            </a:r>
          </a:p>
          <a:p>
            <a:pPr defTabSz="914367"/>
            <a:r>
              <a:rPr lang="en-US" sz="1765" dirty="0" err="1">
                <a:solidFill>
                  <a:srgbClr val="9CDCFE"/>
                </a:solidFill>
                <a:latin typeface="Consolas" panose="020B0609020204030204" pitchFamily="49" charset="0"/>
              </a:rPr>
              <a:t>Customers</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Add</a:t>
            </a:r>
            <a:r>
              <a:rPr lang="en-US" sz="1765" dirty="0">
                <a:solidFill>
                  <a:srgbClr val="D4D4D4"/>
                </a:solidFill>
                <a:latin typeface="Consolas" panose="020B0609020204030204" pitchFamily="49" charset="0"/>
              </a:rPr>
              <a:t>(</a:t>
            </a:r>
            <a:r>
              <a:rPr lang="en-US" sz="1765" dirty="0">
                <a:solidFill>
                  <a:srgbClr val="569CD6"/>
                </a:solidFill>
                <a:latin typeface="Consolas" panose="020B0609020204030204" pitchFamily="49" charset="0"/>
              </a:rPr>
              <a:t>new</a:t>
            </a:r>
            <a:r>
              <a:rPr lang="en-US" sz="1765" dirty="0">
                <a:solidFill>
                  <a:srgbClr val="D4D4D4"/>
                </a:solidFill>
                <a:latin typeface="Consolas" panose="020B0609020204030204" pitchFamily="49" charset="0"/>
              </a:rPr>
              <a:t> </a:t>
            </a:r>
            <a:r>
              <a:rPr lang="en-US" sz="1765" dirty="0" err="1">
                <a:solidFill>
                  <a:srgbClr val="4EC9B0"/>
                </a:solidFill>
                <a:latin typeface="Consolas" panose="020B0609020204030204" pitchFamily="49" charset="0"/>
              </a:rPr>
              <a:t>GoldCustomer</a:t>
            </a:r>
            <a:r>
              <a:rPr lang="en-US" sz="1765" dirty="0">
                <a:solidFill>
                  <a:srgbClr val="D4D4D4"/>
                </a:solidFill>
                <a:latin typeface="Consolas" panose="020B0609020204030204" pitchFamily="49" charset="0"/>
              </a:rPr>
              <a:t>());</a:t>
            </a:r>
          </a:p>
          <a:p>
            <a:pPr defTabSz="914367"/>
            <a:r>
              <a:rPr lang="en-US" sz="1765" dirty="0" err="1">
                <a:solidFill>
                  <a:srgbClr val="9CDCFE"/>
                </a:solidFill>
                <a:latin typeface="Consolas" panose="020B0609020204030204" pitchFamily="49" charset="0"/>
              </a:rPr>
              <a:t>Customers</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Add</a:t>
            </a:r>
            <a:r>
              <a:rPr lang="en-US" sz="1765" dirty="0">
                <a:solidFill>
                  <a:srgbClr val="D4D4D4"/>
                </a:solidFill>
                <a:latin typeface="Consolas" panose="020B0609020204030204" pitchFamily="49" charset="0"/>
              </a:rPr>
              <a:t>(</a:t>
            </a:r>
            <a:r>
              <a:rPr lang="en-US" sz="1765" dirty="0">
                <a:solidFill>
                  <a:srgbClr val="569CD6"/>
                </a:solidFill>
                <a:latin typeface="Consolas" panose="020B0609020204030204" pitchFamily="49" charset="0"/>
              </a:rPr>
              <a:t>new</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Enquiry</a:t>
            </a:r>
            <a:r>
              <a:rPr lang="en-US" sz="1765" dirty="0">
                <a:solidFill>
                  <a:srgbClr val="D4D4D4"/>
                </a:solidFill>
                <a:latin typeface="Consolas" panose="020B0609020204030204" pitchFamily="49" charset="0"/>
              </a:rPr>
              <a:t>());</a:t>
            </a:r>
          </a:p>
          <a:p>
            <a:pPr defTabSz="914367"/>
            <a:br>
              <a:rPr lang="en-US" sz="1765" dirty="0">
                <a:solidFill>
                  <a:srgbClr val="D4D4D4"/>
                </a:solidFill>
                <a:latin typeface="Consolas" panose="020B0609020204030204" pitchFamily="49" charset="0"/>
              </a:rPr>
            </a:br>
            <a:r>
              <a:rPr lang="en-US" sz="1765" dirty="0">
                <a:solidFill>
                  <a:srgbClr val="C586C0"/>
                </a:solidFill>
                <a:latin typeface="Consolas" panose="020B0609020204030204" pitchFamily="49" charset="0"/>
              </a:rPr>
              <a:t>foreach</a:t>
            </a:r>
            <a:r>
              <a:rPr lang="en-US" sz="1765" dirty="0">
                <a:solidFill>
                  <a:srgbClr val="D4D4D4"/>
                </a:solidFill>
                <a:latin typeface="Consolas" panose="020B0609020204030204" pitchFamily="49" charset="0"/>
              </a:rPr>
              <a:t> (</a:t>
            </a:r>
            <a:r>
              <a:rPr lang="en-US" sz="1765" dirty="0">
                <a:solidFill>
                  <a:srgbClr val="4EC9B0"/>
                </a:solidFill>
                <a:latin typeface="Consolas" panose="020B0609020204030204" pitchFamily="49" charset="0"/>
              </a:rPr>
              <a:t>Customer</a:t>
            </a:r>
            <a:r>
              <a:rPr lang="en-US" sz="1765" dirty="0">
                <a:solidFill>
                  <a:srgbClr val="D4D4D4"/>
                </a:solidFill>
                <a:latin typeface="Consolas" panose="020B0609020204030204" pitchFamily="49" charset="0"/>
              </a:rPr>
              <a:t> </a:t>
            </a:r>
            <a:r>
              <a:rPr lang="en-US" sz="1765" dirty="0">
                <a:solidFill>
                  <a:srgbClr val="9CDCFE"/>
                </a:solidFill>
                <a:latin typeface="Consolas" panose="020B0609020204030204" pitchFamily="49" charset="0"/>
              </a:rPr>
              <a:t>o</a:t>
            </a:r>
            <a:r>
              <a:rPr lang="en-US" sz="1765" dirty="0">
                <a:solidFill>
                  <a:srgbClr val="D4D4D4"/>
                </a:solidFill>
                <a:latin typeface="Consolas" panose="020B0609020204030204" pitchFamily="49" charset="0"/>
              </a:rPr>
              <a:t> </a:t>
            </a:r>
            <a:r>
              <a:rPr lang="en-US" sz="1765" dirty="0">
                <a:solidFill>
                  <a:srgbClr val="C586C0"/>
                </a:solidFill>
                <a:latin typeface="Consolas" panose="020B0609020204030204" pitchFamily="49" charset="0"/>
              </a:rPr>
              <a:t>in</a:t>
            </a:r>
            <a:r>
              <a:rPr lang="en-US" sz="1765" dirty="0">
                <a:solidFill>
                  <a:srgbClr val="D4D4D4"/>
                </a:solidFill>
                <a:latin typeface="Consolas" panose="020B0609020204030204" pitchFamily="49" charset="0"/>
              </a:rPr>
              <a:t> </a:t>
            </a:r>
            <a:r>
              <a:rPr lang="en-US" sz="1765" dirty="0">
                <a:solidFill>
                  <a:srgbClr val="9CDCFE"/>
                </a:solidFill>
                <a:latin typeface="Consolas" panose="020B0609020204030204" pitchFamily="49" charset="0"/>
              </a:rPr>
              <a:t>Customers</a:t>
            </a:r>
            <a:r>
              <a:rPr lang="en-US" sz="1765" dirty="0">
                <a:solidFill>
                  <a:srgbClr val="D4D4D4"/>
                </a:solidFill>
                <a:latin typeface="Consolas" panose="020B0609020204030204" pitchFamily="49" charset="0"/>
              </a:rPr>
              <a:t>)</a:t>
            </a:r>
          </a:p>
          <a:p>
            <a:pPr defTabSz="914367"/>
            <a:r>
              <a:rPr lang="en-US" sz="1765" dirty="0">
                <a:solidFill>
                  <a:srgbClr val="D4D4D4"/>
                </a:solidFill>
                <a:latin typeface="Consolas" panose="020B0609020204030204" pitchFamily="49" charset="0"/>
              </a:rPr>
              <a:t>{</a:t>
            </a:r>
          </a:p>
          <a:p>
            <a:pPr marL="457183" lvl="1" defTabSz="914367"/>
            <a:r>
              <a:rPr lang="en-US" sz="1765" dirty="0" err="1">
                <a:solidFill>
                  <a:srgbClr val="9CDCFE"/>
                </a:solidFill>
                <a:latin typeface="Consolas" panose="020B0609020204030204" pitchFamily="49" charset="0"/>
              </a:rPr>
              <a:t>o</a:t>
            </a:r>
            <a:r>
              <a:rPr lang="en-US" sz="1765" dirty="0" err="1">
                <a:solidFill>
                  <a:srgbClr val="D4D4D4"/>
                </a:solidFill>
                <a:latin typeface="Consolas" panose="020B0609020204030204" pitchFamily="49" charset="0"/>
              </a:rPr>
              <a:t>.</a:t>
            </a:r>
            <a:r>
              <a:rPr lang="en-US" sz="1765" dirty="0" err="1">
                <a:solidFill>
                  <a:srgbClr val="DCDCAA"/>
                </a:solidFill>
                <a:latin typeface="Consolas" panose="020B0609020204030204" pitchFamily="49" charset="0"/>
              </a:rPr>
              <a:t>Add</a:t>
            </a:r>
            <a:r>
              <a:rPr lang="en-US" sz="1765" dirty="0">
                <a:solidFill>
                  <a:srgbClr val="D4D4D4"/>
                </a:solidFill>
                <a:latin typeface="Consolas" panose="020B0609020204030204" pitchFamily="49" charset="0"/>
              </a:rPr>
              <a:t>();</a:t>
            </a:r>
          </a:p>
          <a:p>
            <a:pPr defTabSz="914367"/>
            <a:r>
              <a:rPr lang="en-US" sz="1765"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419564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Liskov Substitution Principle:</a:t>
            </a:r>
          </a:p>
        </p:txBody>
      </p:sp>
      <p:sp>
        <p:nvSpPr>
          <p:cNvPr id="6" name="TextBox 5">
            <a:extLst>
              <a:ext uri="{FF2B5EF4-FFF2-40B4-BE49-F238E27FC236}">
                <a16:creationId xmlns:a16="http://schemas.microsoft.com/office/drawing/2014/main" id="{6381BF14-6412-45FA-963B-0E5684AD7259}"/>
              </a:ext>
            </a:extLst>
          </p:cNvPr>
          <p:cNvSpPr txBox="1"/>
          <p:nvPr/>
        </p:nvSpPr>
        <p:spPr>
          <a:xfrm>
            <a:off x="1613378" y="1473814"/>
            <a:ext cx="8965244" cy="4393135"/>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interface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IDiscount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interface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IPersist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Enquiry</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IDiscount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	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 - </a:t>
            </a:r>
            <a:r>
              <a:rPr lang="en-US" sz="1568" dirty="0">
                <a:solidFill>
                  <a:srgbClr val="B5CEA8"/>
                </a:solidFill>
                <a:latin typeface="Consolas" panose="020B0609020204030204" pitchFamily="49" charset="0"/>
              </a:rPr>
              <a:t>5</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6457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Liskov Substitution Principle:</a:t>
            </a:r>
          </a:p>
        </p:txBody>
      </p:sp>
      <p:sp>
        <p:nvSpPr>
          <p:cNvPr id="6" name="TextBox 5">
            <a:extLst>
              <a:ext uri="{FF2B5EF4-FFF2-40B4-BE49-F238E27FC236}">
                <a16:creationId xmlns:a16="http://schemas.microsoft.com/office/drawing/2014/main" id="{6381BF14-6412-45FA-963B-0E5684AD7259}"/>
              </a:ext>
            </a:extLst>
          </p:cNvPr>
          <p:cNvSpPr txBox="1"/>
          <p:nvPr/>
        </p:nvSpPr>
        <p:spPr>
          <a:xfrm>
            <a:off x="1613378" y="1240633"/>
            <a:ext cx="8965244" cy="5358660"/>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IDiscount</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IPersist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MyException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logger</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MyException</a:t>
            </a:r>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virtual</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try</a:t>
            </a:r>
            <a:endParaRPr lang="en-US" sz="1568" dirty="0">
              <a:solidFill>
                <a:srgbClr val="D4D4D4"/>
              </a:solidFill>
              <a:latin typeface="Consolas" panose="020B0609020204030204" pitchFamily="49" charset="0"/>
            </a:endParaRPr>
          </a:p>
          <a:p>
            <a:pPr marL="914367" lvl="2" defTabSz="914367"/>
            <a:r>
              <a:rPr lang="en-US" sz="1568" dirty="0">
                <a:solidFill>
                  <a:srgbClr val="D4D4D4"/>
                </a:solidFill>
                <a:latin typeface="Consolas" panose="020B0609020204030204" pitchFamily="49" charset="0"/>
              </a:rPr>
              <a:t>{</a:t>
            </a:r>
          </a:p>
          <a:p>
            <a:pPr marL="1371550" lvl="3" defTabSz="914367"/>
            <a:r>
              <a:rPr lang="en-US" sz="1372" dirty="0">
                <a:solidFill>
                  <a:srgbClr val="6A9955"/>
                </a:solidFill>
                <a:latin typeface="Consolas" panose="020B0609020204030204" pitchFamily="49" charset="0"/>
              </a:rPr>
              <a:t>// Logic for Adding Customer goes here</a:t>
            </a:r>
          </a:p>
          <a:p>
            <a:pPr marL="914367" lvl="2"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catch</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Exception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ex</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1371550" lvl="3" defTabSz="914367"/>
            <a:r>
              <a:rPr lang="en-US" sz="1568" dirty="0" err="1">
                <a:solidFill>
                  <a:srgbClr val="9CDCFE"/>
                </a:solidFill>
                <a:latin typeface="Consolas" panose="020B0609020204030204" pitchFamily="49" charset="0"/>
              </a:rPr>
              <a:t>logger</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Log</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ex</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Message</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ToString</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virtual</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GetDiscount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double</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	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totalSales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2306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Liskov Substitution Principle:</a:t>
            </a:r>
          </a:p>
        </p:txBody>
      </p:sp>
      <p:sp>
        <p:nvSpPr>
          <p:cNvPr id="5" name="TextBox 4">
            <a:extLst>
              <a:ext uri="{FF2B5EF4-FFF2-40B4-BE49-F238E27FC236}">
                <a16:creationId xmlns:a16="http://schemas.microsoft.com/office/drawing/2014/main" id="{3515DC66-7349-4073-9635-D4CDD4F00C9B}"/>
              </a:ext>
            </a:extLst>
          </p:cNvPr>
          <p:cNvSpPr txBox="1"/>
          <p:nvPr/>
        </p:nvSpPr>
        <p:spPr>
          <a:xfrm>
            <a:off x="2460488" y="1875965"/>
            <a:ext cx="7271025" cy="2703468"/>
          </a:xfrm>
          <a:prstGeom prst="rect">
            <a:avLst/>
          </a:prstGeom>
          <a:solidFill>
            <a:schemeClr val="accent4">
              <a:lumMod val="50000"/>
            </a:schemeClr>
          </a:solidFill>
        </p:spPr>
        <p:txBody>
          <a:bodyPr wrap="square" lIns="179285" tIns="143428" rIns="179285" bIns="143428" rtlCol="0">
            <a:spAutoFit/>
          </a:bodyPr>
          <a:lstStyle/>
          <a:p>
            <a:pPr defTabSz="914367"/>
            <a:br>
              <a:rPr lang="en-US" sz="1568" dirty="0">
                <a:solidFill>
                  <a:srgbClr val="D4D4D4"/>
                </a:solidFill>
                <a:latin typeface="Consolas" panose="020B0609020204030204" pitchFamily="49" charset="0"/>
              </a:rPr>
            </a:br>
            <a:r>
              <a:rPr lang="en-US" sz="1568" dirty="0">
                <a:solidFill>
                  <a:srgbClr val="4EC9B0"/>
                </a:solidFill>
                <a:latin typeface="Consolas" panose="020B0609020204030204" pitchFamily="49" charset="0"/>
              </a:rPr>
              <a:t>List</a:t>
            </a:r>
            <a:r>
              <a:rPr lang="en-US" sz="1568" dirty="0">
                <a:solidFill>
                  <a:srgbClr val="D4D4D4"/>
                </a:solidFill>
                <a:latin typeface="Consolas" panose="020B0609020204030204" pitchFamily="49" charset="0"/>
              </a:rPr>
              <a:t>&lt;</a:t>
            </a:r>
            <a:r>
              <a:rPr lang="en-US" sz="1568" dirty="0" err="1">
                <a:solidFill>
                  <a:srgbClr val="4EC9B0"/>
                </a:solidFill>
                <a:latin typeface="Consolas" panose="020B0609020204030204" pitchFamily="49" charset="0"/>
              </a:rPr>
              <a:t>IPersist</a:t>
            </a:r>
            <a:r>
              <a:rPr lang="en-US" sz="1568" dirty="0">
                <a:solidFill>
                  <a:srgbClr val="D4D4D4"/>
                </a:solidFill>
                <a:latin typeface="Consolas" panose="020B0609020204030204" pitchFamily="49" charset="0"/>
              </a:rPr>
              <a:t>&gt; </a:t>
            </a:r>
            <a:r>
              <a:rPr lang="en-US" sz="1568" dirty="0">
                <a:solidFill>
                  <a:srgbClr val="9CDCFE"/>
                </a:solidFill>
                <a:latin typeface="Consolas" panose="020B0609020204030204" pitchFamily="49" charset="0"/>
              </a:rPr>
              <a:t>Customers</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List</a:t>
            </a:r>
            <a:r>
              <a:rPr lang="en-US" sz="1568" dirty="0">
                <a:solidFill>
                  <a:srgbClr val="D4D4D4"/>
                </a:solidFill>
                <a:latin typeface="Consolas" panose="020B0609020204030204" pitchFamily="49" charset="0"/>
              </a:rPr>
              <a:t>&lt;</a:t>
            </a:r>
            <a:r>
              <a:rPr lang="en-US" sz="1568" dirty="0" err="1">
                <a:solidFill>
                  <a:srgbClr val="4EC9B0"/>
                </a:solidFill>
                <a:latin typeface="Consolas" panose="020B0609020204030204" pitchFamily="49" charset="0"/>
              </a:rPr>
              <a:t>IPersist</a:t>
            </a:r>
            <a:r>
              <a:rPr lang="en-US" sz="1568" dirty="0">
                <a:solidFill>
                  <a:srgbClr val="D4D4D4"/>
                </a:solidFill>
                <a:latin typeface="Consolas" panose="020B0609020204030204" pitchFamily="49" charset="0"/>
              </a:rPr>
              <a:t>&gt;();</a:t>
            </a:r>
          </a:p>
          <a:p>
            <a:pPr defTabSz="914367"/>
            <a:r>
              <a:rPr lang="en-US" sz="1568" dirty="0" err="1">
                <a:solidFill>
                  <a:srgbClr val="9CDCFE"/>
                </a:solidFill>
                <a:latin typeface="Consolas" panose="020B0609020204030204" pitchFamily="49" charset="0"/>
              </a:rPr>
              <a:t>Customers</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SilverCustomer</a:t>
            </a:r>
            <a:r>
              <a:rPr lang="en-US" sz="1568" dirty="0">
                <a:solidFill>
                  <a:srgbClr val="D4D4D4"/>
                </a:solidFill>
                <a:latin typeface="Consolas" panose="020B0609020204030204" pitchFamily="49" charset="0"/>
              </a:rPr>
              <a:t>());</a:t>
            </a:r>
          </a:p>
          <a:p>
            <a:pPr defTabSz="914367"/>
            <a:r>
              <a:rPr lang="en-US" sz="1568" dirty="0" err="1">
                <a:solidFill>
                  <a:srgbClr val="9CDCFE"/>
                </a:solidFill>
                <a:latin typeface="Consolas" panose="020B0609020204030204" pitchFamily="49" charset="0"/>
              </a:rPr>
              <a:t>Customers</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GoldCustomer</a:t>
            </a:r>
            <a:r>
              <a:rPr lang="en-US" sz="1568" dirty="0">
                <a:solidFill>
                  <a:srgbClr val="D4D4D4"/>
                </a:solidFill>
                <a:latin typeface="Consolas" panose="020B0609020204030204" pitchFamily="49" charset="0"/>
              </a:rPr>
              <a:t>());</a:t>
            </a:r>
          </a:p>
          <a:p>
            <a:pPr defTabSz="914367"/>
            <a:r>
              <a:rPr lang="en-US" sz="1568" u="sng" dirty="0" err="1">
                <a:solidFill>
                  <a:srgbClr val="9CDCFE"/>
                </a:solidFill>
                <a:highlight>
                  <a:srgbClr val="FF0000"/>
                </a:highlight>
                <a:latin typeface="Consolas" panose="020B0609020204030204" pitchFamily="49" charset="0"/>
              </a:rPr>
              <a:t>Customers</a:t>
            </a:r>
            <a:r>
              <a:rPr lang="en-US" sz="1568" u="sng" dirty="0" err="1">
                <a:solidFill>
                  <a:srgbClr val="D4D4D4"/>
                </a:solidFill>
                <a:highlight>
                  <a:srgbClr val="FF0000"/>
                </a:highlight>
                <a:latin typeface="Consolas" panose="020B0609020204030204" pitchFamily="49" charset="0"/>
              </a:rPr>
              <a:t>.</a:t>
            </a:r>
            <a:r>
              <a:rPr lang="en-US" sz="1568" u="sng" dirty="0" err="1">
                <a:solidFill>
                  <a:srgbClr val="DCDCAA"/>
                </a:solidFill>
                <a:highlight>
                  <a:srgbClr val="FF0000"/>
                </a:highlight>
                <a:latin typeface="Consolas" panose="020B0609020204030204" pitchFamily="49" charset="0"/>
              </a:rPr>
              <a:t>Add</a:t>
            </a:r>
            <a:r>
              <a:rPr lang="en-US" sz="1568" u="sng" dirty="0">
                <a:solidFill>
                  <a:srgbClr val="D4D4D4"/>
                </a:solidFill>
                <a:highlight>
                  <a:srgbClr val="FF0000"/>
                </a:highlight>
                <a:latin typeface="Consolas" panose="020B0609020204030204" pitchFamily="49" charset="0"/>
              </a:rPr>
              <a:t>(</a:t>
            </a:r>
            <a:r>
              <a:rPr lang="en-US" sz="1568" u="sng" dirty="0">
                <a:solidFill>
                  <a:srgbClr val="569CD6"/>
                </a:solidFill>
                <a:highlight>
                  <a:srgbClr val="FF0000"/>
                </a:highlight>
                <a:latin typeface="Consolas" panose="020B0609020204030204" pitchFamily="49" charset="0"/>
              </a:rPr>
              <a:t>new</a:t>
            </a:r>
            <a:r>
              <a:rPr lang="en-US" sz="1568" u="sng" dirty="0">
                <a:solidFill>
                  <a:srgbClr val="D4D4D4"/>
                </a:solidFill>
                <a:highlight>
                  <a:srgbClr val="FF0000"/>
                </a:highlight>
                <a:latin typeface="Consolas" panose="020B0609020204030204" pitchFamily="49" charset="0"/>
              </a:rPr>
              <a:t> </a:t>
            </a:r>
            <a:r>
              <a:rPr lang="en-US" sz="1568" u="sng" dirty="0">
                <a:solidFill>
                  <a:srgbClr val="4EC9B0"/>
                </a:solidFill>
                <a:highlight>
                  <a:srgbClr val="FF0000"/>
                </a:highlight>
                <a:latin typeface="Consolas" panose="020B0609020204030204" pitchFamily="49" charset="0"/>
              </a:rPr>
              <a:t>Enquiry</a:t>
            </a:r>
            <a:r>
              <a:rPr lang="en-US" sz="1568" u="sng" dirty="0">
                <a:solidFill>
                  <a:srgbClr val="D4D4D4"/>
                </a:solidFill>
                <a:highlight>
                  <a:srgbClr val="FF0000"/>
                </a:highlight>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a:solidFill>
                  <a:srgbClr val="C586C0"/>
                </a:solidFill>
                <a:latin typeface="Consolas" panose="020B0609020204030204" pitchFamily="49" charset="0"/>
              </a:rPr>
              <a:t>foreach</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o</a:t>
            </a:r>
            <a:r>
              <a:rPr lang="en-US" sz="1568" dirty="0">
                <a:solidFill>
                  <a:srgbClr val="D4D4D4"/>
                </a:solidFill>
                <a:latin typeface="Consolas" panose="020B0609020204030204" pitchFamily="49" charset="0"/>
              </a:rPr>
              <a:t> </a:t>
            </a:r>
            <a:r>
              <a:rPr lang="en-US" sz="1568" dirty="0">
                <a:solidFill>
                  <a:srgbClr val="C586C0"/>
                </a:solidFill>
                <a:latin typeface="Consolas" panose="020B0609020204030204" pitchFamily="49" charset="0"/>
              </a:rPr>
              <a:t>in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Customers</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err="1">
                <a:solidFill>
                  <a:srgbClr val="9CDCFE"/>
                </a:solidFill>
                <a:latin typeface="Consolas" panose="020B0609020204030204" pitchFamily="49" charset="0"/>
              </a:rPr>
              <a:t>o</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
        <p:nvSpPr>
          <p:cNvPr id="3" name="TextBox 2">
            <a:extLst>
              <a:ext uri="{FF2B5EF4-FFF2-40B4-BE49-F238E27FC236}">
                <a16:creationId xmlns:a16="http://schemas.microsoft.com/office/drawing/2014/main" id="{580C590A-75F5-4267-A79E-BCB3016B0E68}"/>
              </a:ext>
            </a:extLst>
          </p:cNvPr>
          <p:cNvSpPr txBox="1"/>
          <p:nvPr/>
        </p:nvSpPr>
        <p:spPr>
          <a:xfrm>
            <a:off x="1003079" y="4982035"/>
            <a:ext cx="9015646" cy="1125440"/>
          </a:xfrm>
          <a:prstGeom prst="rect">
            <a:avLst/>
          </a:prstGeom>
          <a:noFill/>
        </p:spPr>
        <p:txBody>
          <a:bodyPr wrap="none" lIns="179285" tIns="143428" rIns="179285" bIns="143428" rtlCol="0">
            <a:spAutoFit/>
          </a:bodyPr>
          <a:lstStyle/>
          <a:p>
            <a:pPr marL="336145" indent="-336145" defTabSz="914367">
              <a:lnSpc>
                <a:spcPct val="90000"/>
              </a:lnSpc>
              <a:spcAft>
                <a:spcPts val="588"/>
              </a:spcAft>
              <a:buFont typeface="Arial" panose="020B0604020202020204" pitchFamily="34" charset="0"/>
              <a:buChar char="•"/>
            </a:pPr>
            <a:r>
              <a:rPr lang="en-US" sz="2745" dirty="0">
                <a:gradFill>
                  <a:gsLst>
                    <a:gs pos="2917">
                      <a:srgbClr val="505050"/>
                    </a:gs>
                    <a:gs pos="30000">
                      <a:srgbClr val="505050"/>
                    </a:gs>
                  </a:gsLst>
                  <a:lin ang="5400000" scaled="0"/>
                </a:gradFill>
                <a:latin typeface="Segoe UI"/>
              </a:rPr>
              <a:t>Silver &amp; Gold Customers Implement </a:t>
            </a:r>
            <a:r>
              <a:rPr lang="en-US" sz="2745" b="1" dirty="0" err="1">
                <a:gradFill>
                  <a:gsLst>
                    <a:gs pos="2917">
                      <a:srgbClr val="505050"/>
                    </a:gs>
                    <a:gs pos="30000">
                      <a:srgbClr val="505050"/>
                    </a:gs>
                  </a:gsLst>
                  <a:lin ang="5400000" scaled="0"/>
                </a:gradFill>
                <a:latin typeface="Segoe UI"/>
              </a:rPr>
              <a:t>IPersist</a:t>
            </a:r>
            <a:r>
              <a:rPr lang="en-US" sz="2745" dirty="0">
                <a:gradFill>
                  <a:gsLst>
                    <a:gs pos="2917">
                      <a:srgbClr val="505050"/>
                    </a:gs>
                    <a:gs pos="30000">
                      <a:srgbClr val="505050"/>
                    </a:gs>
                  </a:gsLst>
                  <a:lin ang="5400000" scaled="0"/>
                </a:gradFill>
                <a:latin typeface="Segoe UI"/>
              </a:rPr>
              <a:t> Interface</a:t>
            </a:r>
          </a:p>
          <a:p>
            <a:pPr marL="336145" indent="-336145" defTabSz="914367">
              <a:lnSpc>
                <a:spcPct val="90000"/>
              </a:lnSpc>
              <a:spcAft>
                <a:spcPts val="588"/>
              </a:spcAft>
              <a:buFont typeface="Arial" panose="020B0604020202020204" pitchFamily="34" charset="0"/>
              <a:buChar char="•"/>
            </a:pPr>
            <a:r>
              <a:rPr lang="en-US" sz="2745" dirty="0">
                <a:gradFill>
                  <a:gsLst>
                    <a:gs pos="2917">
                      <a:srgbClr val="505050"/>
                    </a:gs>
                    <a:gs pos="30000">
                      <a:srgbClr val="505050"/>
                    </a:gs>
                  </a:gsLst>
                  <a:lin ang="5400000" scaled="0"/>
                </a:gradFill>
                <a:latin typeface="Segoe UI"/>
              </a:rPr>
              <a:t>Enquiry only implements </a:t>
            </a:r>
            <a:r>
              <a:rPr lang="en-US" sz="2745" b="1" dirty="0" err="1">
                <a:gradFill>
                  <a:gsLst>
                    <a:gs pos="2917">
                      <a:srgbClr val="505050"/>
                    </a:gs>
                    <a:gs pos="30000">
                      <a:srgbClr val="505050"/>
                    </a:gs>
                  </a:gsLst>
                  <a:lin ang="5400000" scaled="0"/>
                </a:gradFill>
                <a:latin typeface="Segoe UI"/>
              </a:rPr>
              <a:t>IDiscount</a:t>
            </a:r>
            <a:r>
              <a:rPr lang="en-US" sz="2745" dirty="0">
                <a:gradFill>
                  <a:gsLst>
                    <a:gs pos="2917">
                      <a:srgbClr val="505050"/>
                    </a:gs>
                    <a:gs pos="30000">
                      <a:srgbClr val="505050"/>
                    </a:gs>
                  </a:gsLst>
                  <a:lin ang="5400000" scaled="0"/>
                </a:gradFill>
                <a:latin typeface="Segoe UI"/>
              </a:rPr>
              <a:t> Interface</a:t>
            </a:r>
          </a:p>
        </p:txBody>
      </p:sp>
    </p:spTree>
    <p:extLst>
      <p:ext uri="{BB962C8B-B14F-4D97-AF65-F5344CB8AC3E}">
        <p14:creationId xmlns:p14="http://schemas.microsoft.com/office/powerpoint/2010/main" val="31644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Interface Segregation Principle:</a:t>
            </a:r>
          </a:p>
        </p:txBody>
      </p:sp>
      <p:sp>
        <p:nvSpPr>
          <p:cNvPr id="5" name="TextBox 4">
            <a:extLst>
              <a:ext uri="{FF2B5EF4-FFF2-40B4-BE49-F238E27FC236}">
                <a16:creationId xmlns:a16="http://schemas.microsoft.com/office/drawing/2014/main" id="{5E413230-5E4D-46E6-9C7A-5157E87F315C}"/>
              </a:ext>
            </a:extLst>
          </p:cNvPr>
          <p:cNvSpPr txBox="1"/>
          <p:nvPr/>
        </p:nvSpPr>
        <p:spPr>
          <a:xfrm>
            <a:off x="2089877" y="1523003"/>
            <a:ext cx="8012246" cy="1979324"/>
          </a:xfrm>
          <a:prstGeom prst="rect">
            <a:avLst/>
          </a:prstGeom>
          <a:solidFill>
            <a:schemeClr val="accent4">
              <a:lumMod val="50000"/>
            </a:schemeClr>
          </a:solidFill>
        </p:spPr>
        <p:txBody>
          <a:bodyPr wrap="square" lIns="179285" tIns="143428" rIns="179285" bIns="143428" rtlCol="0">
            <a:spAutoFit/>
          </a:bodyPr>
          <a:lstStyle/>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interface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IPersist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 </a:t>
            </a:r>
            <a:r>
              <a:rPr lang="en-US" sz="1568" dirty="0">
                <a:solidFill>
                  <a:srgbClr val="6A9955"/>
                </a:solidFill>
                <a:latin typeface="Consolas" panose="020B0609020204030204" pitchFamily="49" charset="0"/>
              </a:rPr>
              <a:t>// old client are happy with these.</a:t>
            </a:r>
            <a:endParaRPr lang="en-US" sz="1568" dirty="0">
              <a:solidFill>
                <a:srgbClr val="D4D4D4"/>
              </a:solidFill>
              <a:latin typeface="Consolas" panose="020B0609020204030204" pitchFamily="49" charset="0"/>
            </a:endParaRPr>
          </a:p>
          <a:p>
            <a:pPr marL="457183" lvl="1" defTabSz="914367"/>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Read</a:t>
            </a:r>
            <a:r>
              <a:rPr lang="en-US" sz="1568" dirty="0">
                <a:solidFill>
                  <a:srgbClr val="D4D4D4"/>
                </a:solidFill>
                <a:latin typeface="Consolas" panose="020B0609020204030204" pitchFamily="49" charset="0"/>
              </a:rPr>
              <a:t>(); </a:t>
            </a:r>
            <a:r>
              <a:rPr lang="en-US" sz="1568" dirty="0">
                <a:solidFill>
                  <a:srgbClr val="6A9955"/>
                </a:solidFill>
                <a:latin typeface="Consolas" panose="020B0609020204030204" pitchFamily="49" charset="0"/>
              </a:rPr>
              <a:t>// Added for new clients.</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defTabSz="914367"/>
            <a:endParaRPr lang="en-US" sz="1568" dirty="0">
              <a:solidFill>
                <a:srgbClr val="D4D4D4"/>
              </a:solidFill>
              <a:latin typeface="Consolas" panose="020B0609020204030204" pitchFamily="49" charset="0"/>
            </a:endParaRPr>
          </a:p>
        </p:txBody>
      </p:sp>
      <p:sp>
        <p:nvSpPr>
          <p:cNvPr id="6" name="TextBox 5">
            <a:extLst>
              <a:ext uri="{FF2B5EF4-FFF2-40B4-BE49-F238E27FC236}">
                <a16:creationId xmlns:a16="http://schemas.microsoft.com/office/drawing/2014/main" id="{E70E1DA4-6E19-4964-B3C2-19447EDFCF2F}"/>
              </a:ext>
            </a:extLst>
          </p:cNvPr>
          <p:cNvSpPr txBox="1"/>
          <p:nvPr/>
        </p:nvSpPr>
        <p:spPr>
          <a:xfrm>
            <a:off x="2089877" y="3993740"/>
            <a:ext cx="8012246" cy="1737944"/>
          </a:xfrm>
          <a:prstGeom prst="rect">
            <a:avLst/>
          </a:prstGeom>
          <a:solidFill>
            <a:schemeClr val="accent4">
              <a:lumMod val="50000"/>
            </a:schemeClr>
          </a:solidFill>
        </p:spPr>
        <p:txBody>
          <a:bodyPr wrap="square" lIns="179285" tIns="143428" rIns="179285" bIns="143428" rtlCol="0">
            <a:spAutoFit/>
          </a:bodyPr>
          <a:lstStyle/>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interface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IRetrieve</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IPersist</a:t>
            </a:r>
            <a:r>
              <a:rPr lang="en-US" sz="1568" dirty="0">
                <a:solidFill>
                  <a:srgbClr val="D4D4D4"/>
                </a:solidFill>
                <a:latin typeface="Consolas" panose="020B0609020204030204" pitchFamily="49" charset="0"/>
              </a:rPr>
              <a:t> </a:t>
            </a:r>
            <a:r>
              <a:rPr lang="en-US" sz="1568" dirty="0">
                <a:solidFill>
                  <a:srgbClr val="6A9955"/>
                </a:solidFill>
                <a:latin typeface="Consolas" panose="020B0609020204030204" pitchFamily="49" charset="0"/>
              </a:rPr>
              <a:t>//Optional: Gets the Add method</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4EC9B0"/>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Read</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endParaRPr lang="en-US" sz="1568"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74910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Interface Segregation Principle:</a:t>
            </a:r>
          </a:p>
        </p:txBody>
      </p:sp>
      <p:sp>
        <p:nvSpPr>
          <p:cNvPr id="5" name="TextBox 4">
            <a:extLst>
              <a:ext uri="{FF2B5EF4-FFF2-40B4-BE49-F238E27FC236}">
                <a16:creationId xmlns:a16="http://schemas.microsoft.com/office/drawing/2014/main" id="{5E413230-5E4D-46E6-9C7A-5157E87F315C}"/>
              </a:ext>
            </a:extLst>
          </p:cNvPr>
          <p:cNvSpPr txBox="1"/>
          <p:nvPr/>
        </p:nvSpPr>
        <p:spPr>
          <a:xfrm>
            <a:off x="1586906" y="1452411"/>
            <a:ext cx="9018189" cy="4875897"/>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CustomerwithRead</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IPersist</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IRetrieve</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obj</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a:t>
            </a:r>
          </a:p>
          <a:p>
            <a:pPr marL="914367" lvl="2" defTabSz="914367"/>
            <a:r>
              <a:rPr lang="en-US" sz="1568" dirty="0" err="1">
                <a:solidFill>
                  <a:srgbClr val="9CDCFE"/>
                </a:solidFill>
                <a:latin typeface="Consolas" panose="020B0609020204030204" pitchFamily="49" charset="0"/>
              </a:rPr>
              <a:t>Obj</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D4D4D4"/>
                </a:solidFill>
                <a:latin typeface="Consolas" panose="020B0609020204030204" pitchFamily="49" charset="0"/>
              </a:rPr>
              <a:t>Public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Read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6A9955"/>
                </a:solidFill>
                <a:latin typeface="Consolas" panose="020B0609020204030204" pitchFamily="49" charset="0"/>
              </a:rPr>
              <a:t>// Implements logic for read</a:t>
            </a:r>
            <a:endParaRPr lang="en-US" sz="1568" dirty="0">
              <a:solidFill>
                <a:srgbClr val="D4D4D4"/>
              </a:solidFill>
              <a:latin typeface="Consolas" panose="020B0609020204030204" pitchFamily="49" charset="0"/>
            </a:endParaRP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endParaRPr lang="en-US" sz="1568" dirty="0">
              <a:solidFill>
                <a:srgbClr val="D4D4D4"/>
              </a:solidFill>
              <a:latin typeface="Consolas" panose="020B0609020204030204" pitchFamily="49" charset="0"/>
            </a:endParaRPr>
          </a:p>
          <a:p>
            <a:pPr defTabSz="914367"/>
            <a:r>
              <a:rPr lang="en-US" sz="1568" dirty="0" err="1">
                <a:solidFill>
                  <a:srgbClr val="4EC9B0"/>
                </a:solidFill>
                <a:latin typeface="Consolas" panose="020B0609020204030204" pitchFamily="49" charset="0"/>
              </a:rPr>
              <a:t>IPersist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customer</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 </a:t>
            </a:r>
            <a:r>
              <a:rPr lang="en-US" sz="1568" dirty="0">
                <a:solidFill>
                  <a:srgbClr val="6A9955"/>
                </a:solidFill>
                <a:latin typeface="Consolas" panose="020B0609020204030204" pitchFamily="49" charset="0"/>
              </a:rPr>
              <a:t>// happy old clients not touched</a:t>
            </a:r>
            <a:endParaRPr lang="en-US" sz="1568" dirty="0">
              <a:solidFill>
                <a:srgbClr val="D4D4D4"/>
              </a:solidFill>
              <a:latin typeface="Consolas" panose="020B0609020204030204" pitchFamily="49" charset="0"/>
            </a:endParaRPr>
          </a:p>
          <a:p>
            <a:pPr defTabSz="914367"/>
            <a:r>
              <a:rPr lang="en-US" sz="1568" dirty="0" err="1">
                <a:solidFill>
                  <a:srgbClr val="9CDCFE"/>
                </a:solidFill>
                <a:latin typeface="Consolas" panose="020B0609020204030204" pitchFamily="49" charset="0"/>
              </a:rPr>
              <a:t>customer</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err="1">
                <a:solidFill>
                  <a:srgbClr val="4EC9B0"/>
                </a:solidFill>
                <a:latin typeface="Consolas" panose="020B0609020204030204" pitchFamily="49" charset="0"/>
              </a:rPr>
              <a:t>IRetrieve</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customer2</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CustomerwithRead</a:t>
            </a:r>
            <a:r>
              <a:rPr lang="en-US" sz="1568" dirty="0">
                <a:solidFill>
                  <a:srgbClr val="D4D4D4"/>
                </a:solidFill>
                <a:latin typeface="Consolas" panose="020B0609020204030204" pitchFamily="49" charset="0"/>
              </a:rPr>
              <a:t>(); </a:t>
            </a:r>
            <a:r>
              <a:rPr lang="en-US" sz="1568" dirty="0">
                <a:solidFill>
                  <a:srgbClr val="6A9955"/>
                </a:solidFill>
                <a:latin typeface="Consolas" panose="020B0609020204030204" pitchFamily="49" charset="0"/>
              </a:rPr>
              <a:t>// new clients</a:t>
            </a:r>
            <a:endParaRPr lang="en-US" sz="1568" dirty="0">
              <a:solidFill>
                <a:srgbClr val="D4D4D4"/>
              </a:solidFill>
              <a:latin typeface="Consolas" panose="020B0609020204030204" pitchFamily="49" charset="0"/>
            </a:endParaRPr>
          </a:p>
          <a:p>
            <a:pPr defTabSz="914367"/>
            <a:r>
              <a:rPr lang="en-US" sz="1568" dirty="0">
                <a:solidFill>
                  <a:srgbClr val="9CDCFE"/>
                </a:solidFill>
                <a:latin typeface="Consolas" panose="020B0609020204030204" pitchFamily="49" charset="0"/>
              </a:rPr>
              <a:t>customer2</a:t>
            </a:r>
            <a:r>
              <a:rPr lang="en-US" sz="1568" dirty="0">
                <a:solidFill>
                  <a:srgbClr val="D4D4D4"/>
                </a:solidFill>
                <a:latin typeface="Consolas" panose="020B0609020204030204" pitchFamily="49" charset="0"/>
              </a:rPr>
              <a:t>.</a:t>
            </a:r>
            <a:r>
              <a:rPr lang="en-US" sz="1568" dirty="0">
                <a:solidFill>
                  <a:srgbClr val="DCDCAA"/>
                </a:solidFill>
                <a:latin typeface="Consolas" panose="020B0609020204030204" pitchFamily="49" charset="0"/>
              </a:rPr>
              <a:t>Read</a:t>
            </a:r>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06177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Choose an architecture style:</a:t>
            </a:r>
          </a:p>
        </p:txBody>
      </p:sp>
      <p:sp>
        <p:nvSpPr>
          <p:cNvPr id="6" name="Text Placeholder 5">
            <a:extLst>
              <a:ext uri="{FF2B5EF4-FFF2-40B4-BE49-F238E27FC236}">
                <a16:creationId xmlns:a16="http://schemas.microsoft.com/office/drawing/2014/main" id="{BCE7EDE7-F270-442E-BC17-F5D01E7BB17C}"/>
              </a:ext>
            </a:extLst>
          </p:cNvPr>
          <p:cNvSpPr>
            <a:spLocks noGrp="1"/>
          </p:cNvSpPr>
          <p:nvPr>
            <p:ph type="body" sz="quarter" idx="10"/>
          </p:nvPr>
        </p:nvSpPr>
        <p:spPr>
          <a:xfrm>
            <a:off x="269240" y="1189495"/>
            <a:ext cx="5685575" cy="3656923"/>
          </a:xfrm>
        </p:spPr>
        <p:txBody>
          <a:bodyPr/>
          <a:lstStyle/>
          <a:p>
            <a:r>
              <a:rPr lang="en-US" dirty="0"/>
              <a:t>N-Tier </a:t>
            </a:r>
          </a:p>
          <a:p>
            <a:r>
              <a:rPr lang="en-US" dirty="0"/>
              <a:t>Web-Queue-Worker</a:t>
            </a:r>
          </a:p>
          <a:p>
            <a:r>
              <a:rPr lang="en-US" dirty="0"/>
              <a:t>Microservices</a:t>
            </a:r>
          </a:p>
          <a:p>
            <a:r>
              <a:rPr lang="en-US" dirty="0"/>
              <a:t>CQRS</a:t>
            </a:r>
          </a:p>
          <a:p>
            <a:r>
              <a:rPr lang="en-US" dirty="0"/>
              <a:t>Event-driven</a:t>
            </a:r>
          </a:p>
          <a:p>
            <a:r>
              <a:rPr lang="en-US" dirty="0"/>
              <a:t>Big data/Big Compute</a:t>
            </a:r>
          </a:p>
        </p:txBody>
      </p:sp>
      <p:pic>
        <p:nvPicPr>
          <p:cNvPr id="7" name="Picture 6">
            <a:extLst>
              <a:ext uri="{FF2B5EF4-FFF2-40B4-BE49-F238E27FC236}">
                <a16:creationId xmlns:a16="http://schemas.microsoft.com/office/drawing/2014/main" id="{F4633CC3-C36F-4543-B0A4-053B6D115693}"/>
              </a:ext>
            </a:extLst>
          </p:cNvPr>
          <p:cNvPicPr>
            <a:picLocks noChangeAspect="1"/>
          </p:cNvPicPr>
          <p:nvPr/>
        </p:nvPicPr>
        <p:blipFill>
          <a:blip r:embed="rId3"/>
          <a:stretch>
            <a:fillRect/>
          </a:stretch>
        </p:blipFill>
        <p:spPr>
          <a:xfrm>
            <a:off x="7578442" y="1189494"/>
            <a:ext cx="3296253" cy="4239374"/>
          </a:xfrm>
          <a:prstGeom prst="rect">
            <a:avLst/>
          </a:prstGeom>
        </p:spPr>
      </p:pic>
    </p:spTree>
    <p:extLst>
      <p:ext uri="{BB962C8B-B14F-4D97-AF65-F5344CB8AC3E}">
        <p14:creationId xmlns:p14="http://schemas.microsoft.com/office/powerpoint/2010/main" val="288301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Dependency Inversion Principle:</a:t>
            </a:r>
          </a:p>
        </p:txBody>
      </p:sp>
      <p:sp>
        <p:nvSpPr>
          <p:cNvPr id="5" name="TextBox 4">
            <a:extLst>
              <a:ext uri="{FF2B5EF4-FFF2-40B4-BE49-F238E27FC236}">
                <a16:creationId xmlns:a16="http://schemas.microsoft.com/office/drawing/2014/main" id="{41E18CE7-4B92-4B28-9BBB-793775B77204}"/>
              </a:ext>
            </a:extLst>
          </p:cNvPr>
          <p:cNvSpPr txBox="1"/>
          <p:nvPr/>
        </p:nvSpPr>
        <p:spPr>
          <a:xfrm>
            <a:off x="1586906" y="1734781"/>
            <a:ext cx="9018189" cy="3910373"/>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IPersist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FileLogger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logger</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FileLogger</a:t>
            </a:r>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virtual</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try</a:t>
            </a:r>
            <a:endParaRPr lang="en-US" sz="1568" dirty="0">
              <a:solidFill>
                <a:srgbClr val="D4D4D4"/>
              </a:solidFill>
              <a:latin typeface="Consolas" panose="020B0609020204030204" pitchFamily="49" charset="0"/>
            </a:endParaRPr>
          </a:p>
          <a:p>
            <a:pPr marL="914367" lvl="2" defTabSz="914367"/>
            <a:r>
              <a:rPr lang="en-US" sz="1568" dirty="0">
                <a:solidFill>
                  <a:srgbClr val="D4D4D4"/>
                </a:solidFill>
                <a:latin typeface="Consolas" panose="020B0609020204030204" pitchFamily="49" charset="0"/>
              </a:rPr>
              <a:t>{</a:t>
            </a:r>
          </a:p>
          <a:p>
            <a:pPr marL="1371550" lvl="3" defTabSz="914367"/>
            <a:r>
              <a:rPr lang="en-US" sz="1568" dirty="0">
                <a:solidFill>
                  <a:srgbClr val="6A9955"/>
                </a:solidFill>
                <a:latin typeface="Consolas" panose="020B0609020204030204" pitchFamily="49" charset="0"/>
              </a:rPr>
              <a:t>// Logic for Adding Customer goes here</a:t>
            </a:r>
          </a:p>
          <a:p>
            <a:pPr marL="914367" lvl="2"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catch</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Exception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ex</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1371550" lvl="3" defTabSz="914367"/>
            <a:r>
              <a:rPr lang="en-US" sz="1568" dirty="0" err="1">
                <a:solidFill>
                  <a:srgbClr val="9CDCFE"/>
                </a:solidFill>
                <a:latin typeface="Consolas" panose="020B0609020204030204" pitchFamily="49" charset="0"/>
              </a:rPr>
              <a:t>logger</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Log</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ex</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ToString</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3670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Dependency Inversion Principle:</a:t>
            </a:r>
          </a:p>
        </p:txBody>
      </p:sp>
      <p:sp>
        <p:nvSpPr>
          <p:cNvPr id="5" name="TextBox 4">
            <a:extLst>
              <a:ext uri="{FF2B5EF4-FFF2-40B4-BE49-F238E27FC236}">
                <a16:creationId xmlns:a16="http://schemas.microsoft.com/office/drawing/2014/main" id="{41E18CE7-4B92-4B28-9BBB-793775B77204}"/>
              </a:ext>
            </a:extLst>
          </p:cNvPr>
          <p:cNvSpPr txBox="1"/>
          <p:nvPr/>
        </p:nvSpPr>
        <p:spPr>
          <a:xfrm>
            <a:off x="1586906" y="1452411"/>
            <a:ext cx="9018189" cy="4875897"/>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interface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ILogger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Log</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error</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endParaRPr lang="en-US" sz="1568" dirty="0">
              <a:solidFill>
                <a:srgbClr val="D4D4D4"/>
              </a:solidFill>
              <a:latin typeface="Consolas" panose="020B0609020204030204" pitchFamily="49" charset="0"/>
            </a:endParaRPr>
          </a:p>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FileLogger</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ILogger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Log</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error</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9CDCFE"/>
                </a:solidFill>
                <a:latin typeface="Consolas" panose="020B0609020204030204" pitchFamily="49" charset="0"/>
              </a:rPr>
              <a:t>	</a:t>
            </a:r>
            <a:r>
              <a:rPr lang="en-US" sz="1568" dirty="0" err="1">
                <a:solidFill>
                  <a:srgbClr val="9CDCFE"/>
                </a:solidFill>
                <a:latin typeface="Consolas" panose="020B0609020204030204" pitchFamily="49" charset="0"/>
              </a:rPr>
              <a:t>System</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IO</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File</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WriteAllText</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@"c:\Error.txt"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error</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EmailLogger</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ILogger</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Log</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error</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6A9955"/>
                </a:solidFill>
                <a:latin typeface="Consolas" panose="020B0609020204030204" pitchFamily="49" charset="0"/>
              </a:rPr>
              <a:t>	// send errors in email</a:t>
            </a:r>
            <a:endParaRPr lang="en-US" sz="1568" dirty="0">
              <a:solidFill>
                <a:srgbClr val="D4D4D4"/>
              </a:solidFill>
              <a:latin typeface="Consolas" panose="020B0609020204030204" pitchFamily="49" charset="0"/>
            </a:endParaRP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27705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Dependency Inversion Principle:</a:t>
            </a:r>
          </a:p>
        </p:txBody>
      </p:sp>
      <p:sp>
        <p:nvSpPr>
          <p:cNvPr id="5" name="TextBox 4">
            <a:extLst>
              <a:ext uri="{FF2B5EF4-FFF2-40B4-BE49-F238E27FC236}">
                <a16:creationId xmlns:a16="http://schemas.microsoft.com/office/drawing/2014/main" id="{41E18CE7-4B92-4B28-9BBB-793775B77204}"/>
              </a:ext>
            </a:extLst>
          </p:cNvPr>
          <p:cNvSpPr txBox="1"/>
          <p:nvPr/>
        </p:nvSpPr>
        <p:spPr>
          <a:xfrm>
            <a:off x="1586906" y="1450766"/>
            <a:ext cx="9018189" cy="5117279"/>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class</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Customer</a:t>
            </a:r>
            <a:r>
              <a:rPr lang="en-US" sz="1568" dirty="0">
                <a:solidFill>
                  <a:srgbClr val="D4D4D4"/>
                </a:solidFill>
                <a:latin typeface="Consolas" panose="020B0609020204030204" pitchFamily="49" charset="0"/>
              </a:rPr>
              <a:t> : </a:t>
            </a:r>
            <a:r>
              <a:rPr lang="en-US" sz="1568" dirty="0" err="1">
                <a:solidFill>
                  <a:srgbClr val="4EC9B0"/>
                </a:solidFill>
                <a:latin typeface="Consolas" panose="020B0609020204030204" pitchFamily="49" charset="0"/>
              </a:rPr>
              <a:t>IDiscount</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IPersist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Ilogger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_logger</a:t>
            </a:r>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Customer</a:t>
            </a:r>
            <a:r>
              <a:rPr lang="en-US" sz="1568" dirty="0">
                <a:solidFill>
                  <a:srgbClr val="D4D4D4"/>
                </a:solidFill>
                <a:latin typeface="Consolas" panose="020B0609020204030204" pitchFamily="49" charset="0"/>
              </a:rPr>
              <a:t>(</a:t>
            </a:r>
            <a:r>
              <a:rPr lang="en-US" sz="1568" dirty="0" err="1">
                <a:solidFill>
                  <a:srgbClr val="4EC9B0"/>
                </a:solidFill>
                <a:latin typeface="Consolas" panose="020B0609020204030204" pitchFamily="49" charset="0"/>
              </a:rPr>
              <a:t>ILogger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logger</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9CDCFE"/>
                </a:solidFill>
                <a:latin typeface="Consolas" panose="020B0609020204030204" pitchFamily="49" charset="0"/>
              </a:rPr>
              <a:t>_logger</a:t>
            </a:r>
            <a:r>
              <a:rPr lang="en-US" sz="1568" dirty="0">
                <a:solidFill>
                  <a:srgbClr val="D4D4D4"/>
                </a:solidFill>
                <a:latin typeface="Consolas" panose="020B0609020204030204" pitchFamily="49" charset="0"/>
              </a:rPr>
              <a:t> = </a:t>
            </a:r>
            <a:r>
              <a:rPr lang="en-US" sz="1568" dirty="0">
                <a:solidFill>
                  <a:srgbClr val="9CDCFE"/>
                </a:solidFill>
                <a:latin typeface="Consolas" panose="020B0609020204030204" pitchFamily="49" charset="0"/>
              </a:rPr>
              <a:t>logger</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virtual</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Add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try</a:t>
            </a:r>
            <a:endParaRPr lang="en-US" sz="1568" dirty="0">
              <a:solidFill>
                <a:srgbClr val="D4D4D4"/>
              </a:solidFill>
              <a:latin typeface="Consolas" panose="020B0609020204030204" pitchFamily="49" charset="0"/>
            </a:endParaRPr>
          </a:p>
          <a:p>
            <a:pPr marL="914367" lvl="2" defTabSz="914367"/>
            <a:r>
              <a:rPr lang="en-US" sz="1568" dirty="0">
                <a:solidFill>
                  <a:srgbClr val="D4D4D4"/>
                </a:solidFill>
                <a:latin typeface="Consolas" panose="020B0609020204030204" pitchFamily="49" charset="0"/>
              </a:rPr>
              <a:t>{</a:t>
            </a:r>
          </a:p>
          <a:p>
            <a:pPr marL="1371550" lvl="3" defTabSz="914367"/>
            <a:r>
              <a:rPr lang="en-US" sz="1568" dirty="0">
                <a:solidFill>
                  <a:srgbClr val="6A9955"/>
                </a:solidFill>
                <a:latin typeface="Consolas" panose="020B0609020204030204" pitchFamily="49" charset="0"/>
              </a:rPr>
              <a:t>// Logic for Adding Customer goes here</a:t>
            </a:r>
          </a:p>
          <a:p>
            <a:pPr marL="914367" lvl="2"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catch</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Exception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ex</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1371550" lvl="3" defTabSz="914367"/>
            <a:r>
              <a:rPr lang="en-US" sz="1568" dirty="0">
                <a:solidFill>
                  <a:srgbClr val="9CDCFE"/>
                </a:solidFill>
                <a:latin typeface="Consolas" panose="020B0609020204030204" pitchFamily="49" charset="0"/>
              </a:rPr>
              <a:t>_</a:t>
            </a:r>
            <a:r>
              <a:rPr lang="en-US" sz="1568" dirty="0" err="1">
                <a:solidFill>
                  <a:srgbClr val="9CDCFE"/>
                </a:solidFill>
                <a:latin typeface="Consolas" panose="020B0609020204030204" pitchFamily="49" charset="0"/>
              </a:rPr>
              <a:t>logger</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Log</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ex</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ToString</a:t>
            </a:r>
            <a:r>
              <a:rPr lang="en-US" sz="1568" dirty="0">
                <a:solidFill>
                  <a:srgbClr val="D4D4D4"/>
                </a:solidFill>
                <a:latin typeface="Consolas" panose="020B0609020204030204" pitchFamily="49" charset="0"/>
              </a:rPr>
              <a:t>());</a:t>
            </a:r>
          </a:p>
          <a:p>
            <a:pPr marL="914367" lvl="2" defTabSz="914367"/>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70323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1158629"/>
          </a:xfrm>
          <a:prstGeom prst="rect">
            <a:avLst/>
          </a:prstGeom>
          <a:noFill/>
        </p:spPr>
        <p:txBody>
          <a:bodyPr wrap="square" anchor="t">
            <a:normAutofit/>
          </a:bodyPr>
          <a:lstStyle/>
          <a:p>
            <a:r>
              <a:rPr lang="en-US" sz="4902" dirty="0"/>
              <a:t>Any Questions?</a:t>
            </a:r>
          </a:p>
        </p:txBody>
      </p:sp>
    </p:spTree>
    <p:extLst>
      <p:ext uri="{BB962C8B-B14F-4D97-AF65-F5344CB8AC3E}">
        <p14:creationId xmlns:p14="http://schemas.microsoft.com/office/powerpoint/2010/main" val="375827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63"/>
            <a:ext cx="11653523" cy="1158629"/>
          </a:xfrm>
          <a:prstGeom prst="rect">
            <a:avLst/>
          </a:prstGeom>
          <a:noFill/>
        </p:spPr>
        <p:txBody>
          <a:bodyPr wrap="square" anchor="t">
            <a:normAutofit/>
          </a:bodyPr>
          <a:lstStyle/>
          <a:p>
            <a:r>
              <a:rPr lang="en-US" dirty="0"/>
              <a:t>Asynchronous API and “async”</a:t>
            </a:r>
          </a:p>
        </p:txBody>
      </p:sp>
    </p:spTree>
    <p:extLst>
      <p:ext uri="{BB962C8B-B14F-4D97-AF65-F5344CB8AC3E}">
        <p14:creationId xmlns:p14="http://schemas.microsoft.com/office/powerpoint/2010/main" val="17485425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normAutofit/>
          </a:bodyPr>
          <a:lstStyle/>
          <a:p>
            <a:pPr marL="0" indent="0">
              <a:buNone/>
            </a:pPr>
            <a:r>
              <a:rPr lang="en-US" sz="1961" dirty="0">
                <a:solidFill>
                  <a:srgbClr val="0000FF"/>
                </a:solidFill>
                <a:latin typeface="Consolas" panose="020B0609020204030204" pitchFamily="49" charset="0"/>
                <a:ea typeface="Calibri"/>
                <a:cs typeface="Consolas" panose="020B0609020204030204" pitchFamily="49" charset="0"/>
              </a:rPr>
              <a:t>var </a:t>
            </a:r>
            <a:r>
              <a:rPr lang="en-US" sz="1961" dirty="0">
                <a:latin typeface="Consolas" panose="020B0609020204030204" pitchFamily="49" charset="0"/>
                <a:cs typeface="Consolas" panose="020B0609020204030204" pitchFamily="49" charset="0"/>
              </a:rPr>
              <a:t>data = DownloadData(...);</a:t>
            </a:r>
          </a:p>
          <a:p>
            <a:pPr marL="0" indent="0">
              <a:buNone/>
            </a:pPr>
            <a:r>
              <a:rPr lang="en-US" sz="1961" dirty="0">
                <a:latin typeface="Consolas" panose="020B0609020204030204" pitchFamily="49" charset="0"/>
                <a:cs typeface="Consolas" panose="020B0609020204030204" pitchFamily="49" charset="0"/>
              </a:rPr>
              <a:t>ProcessData(data);</a:t>
            </a:r>
          </a:p>
        </p:txBody>
      </p:sp>
      <p:sp>
        <p:nvSpPr>
          <p:cNvPr id="5" name="Title 4"/>
          <p:cNvSpPr>
            <a:spLocks noGrp="1"/>
          </p:cNvSpPr>
          <p:nvPr>
            <p:ph type="title"/>
          </p:nvPr>
        </p:nvSpPr>
        <p:spPr/>
        <p:txBody>
          <a:bodyPr/>
          <a:lstStyle/>
          <a:p>
            <a:r>
              <a:rPr lang="en-US" dirty="0"/>
              <a:t>Synchronous vs. Asynchronous</a:t>
            </a:r>
          </a:p>
        </p:txBody>
      </p:sp>
      <p:sp>
        <p:nvSpPr>
          <p:cNvPr id="10" name="Slide Number Placeholder 9"/>
          <p:cNvSpPr>
            <a:spLocks noGrp="1"/>
          </p:cNvSpPr>
          <p:nvPr>
            <p:ph type="sldNum" sz="quarter" idx="12"/>
          </p:nvPr>
        </p:nvSpPr>
        <p:spPr/>
        <p:txBody>
          <a:bodyPr/>
          <a:lstStyle/>
          <a:p>
            <a:pPr defTabSz="914367"/>
            <a:fld id="{AFFF257A-30C5-4AFB-911B-BE4CEEA1EA82}" type="slidenum">
              <a:rPr lang="en-US">
                <a:solidFill>
                  <a:srgbClr val="3F3F3F"/>
                </a:solidFill>
              </a:rPr>
              <a:pPr defTabSz="914367"/>
              <a:t>35</a:t>
            </a:fld>
            <a:endParaRPr lang="en-US" dirty="0">
              <a:solidFill>
                <a:srgbClr val="3F3F3F"/>
              </a:solidFill>
            </a:endParaRPr>
          </a:p>
        </p:txBody>
      </p:sp>
      <p:sp>
        <p:nvSpPr>
          <p:cNvPr id="7" name="Text Placeholder 5"/>
          <p:cNvSpPr txBox="1">
            <a:spLocks/>
          </p:cNvSpPr>
          <p:nvPr/>
        </p:nvSpPr>
        <p:spPr>
          <a:xfrm>
            <a:off x="694658" y="3974268"/>
            <a:ext cx="10715237" cy="603453"/>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50"/>
            <a:r>
              <a:rPr lang="en-US" sz="1961" dirty="0">
                <a:solidFill>
                  <a:srgbClr val="0000FF"/>
                </a:solidFill>
                <a:latin typeface="Consolas"/>
                <a:ea typeface="Calibri"/>
                <a:cs typeface="Times New Roman"/>
              </a:rPr>
              <a:t>var</a:t>
            </a:r>
            <a:r>
              <a:rPr lang="en-US" sz="1961" dirty="0">
                <a:gradFill>
                  <a:gsLst>
                    <a:gs pos="0">
                      <a:srgbClr val="232323"/>
                    </a:gs>
                    <a:gs pos="86000">
                      <a:srgbClr val="232323"/>
                    </a:gs>
                  </a:gsLst>
                  <a:lin ang="5400000" scaled="0"/>
                </a:gradFill>
              </a:rPr>
              <a:t> </a:t>
            </a:r>
            <a:r>
              <a:rPr lang="en-US" sz="1961" dirty="0">
                <a:latin typeface="Consolas"/>
                <a:ea typeface="Calibri"/>
                <a:cs typeface="Times New Roman"/>
              </a:rPr>
              <a:t>future = DownloadDataAsync(...); </a:t>
            </a:r>
          </a:p>
          <a:p>
            <a:pPr defTabSz="896350"/>
            <a:r>
              <a:rPr lang="en-US" sz="1961" dirty="0">
                <a:latin typeface="Consolas"/>
                <a:ea typeface="Calibri"/>
                <a:cs typeface="Times New Roman"/>
              </a:rPr>
              <a:t>future.ContinueWith(data =&gt; ProcessData(data));</a:t>
            </a:r>
          </a:p>
        </p:txBody>
      </p:sp>
      <p:sp>
        <p:nvSpPr>
          <p:cNvPr id="8" name="Rectangle 7"/>
          <p:cNvSpPr/>
          <p:nvPr/>
        </p:nvSpPr>
        <p:spPr bwMode="auto">
          <a:xfrm>
            <a:off x="1449052" y="5028771"/>
            <a:ext cx="9979510" cy="228538"/>
          </a:xfrm>
          <a:prstGeom prst="rect">
            <a:avLst/>
          </a:prstGeom>
          <a:solidFill>
            <a:schemeClr val="tx1">
              <a:lumMod val="75000"/>
            </a:schemeClr>
          </a:solidFill>
          <a:ln>
            <a:noFill/>
            <a:headEnd type="none" w="med" len="med"/>
            <a:tailEnd type="none" w="med" len="med"/>
          </a:ln>
          <a:effectLst/>
        </p:spPr>
        <p:style>
          <a:lnRef idx="1">
            <a:schemeClr val="accent2"/>
          </a:lnRef>
          <a:fillRef idx="1003">
            <a:schemeClr val="dk1"/>
          </a:fillRef>
          <a:effectRef idx="2">
            <a:schemeClr val="accent2"/>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9" name="Rectangle 8"/>
          <p:cNvSpPr/>
          <p:nvPr/>
        </p:nvSpPr>
        <p:spPr bwMode="auto">
          <a:xfrm>
            <a:off x="1449052" y="2286310"/>
            <a:ext cx="9979510" cy="228538"/>
          </a:xfrm>
          <a:prstGeom prst="rect">
            <a:avLst/>
          </a:prstGeom>
          <a:solidFill>
            <a:schemeClr val="tx1">
              <a:lumMod val="75000"/>
            </a:schemeClr>
          </a:solidFill>
          <a:ln>
            <a:noFill/>
            <a:headEnd type="none" w="med" len="med"/>
            <a:tailEnd type="none" w="med" len="med"/>
          </a:ln>
          <a:effectLst/>
        </p:spPr>
        <p:style>
          <a:lnRef idx="1">
            <a:schemeClr val="accent2"/>
          </a:lnRef>
          <a:fillRef idx="1003">
            <a:schemeClr val="dk1"/>
          </a:fillRef>
          <a:effectRef idx="2">
            <a:schemeClr val="accent2"/>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grpSp>
        <p:nvGrpSpPr>
          <p:cNvPr id="13" name="Group 12"/>
          <p:cNvGrpSpPr/>
          <p:nvPr/>
        </p:nvGrpSpPr>
        <p:grpSpPr>
          <a:xfrm>
            <a:off x="1525234" y="5028769"/>
            <a:ext cx="5735936" cy="914153"/>
            <a:chOff x="1522412" y="5029200"/>
            <a:chExt cx="5737482" cy="914400"/>
          </a:xfrm>
        </p:grpSpPr>
        <p:sp>
          <p:nvSpPr>
            <p:cNvPr id="14" name="Rectangle 13"/>
            <p:cNvSpPr/>
            <p:nvPr/>
          </p:nvSpPr>
          <p:spPr bwMode="auto">
            <a:xfrm>
              <a:off x="1598612" y="5029200"/>
              <a:ext cx="381000" cy="2286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15" name="Rectangular Callout 14"/>
            <p:cNvSpPr/>
            <p:nvPr/>
          </p:nvSpPr>
          <p:spPr bwMode="auto">
            <a:xfrm>
              <a:off x="1522412" y="5562600"/>
              <a:ext cx="2286000" cy="381000"/>
            </a:xfrm>
            <a:prstGeom prst="wedgeRectCallout">
              <a:avLst>
                <a:gd name="adj1" fmla="val -43351"/>
                <a:gd name="adj2" fmla="val -120551"/>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1600" dirty="0">
                  <a:gradFill>
                    <a:gsLst>
                      <a:gs pos="0">
                        <a:srgbClr val="FFFFFF"/>
                      </a:gs>
                      <a:gs pos="100000">
                        <a:srgbClr val="FFFFFF"/>
                      </a:gs>
                    </a:gsLst>
                    <a:lin ang="5400000" scaled="0"/>
                  </a:gradFill>
                  <a:latin typeface="Consolas" pitchFamily="49" charset="0"/>
                  <a:cs typeface="Consolas" pitchFamily="49" charset="0"/>
                </a:rPr>
                <a:t>DownloadDataAsync</a:t>
              </a:r>
            </a:p>
          </p:txBody>
        </p:sp>
        <p:sp>
          <p:nvSpPr>
            <p:cNvPr id="16" name="Rectangular Callout 15"/>
            <p:cNvSpPr/>
            <p:nvPr/>
          </p:nvSpPr>
          <p:spPr bwMode="auto">
            <a:xfrm>
              <a:off x="5637212" y="5562600"/>
              <a:ext cx="1622682" cy="381000"/>
            </a:xfrm>
            <a:prstGeom prst="wedgeRectCallout">
              <a:avLst>
                <a:gd name="adj1" fmla="val -41172"/>
                <a:gd name="adj2" fmla="val -116483"/>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1600" dirty="0">
                  <a:gradFill>
                    <a:gsLst>
                      <a:gs pos="0">
                        <a:srgbClr val="FFFFFF"/>
                      </a:gs>
                      <a:gs pos="100000">
                        <a:srgbClr val="FFFFFF"/>
                      </a:gs>
                    </a:gsLst>
                    <a:lin ang="5400000" scaled="0"/>
                  </a:gradFill>
                  <a:latin typeface="Consolas" pitchFamily="49" charset="0"/>
                  <a:cs typeface="Consolas" pitchFamily="49" charset="0"/>
                </a:rPr>
                <a:t>ProcessData</a:t>
              </a:r>
            </a:p>
          </p:txBody>
        </p:sp>
        <p:sp>
          <p:nvSpPr>
            <p:cNvPr id="17" name="Rectangle 16"/>
            <p:cNvSpPr/>
            <p:nvPr/>
          </p:nvSpPr>
          <p:spPr bwMode="auto">
            <a:xfrm>
              <a:off x="5713412" y="5029200"/>
              <a:ext cx="609600" cy="2286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grpSp>
      <p:grpSp>
        <p:nvGrpSpPr>
          <p:cNvPr id="18" name="Group 17"/>
          <p:cNvGrpSpPr/>
          <p:nvPr/>
        </p:nvGrpSpPr>
        <p:grpSpPr>
          <a:xfrm>
            <a:off x="1525234" y="2210130"/>
            <a:ext cx="5735936" cy="990333"/>
            <a:chOff x="1522412" y="2209800"/>
            <a:chExt cx="5737482" cy="990600"/>
          </a:xfrm>
        </p:grpSpPr>
        <p:sp>
          <p:nvSpPr>
            <p:cNvPr id="19" name="Rectangle 18"/>
            <p:cNvSpPr/>
            <p:nvPr/>
          </p:nvSpPr>
          <p:spPr bwMode="auto">
            <a:xfrm>
              <a:off x="1979612" y="2286000"/>
              <a:ext cx="3733800" cy="2286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20" name="Octagon 19"/>
            <p:cNvSpPr/>
            <p:nvPr/>
          </p:nvSpPr>
          <p:spPr bwMode="auto">
            <a:xfrm>
              <a:off x="3427412" y="2209800"/>
              <a:ext cx="381000" cy="381000"/>
            </a:xfrm>
            <a:prstGeom prst="octagon">
              <a:avLst/>
            </a:prstGeom>
            <a:solidFill>
              <a:srgbClr val="FF0000"/>
            </a:solidFill>
            <a:ln w="12700">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0" tIns="0" rIns="0" bIns="0" numCol="1" rtlCol="0" anchor="ctr" anchorCtr="0" compatLnSpc="1">
              <a:prstTxWarp prst="textNoShape">
                <a:avLst/>
              </a:prstTxWarp>
            </a:bodyPr>
            <a:lstStyle/>
            <a:p>
              <a:pPr algn="ctr" defTabSz="913833" fontAlgn="base">
                <a:spcBef>
                  <a:spcPct val="0"/>
                </a:spcBef>
                <a:spcAft>
                  <a:spcPct val="0"/>
                </a:spcAft>
              </a:pPr>
              <a:r>
                <a:rPr lang="en-US" sz="900" b="1" dirty="0">
                  <a:gradFill>
                    <a:gsLst>
                      <a:gs pos="0">
                        <a:srgbClr val="FFFFFF"/>
                      </a:gs>
                      <a:gs pos="100000">
                        <a:srgbClr val="FFFFFF"/>
                      </a:gs>
                    </a:gsLst>
                    <a:lin ang="5400000" scaled="0"/>
                  </a:gradFill>
                  <a:latin typeface="Segoe UI"/>
                </a:rPr>
                <a:t>STOP</a:t>
              </a:r>
            </a:p>
          </p:txBody>
        </p:sp>
        <p:sp>
          <p:nvSpPr>
            <p:cNvPr id="21" name="Rectangular Callout 20"/>
            <p:cNvSpPr/>
            <p:nvPr/>
          </p:nvSpPr>
          <p:spPr bwMode="auto">
            <a:xfrm>
              <a:off x="5637212" y="2819400"/>
              <a:ext cx="1622682" cy="381000"/>
            </a:xfrm>
            <a:prstGeom prst="wedgeRectCallout">
              <a:avLst>
                <a:gd name="adj1" fmla="val -40637"/>
                <a:gd name="adj2" fmla="val -112415"/>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1600" dirty="0">
                  <a:gradFill>
                    <a:gsLst>
                      <a:gs pos="0">
                        <a:srgbClr val="FFFFFF"/>
                      </a:gs>
                      <a:gs pos="100000">
                        <a:srgbClr val="FFFFFF"/>
                      </a:gs>
                    </a:gsLst>
                    <a:lin ang="5400000" scaled="0"/>
                  </a:gradFill>
                  <a:latin typeface="Consolas" pitchFamily="49" charset="0"/>
                  <a:cs typeface="Consolas" pitchFamily="49" charset="0"/>
                </a:rPr>
                <a:t>ProcessData</a:t>
              </a:r>
            </a:p>
          </p:txBody>
        </p:sp>
        <p:sp>
          <p:nvSpPr>
            <p:cNvPr id="22" name="Rectangular Callout 21"/>
            <p:cNvSpPr/>
            <p:nvPr/>
          </p:nvSpPr>
          <p:spPr bwMode="auto">
            <a:xfrm>
              <a:off x="1522412" y="2819400"/>
              <a:ext cx="1790700" cy="381000"/>
            </a:xfrm>
            <a:prstGeom prst="wedgeRectCallout">
              <a:avLst>
                <a:gd name="adj1" fmla="val -40203"/>
                <a:gd name="adj2" fmla="val -118517"/>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1600" dirty="0">
                  <a:gradFill>
                    <a:gsLst>
                      <a:gs pos="0">
                        <a:srgbClr val="FFFFFF"/>
                      </a:gs>
                      <a:gs pos="100000">
                        <a:srgbClr val="FFFFFF"/>
                      </a:gs>
                    </a:gsLst>
                    <a:lin ang="5400000" scaled="0"/>
                  </a:gradFill>
                  <a:latin typeface="Consolas" pitchFamily="49" charset="0"/>
                  <a:cs typeface="Consolas" pitchFamily="49" charset="0"/>
                </a:rPr>
                <a:t>DownloadData</a:t>
              </a:r>
            </a:p>
          </p:txBody>
        </p:sp>
        <p:sp>
          <p:nvSpPr>
            <p:cNvPr id="23" name="Rectangle 22"/>
            <p:cNvSpPr/>
            <p:nvPr/>
          </p:nvSpPr>
          <p:spPr bwMode="auto">
            <a:xfrm>
              <a:off x="5713412" y="2286000"/>
              <a:ext cx="609600" cy="2286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24" name="Rectangle 23"/>
            <p:cNvSpPr/>
            <p:nvPr/>
          </p:nvSpPr>
          <p:spPr bwMode="auto">
            <a:xfrm>
              <a:off x="1598612" y="2286000"/>
              <a:ext cx="381000" cy="2286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grpSp>
      <p:sp>
        <p:nvSpPr>
          <p:cNvPr id="25" name="Rectangle 24"/>
          <p:cNvSpPr/>
          <p:nvPr/>
        </p:nvSpPr>
        <p:spPr bwMode="auto">
          <a:xfrm>
            <a:off x="2134670" y="5028771"/>
            <a:ext cx="228538"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26" name="Rectangle 25"/>
          <p:cNvSpPr/>
          <p:nvPr/>
        </p:nvSpPr>
        <p:spPr bwMode="auto">
          <a:xfrm>
            <a:off x="2439385" y="5028771"/>
            <a:ext cx="457077"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27" name="Rectangle 26"/>
          <p:cNvSpPr/>
          <p:nvPr/>
        </p:nvSpPr>
        <p:spPr bwMode="auto">
          <a:xfrm>
            <a:off x="3201183" y="5028771"/>
            <a:ext cx="228538"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28" name="Rectangle 27"/>
          <p:cNvSpPr/>
          <p:nvPr/>
        </p:nvSpPr>
        <p:spPr bwMode="auto">
          <a:xfrm>
            <a:off x="3505901" y="5028771"/>
            <a:ext cx="228538"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29" name="Rectangle 28"/>
          <p:cNvSpPr/>
          <p:nvPr/>
        </p:nvSpPr>
        <p:spPr bwMode="auto">
          <a:xfrm>
            <a:off x="3962976" y="5028771"/>
            <a:ext cx="609437"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0" name="Rectangle 29"/>
          <p:cNvSpPr/>
          <p:nvPr/>
        </p:nvSpPr>
        <p:spPr bwMode="auto">
          <a:xfrm>
            <a:off x="5181849" y="5028771"/>
            <a:ext cx="380897"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1" name="Rectangle 30"/>
          <p:cNvSpPr/>
          <p:nvPr/>
        </p:nvSpPr>
        <p:spPr bwMode="auto">
          <a:xfrm>
            <a:off x="8350536" y="2286310"/>
            <a:ext cx="380897"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2" name="Rectangle 31"/>
          <p:cNvSpPr/>
          <p:nvPr/>
        </p:nvSpPr>
        <p:spPr bwMode="auto">
          <a:xfrm>
            <a:off x="7695392" y="2286310"/>
            <a:ext cx="609437"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3" name="Rectangle 32"/>
          <p:cNvSpPr/>
          <p:nvPr/>
        </p:nvSpPr>
        <p:spPr bwMode="auto">
          <a:xfrm>
            <a:off x="7421147" y="2286310"/>
            <a:ext cx="228538"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4" name="Rectangle 33"/>
          <p:cNvSpPr/>
          <p:nvPr/>
        </p:nvSpPr>
        <p:spPr bwMode="auto">
          <a:xfrm>
            <a:off x="7146901" y="2286310"/>
            <a:ext cx="228538"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5" name="Rectangle 34"/>
          <p:cNvSpPr/>
          <p:nvPr/>
        </p:nvSpPr>
        <p:spPr bwMode="auto">
          <a:xfrm>
            <a:off x="6644114" y="2286310"/>
            <a:ext cx="457077"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36" name="Rectangle 35"/>
          <p:cNvSpPr/>
          <p:nvPr/>
        </p:nvSpPr>
        <p:spPr bwMode="auto">
          <a:xfrm>
            <a:off x="6369870" y="2286310"/>
            <a:ext cx="228538" cy="228538"/>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11" tIns="45706" rIns="91411" bIns="45706"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07119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“async” Operation Sequence</a:t>
            </a:r>
          </a:p>
        </p:txBody>
      </p:sp>
      <p:sp>
        <p:nvSpPr>
          <p:cNvPr id="3" name="Hexagon 2"/>
          <p:cNvSpPr/>
          <p:nvPr/>
        </p:nvSpPr>
        <p:spPr bwMode="auto">
          <a:xfrm>
            <a:off x="602151" y="2995567"/>
            <a:ext cx="1639173" cy="1355469"/>
          </a:xfrm>
          <a:prstGeom prst="hexag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2200" b="1" dirty="0">
                <a:gradFill>
                  <a:gsLst>
                    <a:gs pos="0">
                      <a:srgbClr val="FFFFFF"/>
                    </a:gs>
                    <a:gs pos="100000">
                      <a:srgbClr val="FFFFFF"/>
                    </a:gs>
                  </a:gsLst>
                  <a:lin ang="5400000" scaled="0"/>
                </a:gradFill>
                <a:latin typeface="Segoe UI"/>
              </a:rPr>
              <a:t>Created</a:t>
            </a:r>
          </a:p>
        </p:txBody>
      </p:sp>
      <p:sp>
        <p:nvSpPr>
          <p:cNvPr id="4" name="Hexagon 3"/>
          <p:cNvSpPr/>
          <p:nvPr/>
        </p:nvSpPr>
        <p:spPr bwMode="auto">
          <a:xfrm>
            <a:off x="9517776" y="2995566"/>
            <a:ext cx="1639173" cy="1355469"/>
          </a:xfrm>
          <a:prstGeom prst="hexagon">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2200" b="1" dirty="0">
                <a:gradFill>
                  <a:gsLst>
                    <a:gs pos="0">
                      <a:srgbClr val="FFFFFF"/>
                    </a:gs>
                    <a:gs pos="100000">
                      <a:srgbClr val="FFFFFF"/>
                    </a:gs>
                  </a:gsLst>
                  <a:lin ang="5400000" scaled="0"/>
                </a:gradFill>
                <a:latin typeface="Segoe UI"/>
              </a:rPr>
              <a:t>Closed</a:t>
            </a:r>
          </a:p>
        </p:txBody>
      </p:sp>
      <p:sp>
        <p:nvSpPr>
          <p:cNvPr id="5" name="Oval 4"/>
          <p:cNvSpPr/>
          <p:nvPr/>
        </p:nvSpPr>
        <p:spPr bwMode="auto">
          <a:xfrm>
            <a:off x="3265805" y="2948283"/>
            <a:ext cx="1576127" cy="1465799"/>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2200" b="1" dirty="0">
                <a:gradFill>
                  <a:gsLst>
                    <a:gs pos="0">
                      <a:srgbClr val="FFFFFF"/>
                    </a:gs>
                    <a:gs pos="100000">
                      <a:srgbClr val="FFFFFF"/>
                    </a:gs>
                  </a:gsLst>
                  <a:lin ang="5400000" scaled="0"/>
                </a:gradFill>
                <a:latin typeface="Segoe UI"/>
              </a:rPr>
              <a:t>Started</a:t>
            </a:r>
          </a:p>
        </p:txBody>
      </p:sp>
      <p:sp>
        <p:nvSpPr>
          <p:cNvPr id="7" name="Oval 6"/>
          <p:cNvSpPr/>
          <p:nvPr/>
        </p:nvSpPr>
        <p:spPr bwMode="auto">
          <a:xfrm>
            <a:off x="6633471" y="2940401"/>
            <a:ext cx="1576127" cy="1465799"/>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2200" b="1" dirty="0">
                <a:gradFill>
                  <a:gsLst>
                    <a:gs pos="0">
                      <a:srgbClr val="FFFFFF"/>
                    </a:gs>
                    <a:gs pos="100000">
                      <a:srgbClr val="FFFFFF"/>
                    </a:gs>
                  </a:gsLst>
                  <a:lin ang="5400000" scaled="0"/>
                </a:gradFill>
                <a:latin typeface="Segoe UI"/>
              </a:rPr>
              <a:t>Completed</a:t>
            </a:r>
          </a:p>
        </p:txBody>
      </p:sp>
      <p:sp>
        <p:nvSpPr>
          <p:cNvPr id="8" name="Oval 7"/>
          <p:cNvSpPr/>
          <p:nvPr/>
        </p:nvSpPr>
        <p:spPr bwMode="auto">
          <a:xfrm>
            <a:off x="6633471" y="964988"/>
            <a:ext cx="1576127" cy="1465799"/>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2200" b="1" dirty="0">
                <a:gradFill>
                  <a:gsLst>
                    <a:gs pos="0">
                      <a:srgbClr val="FFFFFF"/>
                    </a:gs>
                    <a:gs pos="100000">
                      <a:srgbClr val="FFFFFF"/>
                    </a:gs>
                  </a:gsLst>
                  <a:lin ang="5400000" scaled="0"/>
                </a:gradFill>
                <a:latin typeface="Segoe UI"/>
              </a:rPr>
              <a:t>Cancelled</a:t>
            </a:r>
          </a:p>
        </p:txBody>
      </p:sp>
      <p:sp>
        <p:nvSpPr>
          <p:cNvPr id="9" name="Oval 8"/>
          <p:cNvSpPr/>
          <p:nvPr/>
        </p:nvSpPr>
        <p:spPr bwMode="auto">
          <a:xfrm>
            <a:off x="6633471" y="4889540"/>
            <a:ext cx="1576127" cy="1465799"/>
          </a:xfrm>
          <a:prstGeom prst="ellips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none" lIns="91411" tIns="45706" rIns="91411" bIns="45706" numCol="1" rtlCol="0" anchor="ctr" anchorCtr="0" compatLnSpc="1">
            <a:prstTxWarp prst="textNoShape">
              <a:avLst/>
            </a:prstTxWarp>
          </a:bodyPr>
          <a:lstStyle/>
          <a:p>
            <a:pPr algn="ctr" defTabSz="913833" fontAlgn="base">
              <a:spcBef>
                <a:spcPct val="0"/>
              </a:spcBef>
              <a:spcAft>
                <a:spcPct val="0"/>
              </a:spcAft>
            </a:pPr>
            <a:r>
              <a:rPr lang="en-US" sz="2200" b="1" dirty="0">
                <a:gradFill>
                  <a:gsLst>
                    <a:gs pos="0">
                      <a:srgbClr val="FFFFFF"/>
                    </a:gs>
                    <a:gs pos="100000">
                      <a:srgbClr val="FFFFFF"/>
                    </a:gs>
                  </a:gsLst>
                  <a:lin ang="5400000" scaled="0"/>
                </a:gradFill>
                <a:latin typeface="Segoe UI"/>
              </a:rPr>
              <a:t>Error</a:t>
            </a:r>
          </a:p>
        </p:txBody>
      </p:sp>
      <p:cxnSp>
        <p:nvCxnSpPr>
          <p:cNvPr id="14" name="Straight Arrow Connector 13"/>
          <p:cNvCxnSpPr>
            <a:stCxn id="3" idx="0"/>
            <a:endCxn id="5" idx="2"/>
          </p:cNvCxnSpPr>
          <p:nvPr/>
        </p:nvCxnSpPr>
        <p:spPr>
          <a:xfrm>
            <a:off x="2241323" y="3673301"/>
            <a:ext cx="1024481" cy="78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5"/>
            <a:endCxn id="9" idx="2"/>
          </p:cNvCxnSpPr>
          <p:nvPr/>
        </p:nvCxnSpPr>
        <p:spPr>
          <a:xfrm>
            <a:off x="4611114" y="4199420"/>
            <a:ext cx="2022358" cy="1423020"/>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6"/>
            <a:endCxn id="7" idx="2"/>
          </p:cNvCxnSpPr>
          <p:nvPr/>
        </p:nvCxnSpPr>
        <p:spPr>
          <a:xfrm flipV="1">
            <a:off x="4841932" y="3673299"/>
            <a:ext cx="1791540" cy="7882"/>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7"/>
            <a:endCxn id="8" idx="2"/>
          </p:cNvCxnSpPr>
          <p:nvPr/>
        </p:nvCxnSpPr>
        <p:spPr>
          <a:xfrm flipV="1">
            <a:off x="4611114" y="1697888"/>
            <a:ext cx="2022358" cy="1465056"/>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6"/>
            <a:endCxn id="4" idx="3"/>
          </p:cNvCxnSpPr>
          <p:nvPr/>
        </p:nvCxnSpPr>
        <p:spPr>
          <a:xfrm>
            <a:off x="8209600" y="3673298"/>
            <a:ext cx="1308177" cy="0"/>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6"/>
            <a:endCxn id="4" idx="3"/>
          </p:cNvCxnSpPr>
          <p:nvPr/>
        </p:nvCxnSpPr>
        <p:spPr>
          <a:xfrm>
            <a:off x="8209600" y="1697886"/>
            <a:ext cx="1308177" cy="1975413"/>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9" idx="6"/>
            <a:endCxn id="4" idx="3"/>
          </p:cNvCxnSpPr>
          <p:nvPr/>
        </p:nvCxnSpPr>
        <p:spPr>
          <a:xfrm flipV="1">
            <a:off x="8209600" y="3673301"/>
            <a:ext cx="1308177" cy="1949141"/>
          </a:xfrm>
          <a:prstGeom prst="straightConnector1">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841932" y="1451731"/>
            <a:ext cx="1386992" cy="492443"/>
          </a:xfrm>
          <a:prstGeom prst="rect">
            <a:avLst/>
          </a:prstGeom>
          <a:noFill/>
        </p:spPr>
        <p:txBody>
          <a:bodyPr wrap="square" lIns="0" tIns="0" rIns="0" bIns="0" rtlCol="0">
            <a:spAutoFit/>
          </a:bodyPr>
          <a:lstStyle/>
          <a:p>
            <a:pPr defTabSz="914367"/>
            <a:r>
              <a:rPr lang="en-US" sz="3200" dirty="0">
                <a:solidFill>
                  <a:srgbClr val="FFFFFF"/>
                </a:solidFill>
                <a:latin typeface="Segoe UI"/>
              </a:rPr>
              <a:t>Cancel</a:t>
            </a:r>
          </a:p>
        </p:txBody>
      </p:sp>
      <p:sp>
        <p:nvSpPr>
          <p:cNvPr id="37" name="TextBox 36"/>
          <p:cNvSpPr txBox="1"/>
          <p:nvPr/>
        </p:nvSpPr>
        <p:spPr>
          <a:xfrm>
            <a:off x="8416137" y="3242527"/>
            <a:ext cx="1386992" cy="430887"/>
          </a:xfrm>
          <a:prstGeom prst="rect">
            <a:avLst/>
          </a:prstGeom>
          <a:noFill/>
        </p:spPr>
        <p:txBody>
          <a:bodyPr wrap="square" lIns="0" tIns="0" rIns="0" bIns="0" rtlCol="0">
            <a:spAutoFit/>
          </a:bodyPr>
          <a:lstStyle/>
          <a:p>
            <a:pPr defTabSz="914367"/>
            <a:r>
              <a:rPr lang="en-US" sz="2800" dirty="0">
                <a:solidFill>
                  <a:srgbClr val="FFFFFF"/>
                </a:solidFill>
                <a:latin typeface="Segoe UI"/>
              </a:rPr>
              <a:t>Close</a:t>
            </a:r>
            <a:endParaRPr lang="en-US" sz="3200" dirty="0">
              <a:solidFill>
                <a:srgbClr val="FFFFFF"/>
              </a:solidFill>
              <a:latin typeface="Segoe UI"/>
            </a:endParaRPr>
          </a:p>
        </p:txBody>
      </p:sp>
      <p:sp>
        <p:nvSpPr>
          <p:cNvPr id="38" name="TextBox 37"/>
          <p:cNvSpPr txBox="1"/>
          <p:nvPr/>
        </p:nvSpPr>
        <p:spPr>
          <a:xfrm>
            <a:off x="2335904" y="3707109"/>
            <a:ext cx="992948" cy="492443"/>
          </a:xfrm>
          <a:prstGeom prst="rect">
            <a:avLst/>
          </a:prstGeom>
          <a:noFill/>
        </p:spPr>
        <p:txBody>
          <a:bodyPr wrap="square" lIns="0" tIns="0" rIns="0" bIns="0" rtlCol="0">
            <a:spAutoFit/>
          </a:bodyPr>
          <a:lstStyle/>
          <a:p>
            <a:pPr defTabSz="914367"/>
            <a:r>
              <a:rPr lang="en-US" sz="3200" dirty="0">
                <a:solidFill>
                  <a:srgbClr val="FFFFFF"/>
                </a:solidFill>
                <a:latin typeface="Segoe UI"/>
              </a:rPr>
              <a:t>Start</a:t>
            </a:r>
          </a:p>
        </p:txBody>
      </p:sp>
      <p:sp>
        <p:nvSpPr>
          <p:cNvPr id="39" name="TextBox 38"/>
          <p:cNvSpPr txBox="1"/>
          <p:nvPr/>
        </p:nvSpPr>
        <p:spPr>
          <a:xfrm>
            <a:off x="4885598" y="3242527"/>
            <a:ext cx="1781026" cy="430887"/>
          </a:xfrm>
          <a:prstGeom prst="rect">
            <a:avLst/>
          </a:prstGeom>
          <a:noFill/>
        </p:spPr>
        <p:txBody>
          <a:bodyPr wrap="square" lIns="0" tIns="0" rIns="0" bIns="0" rtlCol="0">
            <a:spAutoFit/>
          </a:bodyPr>
          <a:lstStyle/>
          <a:p>
            <a:pPr defTabSz="914367"/>
            <a:r>
              <a:rPr lang="en-US" sz="2800" dirty="0">
                <a:solidFill>
                  <a:srgbClr val="FFFFFF"/>
                </a:solidFill>
                <a:latin typeface="Segoe UI"/>
              </a:rPr>
              <a:t>Completed</a:t>
            </a:r>
          </a:p>
        </p:txBody>
      </p:sp>
      <p:sp>
        <p:nvSpPr>
          <p:cNvPr id="42" name="TextBox 41"/>
          <p:cNvSpPr txBox="1"/>
          <p:nvPr/>
        </p:nvSpPr>
        <p:spPr>
          <a:xfrm>
            <a:off x="4904980" y="5157489"/>
            <a:ext cx="992948" cy="492443"/>
          </a:xfrm>
          <a:prstGeom prst="rect">
            <a:avLst/>
          </a:prstGeom>
          <a:noFill/>
        </p:spPr>
        <p:txBody>
          <a:bodyPr wrap="square" lIns="0" tIns="0" rIns="0" bIns="0" rtlCol="0">
            <a:spAutoFit/>
          </a:bodyPr>
          <a:lstStyle/>
          <a:p>
            <a:pPr defTabSz="914367"/>
            <a:r>
              <a:rPr lang="en-US" sz="3200" dirty="0">
                <a:solidFill>
                  <a:srgbClr val="FFFFFF"/>
                </a:solidFill>
                <a:latin typeface="Segoe UI"/>
              </a:rPr>
              <a:t>Error</a:t>
            </a:r>
          </a:p>
        </p:txBody>
      </p:sp>
      <p:cxnSp>
        <p:nvCxnSpPr>
          <p:cNvPr id="44" name="Curved Connector 43"/>
          <p:cNvCxnSpPr>
            <a:stCxn id="5" idx="4"/>
            <a:endCxn id="5" idx="2"/>
          </p:cNvCxnSpPr>
          <p:nvPr/>
        </p:nvCxnSpPr>
        <p:spPr>
          <a:xfrm rot="5400000" flipH="1">
            <a:off x="3293386" y="3653598"/>
            <a:ext cx="732900" cy="788064"/>
          </a:xfrm>
          <a:prstGeom prst="curvedConnector4">
            <a:avLst>
              <a:gd name="adj1" fmla="val -134409"/>
              <a:gd name="adj2" fmla="val 129000"/>
            </a:avLst>
          </a:prstGeom>
          <a:ln>
            <a:solidFill>
              <a:schemeClr val="accent3">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689687" y="5136772"/>
            <a:ext cx="1647213" cy="492443"/>
          </a:xfrm>
          <a:prstGeom prst="rect">
            <a:avLst/>
          </a:prstGeom>
          <a:noFill/>
        </p:spPr>
        <p:txBody>
          <a:bodyPr wrap="square" lIns="0" tIns="0" rIns="0" bIns="0" rtlCol="0">
            <a:spAutoFit/>
          </a:bodyPr>
          <a:lstStyle/>
          <a:p>
            <a:pPr defTabSz="914367"/>
            <a:r>
              <a:rPr lang="en-US" sz="3200" dirty="0">
                <a:solidFill>
                  <a:srgbClr val="FFFFFF"/>
                </a:solidFill>
                <a:latin typeface="Segoe UI"/>
              </a:rPr>
              <a:t>Progress</a:t>
            </a:r>
          </a:p>
        </p:txBody>
      </p:sp>
      <p:sp>
        <p:nvSpPr>
          <p:cNvPr id="11" name="Slide Number Placeholder 10"/>
          <p:cNvSpPr>
            <a:spLocks noGrp="1"/>
          </p:cNvSpPr>
          <p:nvPr>
            <p:ph type="sldNum" sz="quarter" idx="12"/>
          </p:nvPr>
        </p:nvSpPr>
        <p:spPr>
          <a:xfrm>
            <a:off x="8676645" y="6357944"/>
            <a:ext cx="2689274" cy="357947"/>
          </a:xfrm>
          <a:prstGeom prst="rect">
            <a:avLst/>
          </a:prstGeom>
        </p:spPr>
        <p:txBody>
          <a:bodyPr/>
          <a:lstStyle>
            <a:defPPr>
              <a:defRPr lang="en-US"/>
            </a:defPPr>
            <a:lvl1pPr marL="0" algn="r" defTabSz="914367" rtl="0" eaLnBrk="1" latinLnBrk="0" hangingPunct="1">
              <a:defRPr sz="882" kern="1200">
                <a:solidFill>
                  <a:schemeClr val="tx1"/>
                </a:solidFill>
                <a:latin typeface="Segoe UI" panose="020B0502040204020203" pitchFamily="34" charset="0"/>
                <a:ea typeface="+mn-ea"/>
                <a:cs typeface="Segoe UI" panose="020B0502040204020203"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FFF257A-30C5-4AFB-911B-BE4CEEA1EA82}" type="slidenum">
              <a:rPr lang="en-US">
                <a:solidFill>
                  <a:prstClr val="black">
                    <a:tint val="75000"/>
                  </a:prstClr>
                </a:solidFill>
              </a:rPr>
              <a:pPr/>
              <a:t>36</a:t>
            </a:fld>
            <a:endParaRPr lang="en-US" dirty="0">
              <a:solidFill>
                <a:prstClr val="black">
                  <a:tint val="75000"/>
                </a:prstClr>
              </a:solidFill>
            </a:endParaRPr>
          </a:p>
        </p:txBody>
      </p:sp>
    </p:spTree>
    <p:custDataLst>
      <p:tags r:id="rId1"/>
    </p:custDataLst>
    <p:extLst>
      <p:ext uri="{BB962C8B-B14F-4D97-AF65-F5344CB8AC3E}">
        <p14:creationId xmlns:p14="http://schemas.microsoft.com/office/powerpoint/2010/main" val="19325340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Asynchronous Methods</a:t>
            </a:r>
          </a:p>
        </p:txBody>
      </p:sp>
      <p:grpSp>
        <p:nvGrpSpPr>
          <p:cNvPr id="7" name="Group 6"/>
          <p:cNvGrpSpPr/>
          <p:nvPr/>
        </p:nvGrpSpPr>
        <p:grpSpPr>
          <a:xfrm>
            <a:off x="1043287" y="1110376"/>
            <a:ext cx="10235736" cy="639298"/>
            <a:chOff x="1879402" y="2310749"/>
            <a:chExt cx="10238495" cy="639470"/>
          </a:xfrm>
        </p:grpSpPr>
        <p:sp>
          <p:nvSpPr>
            <p:cNvPr id="8" name="Rectangle 7"/>
            <p:cNvSpPr/>
            <p:nvPr/>
          </p:nvSpPr>
          <p:spPr bwMode="auto">
            <a:xfrm>
              <a:off x="2191559" y="2310749"/>
              <a:ext cx="9926338" cy="639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45707" rIns="45707" bIns="45707"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pP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Are marked with new </a:t>
              </a:r>
              <a:r>
                <a:rPr lang="en-US" sz="2353" b="1"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async</a:t>
              </a: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 modifier</a:t>
              </a:r>
            </a:p>
          </p:txBody>
        </p:sp>
        <p:sp>
          <p:nvSpPr>
            <p:cNvPr id="9" name="Isosceles Triangle 8"/>
            <p:cNvSpPr/>
            <p:nvPr/>
          </p:nvSpPr>
          <p:spPr bwMode="auto">
            <a:xfrm rot="5400000">
              <a:off x="1758607" y="2516808"/>
              <a:ext cx="470825" cy="22923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3" fontAlgn="base">
                <a:spcBef>
                  <a:spcPct val="0"/>
                </a:spcBef>
                <a:spcAft>
                  <a:spcPct val="0"/>
                </a:spcAft>
              </a:pPr>
              <a:endParaRPr lang="en-US" dirty="0">
                <a:solidFill>
                  <a:srgbClr val="00BCF2"/>
                </a:solidFill>
                <a:latin typeface="Segoe UI"/>
                <a:ea typeface="Segoe UI" pitchFamily="34" charset="0"/>
                <a:cs typeface="Segoe UI" pitchFamily="34" charset="0"/>
              </a:endParaRPr>
            </a:p>
          </p:txBody>
        </p:sp>
      </p:grpSp>
      <p:grpSp>
        <p:nvGrpSpPr>
          <p:cNvPr id="28" name="Group 27"/>
          <p:cNvGrpSpPr/>
          <p:nvPr/>
        </p:nvGrpSpPr>
        <p:grpSpPr>
          <a:xfrm>
            <a:off x="1043287" y="1807357"/>
            <a:ext cx="10235736" cy="639298"/>
            <a:chOff x="1879402" y="2310749"/>
            <a:chExt cx="10238495" cy="639470"/>
          </a:xfrm>
        </p:grpSpPr>
        <p:sp>
          <p:nvSpPr>
            <p:cNvPr id="29" name="Rectangle 28"/>
            <p:cNvSpPr/>
            <p:nvPr/>
          </p:nvSpPr>
          <p:spPr bwMode="auto">
            <a:xfrm>
              <a:off x="2191559" y="2310749"/>
              <a:ext cx="9926338" cy="639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45707" rIns="45707" bIns="45707"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pP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Must return </a:t>
              </a:r>
              <a:r>
                <a:rPr lang="en-US" sz="2353" b="1"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Task</a:t>
              </a: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 or </a:t>
              </a:r>
              <a:r>
                <a:rPr lang="en-US" sz="2353" b="1"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Task&lt;T&gt;</a:t>
              </a:r>
            </a:p>
          </p:txBody>
        </p:sp>
        <p:sp>
          <p:nvSpPr>
            <p:cNvPr id="30" name="Isosceles Triangle 29"/>
            <p:cNvSpPr/>
            <p:nvPr/>
          </p:nvSpPr>
          <p:spPr bwMode="auto">
            <a:xfrm rot="5400000">
              <a:off x="1758607" y="2516808"/>
              <a:ext cx="470825" cy="22923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3" fontAlgn="base">
                <a:spcBef>
                  <a:spcPct val="0"/>
                </a:spcBef>
                <a:spcAft>
                  <a:spcPct val="0"/>
                </a:spcAft>
              </a:pPr>
              <a:endParaRPr lang="en-US" dirty="0">
                <a:solidFill>
                  <a:srgbClr val="00BCF2"/>
                </a:solidFill>
                <a:latin typeface="Segoe UI"/>
                <a:ea typeface="Segoe UI" pitchFamily="34" charset="0"/>
                <a:cs typeface="Segoe UI" pitchFamily="34" charset="0"/>
              </a:endParaRPr>
            </a:p>
          </p:txBody>
        </p:sp>
      </p:grpSp>
      <p:grpSp>
        <p:nvGrpSpPr>
          <p:cNvPr id="31" name="Group 30"/>
          <p:cNvGrpSpPr/>
          <p:nvPr/>
        </p:nvGrpSpPr>
        <p:grpSpPr>
          <a:xfrm>
            <a:off x="1043287" y="2504337"/>
            <a:ext cx="10235736" cy="639298"/>
            <a:chOff x="1879402" y="2310749"/>
            <a:chExt cx="10238495" cy="639470"/>
          </a:xfrm>
        </p:grpSpPr>
        <p:sp>
          <p:nvSpPr>
            <p:cNvPr id="32" name="Rectangle 31"/>
            <p:cNvSpPr/>
            <p:nvPr/>
          </p:nvSpPr>
          <p:spPr bwMode="auto">
            <a:xfrm>
              <a:off x="2191559" y="2310749"/>
              <a:ext cx="9926338" cy="639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45707" rIns="45707" bIns="45707"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pP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Use </a:t>
              </a:r>
              <a:r>
                <a:rPr lang="en-US" sz="2353" b="1"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await</a:t>
              </a: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 operator to cooperatively yield control</a:t>
              </a:r>
            </a:p>
          </p:txBody>
        </p:sp>
        <p:sp>
          <p:nvSpPr>
            <p:cNvPr id="33" name="Isosceles Triangle 32"/>
            <p:cNvSpPr/>
            <p:nvPr/>
          </p:nvSpPr>
          <p:spPr bwMode="auto">
            <a:xfrm rot="5400000">
              <a:off x="1758607" y="2516808"/>
              <a:ext cx="470825" cy="22923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3" fontAlgn="base">
                <a:spcBef>
                  <a:spcPct val="0"/>
                </a:spcBef>
                <a:spcAft>
                  <a:spcPct val="0"/>
                </a:spcAft>
              </a:pPr>
              <a:endParaRPr lang="en-US" dirty="0">
                <a:solidFill>
                  <a:srgbClr val="00BCF2"/>
                </a:solidFill>
                <a:latin typeface="Segoe UI"/>
                <a:ea typeface="Segoe UI" pitchFamily="34" charset="0"/>
                <a:cs typeface="Segoe UI" pitchFamily="34" charset="0"/>
              </a:endParaRPr>
            </a:p>
          </p:txBody>
        </p:sp>
      </p:grpSp>
      <p:grpSp>
        <p:nvGrpSpPr>
          <p:cNvPr id="34" name="Group 33"/>
          <p:cNvGrpSpPr/>
          <p:nvPr/>
        </p:nvGrpSpPr>
        <p:grpSpPr>
          <a:xfrm>
            <a:off x="1043287" y="3201319"/>
            <a:ext cx="10235736" cy="639298"/>
            <a:chOff x="1879402" y="2310749"/>
            <a:chExt cx="10238495" cy="639470"/>
          </a:xfrm>
        </p:grpSpPr>
        <p:sp>
          <p:nvSpPr>
            <p:cNvPr id="35" name="Rectangle 34"/>
            <p:cNvSpPr/>
            <p:nvPr/>
          </p:nvSpPr>
          <p:spPr bwMode="auto">
            <a:xfrm>
              <a:off x="2191559" y="2310749"/>
              <a:ext cx="9926338" cy="639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45707" rIns="45707" bIns="45707"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pP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Are resumed when awaited operation completes</a:t>
              </a:r>
            </a:p>
          </p:txBody>
        </p:sp>
        <p:sp>
          <p:nvSpPr>
            <p:cNvPr id="36" name="Isosceles Triangle 35"/>
            <p:cNvSpPr/>
            <p:nvPr/>
          </p:nvSpPr>
          <p:spPr bwMode="auto">
            <a:xfrm rot="5400000">
              <a:off x="1758607" y="2516808"/>
              <a:ext cx="470825" cy="22923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3" fontAlgn="base">
                <a:spcBef>
                  <a:spcPct val="0"/>
                </a:spcBef>
                <a:spcAft>
                  <a:spcPct val="0"/>
                </a:spcAft>
              </a:pPr>
              <a:endParaRPr lang="en-US" dirty="0">
                <a:solidFill>
                  <a:srgbClr val="00BCF2"/>
                </a:solidFill>
                <a:latin typeface="Segoe UI"/>
                <a:ea typeface="Segoe UI" pitchFamily="34" charset="0"/>
                <a:cs typeface="Segoe UI" pitchFamily="34" charset="0"/>
              </a:endParaRPr>
            </a:p>
          </p:txBody>
        </p:sp>
      </p:grpSp>
      <p:grpSp>
        <p:nvGrpSpPr>
          <p:cNvPr id="43" name="Group 42"/>
          <p:cNvGrpSpPr/>
          <p:nvPr/>
        </p:nvGrpSpPr>
        <p:grpSpPr>
          <a:xfrm>
            <a:off x="1043287" y="3873704"/>
            <a:ext cx="10235736" cy="639298"/>
            <a:chOff x="1879402" y="2310749"/>
            <a:chExt cx="10238495" cy="639470"/>
          </a:xfrm>
        </p:grpSpPr>
        <p:sp>
          <p:nvSpPr>
            <p:cNvPr id="44" name="Rectangle 43"/>
            <p:cNvSpPr/>
            <p:nvPr/>
          </p:nvSpPr>
          <p:spPr bwMode="auto">
            <a:xfrm>
              <a:off x="2191559" y="2310749"/>
              <a:ext cx="9926338" cy="639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45707" rIns="45707" bIns="45707"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pP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Allow composition using regular programming constructs</a:t>
              </a:r>
            </a:p>
          </p:txBody>
        </p:sp>
        <p:sp>
          <p:nvSpPr>
            <p:cNvPr id="45" name="Isosceles Triangle 44"/>
            <p:cNvSpPr/>
            <p:nvPr/>
          </p:nvSpPr>
          <p:spPr bwMode="auto">
            <a:xfrm rot="5400000">
              <a:off x="1758607" y="2516808"/>
              <a:ext cx="470825" cy="22923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3" fontAlgn="base">
                <a:spcBef>
                  <a:spcPct val="0"/>
                </a:spcBef>
                <a:spcAft>
                  <a:spcPct val="0"/>
                </a:spcAft>
              </a:pPr>
              <a:endParaRPr lang="en-US" dirty="0">
                <a:solidFill>
                  <a:srgbClr val="00BCF2"/>
                </a:solidFill>
                <a:latin typeface="Segoe UI"/>
                <a:ea typeface="Segoe UI" pitchFamily="34" charset="0"/>
                <a:cs typeface="Segoe UI" pitchFamily="34" charset="0"/>
              </a:endParaRPr>
            </a:p>
          </p:txBody>
        </p:sp>
      </p:grpSp>
      <p:grpSp>
        <p:nvGrpSpPr>
          <p:cNvPr id="46" name="Group 45"/>
          <p:cNvGrpSpPr/>
          <p:nvPr/>
        </p:nvGrpSpPr>
        <p:grpSpPr>
          <a:xfrm>
            <a:off x="1043287" y="4570683"/>
            <a:ext cx="10235736" cy="639298"/>
            <a:chOff x="1879402" y="2310749"/>
            <a:chExt cx="10238495" cy="639470"/>
          </a:xfrm>
        </p:grpSpPr>
        <p:sp>
          <p:nvSpPr>
            <p:cNvPr id="47" name="Rectangle 46"/>
            <p:cNvSpPr/>
            <p:nvPr/>
          </p:nvSpPr>
          <p:spPr bwMode="auto">
            <a:xfrm>
              <a:off x="2191559" y="2310749"/>
              <a:ext cx="9926338" cy="639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5" tIns="45707" rIns="45707" bIns="45707" numCol="1" spcCol="0" rtlCol="0" fromWordArt="0" anchor="ctr" anchorCtr="0" forceAA="0" compatLnSpc="1">
              <a:prstTxWarp prst="textNoShape">
                <a:avLst/>
              </a:prstTxWarp>
              <a:noAutofit/>
            </a:bodyPr>
            <a:lstStyle/>
            <a:p>
              <a:pPr defTabSz="913833" fontAlgn="base">
                <a:lnSpc>
                  <a:spcPct val="90000"/>
                </a:lnSpc>
                <a:spcBef>
                  <a:spcPct val="0"/>
                </a:spcBef>
                <a:spcAft>
                  <a:spcPct val="0"/>
                </a:spcAft>
              </a:pPr>
              <a:r>
                <a:rPr lang="en-US" sz="2353" dirty="0">
                  <a:solidFill>
                    <a:srgbClr val="00BCF2">
                      <a:lumMod val="75000"/>
                      <a:alpha val="99000"/>
                    </a:srgbClr>
                  </a:solidFill>
                  <a:latin typeface="Segoe UI" panose="020B0502040204020203" pitchFamily="34" charset="0"/>
                  <a:ea typeface="Segoe UI" panose="020B0502040204020203" pitchFamily="34" charset="0"/>
                  <a:cs typeface="Segoe UI" panose="020B0502040204020203" pitchFamily="34" charset="0"/>
                </a:rPr>
                <a:t>Feel just like sequential/synchronous code!</a:t>
              </a:r>
            </a:p>
          </p:txBody>
        </p:sp>
        <p:sp>
          <p:nvSpPr>
            <p:cNvPr id="48" name="Isosceles Triangle 47"/>
            <p:cNvSpPr/>
            <p:nvPr/>
          </p:nvSpPr>
          <p:spPr bwMode="auto">
            <a:xfrm rot="5400000">
              <a:off x="1758607" y="2516808"/>
              <a:ext cx="470825" cy="22923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7" tIns="45707" rIns="45707" bIns="45707" numCol="1" spcCol="0" rtlCol="0" fromWordArt="0" anchor="ctr" anchorCtr="0" forceAA="0" compatLnSpc="1">
              <a:prstTxWarp prst="textNoShape">
                <a:avLst/>
              </a:prstTxWarp>
              <a:noAutofit/>
            </a:bodyPr>
            <a:lstStyle/>
            <a:p>
              <a:pPr algn="ctr" defTabSz="913833" fontAlgn="base">
                <a:spcBef>
                  <a:spcPct val="0"/>
                </a:spcBef>
                <a:spcAft>
                  <a:spcPct val="0"/>
                </a:spcAft>
              </a:pPr>
              <a:endParaRPr lang="en-US" dirty="0">
                <a:solidFill>
                  <a:srgbClr val="00BCF2"/>
                </a:solidFill>
                <a:latin typeface="Segoe UI"/>
                <a:ea typeface="Segoe UI" pitchFamily="34" charset="0"/>
                <a:cs typeface="Segoe UI" pitchFamily="34" charset="0"/>
              </a:endParaRPr>
            </a:p>
          </p:txBody>
        </p:sp>
      </p:grpSp>
      <p:sp>
        <p:nvSpPr>
          <p:cNvPr id="3" name="Slide Number Placeholder 2"/>
          <p:cNvSpPr>
            <a:spLocks noGrp="1"/>
          </p:cNvSpPr>
          <p:nvPr>
            <p:ph type="sldNum" sz="quarter" idx="12"/>
          </p:nvPr>
        </p:nvSpPr>
        <p:spPr>
          <a:xfrm>
            <a:off x="8676645" y="6357944"/>
            <a:ext cx="2689274" cy="357947"/>
          </a:xfrm>
          <a:prstGeom prst="rect">
            <a:avLst/>
          </a:prstGeom>
        </p:spPr>
        <p:txBody>
          <a:bodyPr/>
          <a:lstStyle>
            <a:defPPr>
              <a:defRPr lang="en-US"/>
            </a:defPPr>
            <a:lvl1pPr marL="0" algn="r" defTabSz="914367" rtl="0" eaLnBrk="1" latinLnBrk="0" hangingPunct="1">
              <a:defRPr sz="882" kern="1200">
                <a:solidFill>
                  <a:schemeClr val="tx1"/>
                </a:solidFill>
                <a:latin typeface="Segoe UI" panose="020B0502040204020203" pitchFamily="34" charset="0"/>
                <a:ea typeface="+mn-ea"/>
                <a:cs typeface="Segoe UI" panose="020B0502040204020203"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FFF257A-30C5-4AFB-911B-BE4CEEA1EA82}" type="slidenum">
              <a:rPr lang="en-US">
                <a:solidFill>
                  <a:prstClr val="black">
                    <a:tint val="75000"/>
                  </a:prstClr>
                </a:solidFill>
              </a:rPr>
              <a:pPr/>
              <a:t>37</a:t>
            </a:fld>
            <a:endParaRPr lang="en-US" dirty="0">
              <a:solidFill>
                <a:prstClr val="black">
                  <a:tint val="75000"/>
                </a:prstClr>
              </a:solidFill>
            </a:endParaRPr>
          </a:p>
        </p:txBody>
      </p:sp>
    </p:spTree>
    <p:extLst>
      <p:ext uri="{BB962C8B-B14F-4D97-AF65-F5344CB8AC3E}">
        <p14:creationId xmlns:p14="http://schemas.microsoft.com/office/powerpoint/2010/main" val="238392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0-#ppt_w/2"/>
                                          </p:val>
                                        </p:tav>
                                        <p:tav tm="100000">
                                          <p:val>
                                            <p:strVal val="#ppt_x"/>
                                          </p:val>
                                        </p:tav>
                                      </p:tavLst>
                                    </p:anim>
                                    <p:anim calcmode="lin" valueType="num">
                                      <p:cBhvr additive="base">
                                        <p:cTn id="3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0-#ppt_w/2"/>
                                          </p:val>
                                        </p:tav>
                                        <p:tav tm="100000">
                                          <p:val>
                                            <p:strVal val="#ppt_x"/>
                                          </p:val>
                                        </p:tav>
                                      </p:tavLst>
                                    </p:anim>
                                    <p:anim calcmode="lin" valueType="num">
                                      <p:cBhvr additive="base">
                                        <p:cTn id="3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Accessing UI</a:t>
            </a:r>
          </a:p>
        </p:txBody>
      </p:sp>
      <p:sp>
        <p:nvSpPr>
          <p:cNvPr id="4" name="Text Placeholder 3"/>
          <p:cNvSpPr>
            <a:spLocks noGrp="1"/>
          </p:cNvSpPr>
          <p:nvPr>
            <p:ph type="body" sz="quarter" idx="10"/>
          </p:nvPr>
        </p:nvSpPr>
        <p:spPr>
          <a:xfrm>
            <a:off x="269239" y="1189495"/>
            <a:ext cx="11653523" cy="3548301"/>
          </a:xfrm>
        </p:spPr>
        <p:txBody>
          <a:bodyPr/>
          <a:lstStyle/>
          <a:p>
            <a:r>
              <a:rPr lang="en-US" dirty="0">
                <a:solidFill>
                  <a:srgbClr val="3F3F3F"/>
                </a:solidFill>
              </a:rPr>
              <a:t>Only UI thread can directly access UI elements </a:t>
            </a:r>
          </a:p>
          <a:p>
            <a:endParaRPr lang="en-US" dirty="0">
              <a:solidFill>
                <a:srgbClr val="3F3F3F"/>
              </a:solidFill>
            </a:endParaRPr>
          </a:p>
          <a:p>
            <a:r>
              <a:rPr lang="en-US" dirty="0">
                <a:solidFill>
                  <a:srgbClr val="3F3F3F"/>
                </a:solidFill>
              </a:rPr>
              <a:t>You will encounter an RPC_E_WRONG_THREAD exception for invoking a call to the element on the wrong thread </a:t>
            </a:r>
          </a:p>
          <a:p>
            <a:endParaRPr lang="en-US" dirty="0">
              <a:solidFill>
                <a:srgbClr val="3F3F3F"/>
              </a:solidFill>
            </a:endParaRPr>
          </a:p>
          <a:p>
            <a:r>
              <a:rPr lang="en-US" dirty="0">
                <a:solidFill>
                  <a:srgbClr val="3F3F3F"/>
                </a:solidFill>
              </a:rPr>
              <a:t>Use </a:t>
            </a:r>
            <a:r>
              <a:rPr lang="en-US" b="1" dirty="0">
                <a:solidFill>
                  <a:srgbClr val="3F3F3F"/>
                </a:solidFill>
              </a:rPr>
              <a:t>Window.Current.Dispatcher</a:t>
            </a:r>
          </a:p>
        </p:txBody>
      </p:sp>
      <p:sp>
        <p:nvSpPr>
          <p:cNvPr id="6" name="Slide Number Placeholder 5"/>
          <p:cNvSpPr>
            <a:spLocks noGrp="1"/>
          </p:cNvSpPr>
          <p:nvPr>
            <p:ph type="sldNum" sz="quarter" idx="12"/>
          </p:nvPr>
        </p:nvSpPr>
        <p:spPr>
          <a:xfrm>
            <a:off x="8676645" y="6432646"/>
            <a:ext cx="2689274" cy="357947"/>
          </a:xfrm>
          <a:prstGeom prst="rect">
            <a:avLst/>
          </a:prstGeom>
        </p:spPr>
        <p:txBody>
          <a:bodyPr/>
          <a:lstStyle>
            <a:defPPr>
              <a:defRPr lang="en-US"/>
            </a:defPPr>
            <a:lvl1pPr marL="0" algn="l" defTabSz="914367" rtl="0" eaLnBrk="1" latinLnBrk="0" hangingPunct="1">
              <a:defRPr sz="882" kern="1200">
                <a:solidFill>
                  <a:schemeClr val="tx1"/>
                </a:solidFill>
                <a:latin typeface="Segoe UI" panose="020B0502040204020203" pitchFamily="34" charset="0"/>
                <a:ea typeface="+mn-ea"/>
                <a:cs typeface="Segoe UI" panose="020B0502040204020203"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fld id="{AFFF257A-30C5-4AFB-911B-BE4CEEA1EA82}" type="slidenum">
              <a:rPr lang="en-US">
                <a:solidFill>
                  <a:prstClr val="black">
                    <a:tint val="75000"/>
                  </a:prstClr>
                </a:solidFill>
              </a:rPr>
              <a:pPr algn="r"/>
              <a:t>38</a:t>
            </a:fld>
            <a:endParaRPr lang="en-US" dirty="0">
              <a:solidFill>
                <a:prstClr val="black">
                  <a:tint val="75000"/>
                </a:prstClr>
              </a:solidFill>
            </a:endParaRPr>
          </a:p>
        </p:txBody>
      </p:sp>
    </p:spTree>
    <p:extLst>
      <p:ext uri="{BB962C8B-B14F-4D97-AF65-F5344CB8AC3E}">
        <p14:creationId xmlns:p14="http://schemas.microsoft.com/office/powerpoint/2010/main" val="26492996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056" y="218352"/>
            <a:ext cx="11655840" cy="899537"/>
          </a:xfrm>
        </p:spPr>
        <p:txBody>
          <a:bodyPr/>
          <a:lstStyle/>
          <a:p>
            <a:r>
              <a:rPr lang="en-US" dirty="0">
                <a:solidFill>
                  <a:schemeClr val="accent3"/>
                </a:solidFill>
              </a:rPr>
              <a:t>Async Programming Essential Tips</a:t>
            </a:r>
          </a:p>
        </p:txBody>
      </p:sp>
      <p:grpSp>
        <p:nvGrpSpPr>
          <p:cNvPr id="4" name="Group 3"/>
          <p:cNvGrpSpPr/>
          <p:nvPr/>
        </p:nvGrpSpPr>
        <p:grpSpPr>
          <a:xfrm>
            <a:off x="8292360" y="1523003"/>
            <a:ext cx="3899641" cy="3900367"/>
            <a:chOff x="8458638" y="1650482"/>
            <a:chExt cx="3977837" cy="3978577"/>
          </a:xfrm>
        </p:grpSpPr>
        <p:sp>
          <p:nvSpPr>
            <p:cNvPr id="5" name="Google Shape;9325;p212"/>
            <p:cNvSpPr/>
            <p:nvPr/>
          </p:nvSpPr>
          <p:spPr>
            <a:xfrm>
              <a:off x="8458638" y="4756833"/>
              <a:ext cx="702720" cy="872226"/>
            </a:xfrm>
            <a:custGeom>
              <a:avLst/>
              <a:gdLst/>
              <a:ahLst/>
              <a:cxnLst/>
              <a:rect l="l" t="t" r="r" b="b"/>
              <a:pathLst>
                <a:path w="498" h="741" extrusionOk="0">
                  <a:moveTo>
                    <a:pt x="498" y="741"/>
                  </a:moveTo>
                  <a:lnTo>
                    <a:pt x="498" y="81"/>
                  </a:lnTo>
                  <a:lnTo>
                    <a:pt x="0" y="0"/>
                  </a:lnTo>
                  <a:lnTo>
                    <a:pt x="0" y="599"/>
                  </a:lnTo>
                  <a:lnTo>
                    <a:pt x="498" y="74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9326;p212"/>
            <p:cNvSpPr/>
            <p:nvPr/>
          </p:nvSpPr>
          <p:spPr>
            <a:xfrm>
              <a:off x="9161358" y="4577914"/>
              <a:ext cx="1550783" cy="1051145"/>
            </a:xfrm>
            <a:custGeom>
              <a:avLst/>
              <a:gdLst/>
              <a:ahLst/>
              <a:cxnLst/>
              <a:rect l="l" t="t" r="r" b="b"/>
              <a:pathLst>
                <a:path w="1099" h="893" extrusionOk="0">
                  <a:moveTo>
                    <a:pt x="1099" y="447"/>
                  </a:moveTo>
                  <a:lnTo>
                    <a:pt x="0" y="893"/>
                  </a:lnTo>
                  <a:lnTo>
                    <a:pt x="0" y="233"/>
                  </a:lnTo>
                  <a:lnTo>
                    <a:pt x="1099" y="0"/>
                  </a:lnTo>
                  <a:lnTo>
                    <a:pt x="1099" y="447"/>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9327;p212"/>
            <p:cNvSpPr/>
            <p:nvPr/>
          </p:nvSpPr>
          <p:spPr>
            <a:xfrm>
              <a:off x="8458638" y="4537893"/>
              <a:ext cx="2253503" cy="314284"/>
            </a:xfrm>
            <a:custGeom>
              <a:avLst/>
              <a:gdLst/>
              <a:ahLst/>
              <a:cxnLst/>
              <a:rect l="l" t="t" r="r" b="b"/>
              <a:pathLst>
                <a:path w="1597" h="267" extrusionOk="0">
                  <a:moveTo>
                    <a:pt x="0" y="186"/>
                  </a:moveTo>
                  <a:lnTo>
                    <a:pt x="1048" y="0"/>
                  </a:lnTo>
                  <a:lnTo>
                    <a:pt x="1597" y="34"/>
                  </a:lnTo>
                  <a:lnTo>
                    <a:pt x="498" y="267"/>
                  </a:lnTo>
                  <a:lnTo>
                    <a:pt x="0" y="186"/>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9328;p212"/>
            <p:cNvSpPr/>
            <p:nvPr/>
          </p:nvSpPr>
          <p:spPr>
            <a:xfrm>
              <a:off x="8458638" y="4057639"/>
              <a:ext cx="702720" cy="710965"/>
            </a:xfrm>
            <a:custGeom>
              <a:avLst/>
              <a:gdLst/>
              <a:ahLst/>
              <a:cxnLst/>
              <a:rect l="l" t="t" r="r" b="b"/>
              <a:pathLst>
                <a:path w="498" h="604" extrusionOk="0">
                  <a:moveTo>
                    <a:pt x="0" y="537"/>
                  </a:moveTo>
                  <a:lnTo>
                    <a:pt x="498" y="604"/>
                  </a:lnTo>
                  <a:lnTo>
                    <a:pt x="498" y="0"/>
                  </a:lnTo>
                  <a:lnTo>
                    <a:pt x="0" y="0"/>
                  </a:lnTo>
                  <a:lnTo>
                    <a:pt x="0" y="537"/>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9329;p212"/>
            <p:cNvSpPr/>
            <p:nvPr/>
          </p:nvSpPr>
          <p:spPr>
            <a:xfrm>
              <a:off x="9161358" y="4057639"/>
              <a:ext cx="1550783" cy="710965"/>
            </a:xfrm>
            <a:custGeom>
              <a:avLst/>
              <a:gdLst/>
              <a:ahLst/>
              <a:cxnLst/>
              <a:rect l="l" t="t" r="r" b="b"/>
              <a:pathLst>
                <a:path w="1099" h="604" extrusionOk="0">
                  <a:moveTo>
                    <a:pt x="1099" y="406"/>
                  </a:moveTo>
                  <a:lnTo>
                    <a:pt x="0" y="604"/>
                  </a:lnTo>
                  <a:lnTo>
                    <a:pt x="0" y="0"/>
                  </a:lnTo>
                  <a:lnTo>
                    <a:pt x="1099" y="0"/>
                  </a:lnTo>
                  <a:lnTo>
                    <a:pt x="1099" y="406"/>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9330;p212"/>
            <p:cNvSpPr/>
            <p:nvPr/>
          </p:nvSpPr>
          <p:spPr>
            <a:xfrm>
              <a:off x="8458638" y="1650482"/>
              <a:ext cx="702720" cy="995821"/>
            </a:xfrm>
            <a:custGeom>
              <a:avLst/>
              <a:gdLst/>
              <a:ahLst/>
              <a:cxnLst/>
              <a:rect l="l" t="t" r="r" b="b"/>
              <a:pathLst>
                <a:path w="498" h="846" extrusionOk="0">
                  <a:moveTo>
                    <a:pt x="0" y="846"/>
                  </a:moveTo>
                  <a:lnTo>
                    <a:pt x="498" y="694"/>
                  </a:lnTo>
                  <a:lnTo>
                    <a:pt x="498" y="0"/>
                  </a:lnTo>
                  <a:lnTo>
                    <a:pt x="0" y="204"/>
                  </a:lnTo>
                  <a:lnTo>
                    <a:pt x="0" y="846"/>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9331;p212"/>
            <p:cNvSpPr/>
            <p:nvPr/>
          </p:nvSpPr>
          <p:spPr>
            <a:xfrm>
              <a:off x="9161358" y="1650482"/>
              <a:ext cx="1550783" cy="1370137"/>
            </a:xfrm>
            <a:custGeom>
              <a:avLst/>
              <a:gdLst/>
              <a:ahLst/>
              <a:cxnLst/>
              <a:rect l="l" t="t" r="r" b="b"/>
              <a:pathLst>
                <a:path w="1099" h="1164" extrusionOk="0">
                  <a:moveTo>
                    <a:pt x="0" y="0"/>
                  </a:moveTo>
                  <a:lnTo>
                    <a:pt x="1099" y="710"/>
                  </a:lnTo>
                  <a:lnTo>
                    <a:pt x="1099" y="1164"/>
                  </a:lnTo>
                  <a:lnTo>
                    <a:pt x="0" y="694"/>
                  </a:lnTo>
                  <a:lnTo>
                    <a:pt x="0" y="0"/>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9332;p212"/>
            <p:cNvSpPr/>
            <p:nvPr/>
          </p:nvSpPr>
          <p:spPr>
            <a:xfrm>
              <a:off x="8458638" y="2467385"/>
              <a:ext cx="2253503" cy="553234"/>
            </a:xfrm>
            <a:custGeom>
              <a:avLst/>
              <a:gdLst/>
              <a:ahLst/>
              <a:cxnLst/>
              <a:rect l="l" t="t" r="r" b="b"/>
              <a:pathLst>
                <a:path w="1597" h="470" extrusionOk="0">
                  <a:moveTo>
                    <a:pt x="0" y="152"/>
                  </a:moveTo>
                  <a:lnTo>
                    <a:pt x="1091" y="470"/>
                  </a:lnTo>
                  <a:lnTo>
                    <a:pt x="1597" y="470"/>
                  </a:lnTo>
                  <a:lnTo>
                    <a:pt x="498" y="0"/>
                  </a:lnTo>
                  <a:lnTo>
                    <a:pt x="0" y="152"/>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9333;p212"/>
            <p:cNvSpPr/>
            <p:nvPr/>
          </p:nvSpPr>
          <p:spPr>
            <a:xfrm>
              <a:off x="8458638" y="3124203"/>
              <a:ext cx="2253503" cy="335472"/>
            </a:xfrm>
            <a:custGeom>
              <a:avLst/>
              <a:gdLst/>
              <a:ahLst/>
              <a:cxnLst/>
              <a:rect l="l" t="t" r="r" b="b"/>
              <a:pathLst>
                <a:path w="1597" h="285" extrusionOk="0">
                  <a:moveTo>
                    <a:pt x="0" y="104"/>
                  </a:moveTo>
                  <a:lnTo>
                    <a:pt x="1108" y="285"/>
                  </a:lnTo>
                  <a:lnTo>
                    <a:pt x="1597" y="279"/>
                  </a:lnTo>
                  <a:lnTo>
                    <a:pt x="498" y="0"/>
                  </a:lnTo>
                  <a:lnTo>
                    <a:pt x="0" y="104"/>
                  </a:lnTo>
                  <a:close/>
                </a:path>
              </a:pathLst>
            </a:custGeom>
            <a:solidFill>
              <a:srgbClr val="002050"/>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9334;p212"/>
            <p:cNvSpPr/>
            <p:nvPr/>
          </p:nvSpPr>
          <p:spPr>
            <a:xfrm>
              <a:off x="8458638" y="2545073"/>
              <a:ext cx="702720" cy="701548"/>
            </a:xfrm>
            <a:custGeom>
              <a:avLst/>
              <a:gdLst/>
              <a:ahLst/>
              <a:cxnLst/>
              <a:rect l="l" t="t" r="r" b="b"/>
              <a:pathLst>
                <a:path w="498" h="596" extrusionOk="0">
                  <a:moveTo>
                    <a:pt x="0" y="596"/>
                  </a:moveTo>
                  <a:lnTo>
                    <a:pt x="498" y="492"/>
                  </a:lnTo>
                  <a:lnTo>
                    <a:pt x="498" y="0"/>
                  </a:lnTo>
                  <a:lnTo>
                    <a:pt x="0" y="136"/>
                  </a:lnTo>
                  <a:lnTo>
                    <a:pt x="0" y="596"/>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9335;p212"/>
            <p:cNvSpPr/>
            <p:nvPr/>
          </p:nvSpPr>
          <p:spPr>
            <a:xfrm>
              <a:off x="9161358" y="2545073"/>
              <a:ext cx="1550783" cy="907539"/>
            </a:xfrm>
            <a:custGeom>
              <a:avLst/>
              <a:gdLst/>
              <a:ahLst/>
              <a:cxnLst/>
              <a:rect l="l" t="t" r="r" b="b"/>
              <a:pathLst>
                <a:path w="1099" h="771" extrusionOk="0">
                  <a:moveTo>
                    <a:pt x="0" y="492"/>
                  </a:moveTo>
                  <a:lnTo>
                    <a:pt x="1099" y="771"/>
                  </a:lnTo>
                  <a:lnTo>
                    <a:pt x="1099" y="450"/>
                  </a:lnTo>
                  <a:lnTo>
                    <a:pt x="0" y="0"/>
                  </a:lnTo>
                  <a:lnTo>
                    <a:pt x="0" y="492"/>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9336;p212"/>
            <p:cNvSpPr/>
            <p:nvPr/>
          </p:nvSpPr>
          <p:spPr>
            <a:xfrm>
              <a:off x="8458638" y="3204246"/>
              <a:ext cx="702720" cy="789830"/>
            </a:xfrm>
            <a:custGeom>
              <a:avLst/>
              <a:gdLst/>
              <a:ahLst/>
              <a:cxnLst/>
              <a:rect l="l" t="t" r="r" b="b"/>
              <a:pathLst>
                <a:path w="498" h="671" extrusionOk="0">
                  <a:moveTo>
                    <a:pt x="0" y="671"/>
                  </a:moveTo>
                  <a:lnTo>
                    <a:pt x="498" y="661"/>
                  </a:lnTo>
                  <a:lnTo>
                    <a:pt x="498" y="0"/>
                  </a:lnTo>
                  <a:lnTo>
                    <a:pt x="0" y="73"/>
                  </a:lnTo>
                  <a:lnTo>
                    <a:pt x="0" y="67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9337;p212"/>
            <p:cNvSpPr/>
            <p:nvPr/>
          </p:nvSpPr>
          <p:spPr>
            <a:xfrm>
              <a:off x="9161358" y="3204246"/>
              <a:ext cx="1550783" cy="828674"/>
            </a:xfrm>
            <a:custGeom>
              <a:avLst/>
              <a:gdLst/>
              <a:ahLst/>
              <a:cxnLst/>
              <a:rect l="l" t="t" r="r" b="b"/>
              <a:pathLst>
                <a:path w="1099" h="704" extrusionOk="0">
                  <a:moveTo>
                    <a:pt x="1099" y="704"/>
                  </a:moveTo>
                  <a:lnTo>
                    <a:pt x="0" y="661"/>
                  </a:lnTo>
                  <a:lnTo>
                    <a:pt x="0" y="0"/>
                  </a:lnTo>
                  <a:lnTo>
                    <a:pt x="1099" y="246"/>
                  </a:lnTo>
                  <a:lnTo>
                    <a:pt x="1099" y="704"/>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9338;p212"/>
            <p:cNvSpPr/>
            <p:nvPr/>
          </p:nvSpPr>
          <p:spPr>
            <a:xfrm>
              <a:off x="10712142" y="2481785"/>
              <a:ext cx="1724333" cy="538835"/>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19" name="Google Shape;9339;p212"/>
            <p:cNvSpPr/>
            <p:nvPr/>
          </p:nvSpPr>
          <p:spPr>
            <a:xfrm>
              <a:off x="10712142" y="3071109"/>
              <a:ext cx="1724333" cy="392287"/>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0" name="Google Shape;9340;p212"/>
            <p:cNvSpPr/>
            <p:nvPr/>
          </p:nvSpPr>
          <p:spPr>
            <a:xfrm>
              <a:off x="10712142" y="3492320"/>
              <a:ext cx="1724333" cy="540599"/>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1" name="Google Shape;9341;p212"/>
            <p:cNvSpPr/>
            <p:nvPr/>
          </p:nvSpPr>
          <p:spPr>
            <a:xfrm>
              <a:off x="10712142" y="4057526"/>
              <a:ext cx="1724333" cy="480366"/>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2" name="Google Shape;9342;p212"/>
            <p:cNvSpPr/>
            <p:nvPr/>
          </p:nvSpPr>
          <p:spPr>
            <a:xfrm>
              <a:off x="10712141" y="4577914"/>
              <a:ext cx="1724334" cy="521783"/>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grpSp>
          <p:nvGrpSpPr>
            <p:cNvPr id="23" name="Google Shape;9343;p212"/>
            <p:cNvGrpSpPr/>
            <p:nvPr/>
          </p:nvGrpSpPr>
          <p:grpSpPr>
            <a:xfrm>
              <a:off x="9552308" y="2286693"/>
              <a:ext cx="1123434" cy="3307204"/>
              <a:chOff x="5880" y="313"/>
              <a:chExt cx="1117" cy="3645"/>
            </a:xfrm>
          </p:grpSpPr>
          <p:sp>
            <p:nvSpPr>
              <p:cNvPr id="24" name="Google Shape;9344;p212"/>
              <p:cNvSpPr/>
              <p:nvPr/>
            </p:nvSpPr>
            <p:spPr>
              <a:xfrm>
                <a:off x="5880" y="313"/>
                <a:ext cx="802" cy="3645"/>
              </a:xfrm>
              <a:custGeom>
                <a:avLst/>
                <a:gdLst/>
                <a:ahLst/>
                <a:cxnLst/>
                <a:rect l="l" t="t" r="r" b="b"/>
                <a:pathLst>
                  <a:path w="337" h="1540" extrusionOk="0">
                    <a:moveTo>
                      <a:pt x="0" y="2"/>
                    </a:moveTo>
                    <a:cubicBezTo>
                      <a:pt x="6" y="0"/>
                      <a:pt x="41" y="2"/>
                      <a:pt x="41" y="2"/>
                    </a:cubicBezTo>
                    <a:cubicBezTo>
                      <a:pt x="337" y="1540"/>
                      <a:pt x="337" y="1540"/>
                      <a:pt x="337" y="1540"/>
                    </a:cubicBezTo>
                    <a:cubicBezTo>
                      <a:pt x="272" y="1528"/>
                      <a:pt x="272" y="1528"/>
                      <a:pt x="272" y="1528"/>
                    </a:cubicBezTo>
                    <a:lnTo>
                      <a:pt x="0" y="2"/>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9345;p212"/>
              <p:cNvSpPr/>
              <p:nvPr/>
            </p:nvSpPr>
            <p:spPr>
              <a:xfrm>
                <a:off x="6214" y="535"/>
                <a:ext cx="747" cy="3229"/>
              </a:xfrm>
              <a:custGeom>
                <a:avLst/>
                <a:gdLst/>
                <a:ahLst/>
                <a:cxnLst/>
                <a:rect l="l" t="t" r="r" b="b"/>
                <a:pathLst>
                  <a:path w="314" h="1364" extrusionOk="0">
                    <a:moveTo>
                      <a:pt x="0" y="0"/>
                    </a:moveTo>
                    <a:cubicBezTo>
                      <a:pt x="21" y="2"/>
                      <a:pt x="34" y="2"/>
                      <a:pt x="34" y="2"/>
                    </a:cubicBezTo>
                    <a:cubicBezTo>
                      <a:pt x="314" y="1364"/>
                      <a:pt x="314" y="1364"/>
                      <a:pt x="314" y="1364"/>
                    </a:cubicBezTo>
                    <a:cubicBezTo>
                      <a:pt x="262" y="1360"/>
                      <a:pt x="262" y="1360"/>
                      <a:pt x="262" y="1360"/>
                    </a:cubicBezTo>
                    <a:lnTo>
                      <a:pt x="0" y="0"/>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9346;p212"/>
              <p:cNvSpPr/>
              <p:nvPr/>
            </p:nvSpPr>
            <p:spPr>
              <a:xfrm>
                <a:off x="6295" y="540"/>
                <a:ext cx="702" cy="3224"/>
              </a:xfrm>
              <a:custGeom>
                <a:avLst/>
                <a:gdLst/>
                <a:ahLst/>
                <a:cxnLst/>
                <a:rect l="l" t="t" r="r" b="b"/>
                <a:pathLst>
                  <a:path w="702" h="3224" extrusionOk="0">
                    <a:moveTo>
                      <a:pt x="0" y="0"/>
                    </a:moveTo>
                    <a:lnTo>
                      <a:pt x="43" y="19"/>
                    </a:lnTo>
                    <a:lnTo>
                      <a:pt x="702" y="3198"/>
                    </a:lnTo>
                    <a:lnTo>
                      <a:pt x="666" y="3224"/>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9347;p212"/>
              <p:cNvSpPr/>
              <p:nvPr/>
            </p:nvSpPr>
            <p:spPr>
              <a:xfrm>
                <a:off x="6060" y="812"/>
                <a:ext cx="380" cy="237"/>
              </a:xfrm>
              <a:custGeom>
                <a:avLst/>
                <a:gdLst/>
                <a:ahLst/>
                <a:cxnLst/>
                <a:rect l="l" t="t" r="r" b="b"/>
                <a:pathLst>
                  <a:path w="380" h="237" extrusionOk="0">
                    <a:moveTo>
                      <a:pt x="14" y="69"/>
                    </a:moveTo>
                    <a:lnTo>
                      <a:pt x="380" y="237"/>
                    </a:lnTo>
                    <a:lnTo>
                      <a:pt x="368" y="183"/>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9348;p212"/>
              <p:cNvSpPr/>
              <p:nvPr/>
            </p:nvSpPr>
            <p:spPr>
              <a:xfrm>
                <a:off x="6186" y="1423"/>
                <a:ext cx="366" cy="194"/>
              </a:xfrm>
              <a:custGeom>
                <a:avLst/>
                <a:gdLst/>
                <a:ahLst/>
                <a:cxnLst/>
                <a:rect l="l" t="t" r="r" b="b"/>
                <a:pathLst>
                  <a:path w="366" h="194" extrusionOk="0">
                    <a:moveTo>
                      <a:pt x="12" y="69"/>
                    </a:moveTo>
                    <a:lnTo>
                      <a:pt x="366" y="194"/>
                    </a:lnTo>
                    <a:lnTo>
                      <a:pt x="354" y="137"/>
                    </a:lnTo>
                    <a:lnTo>
                      <a:pt x="0" y="0"/>
                    </a:lnTo>
                    <a:lnTo>
                      <a:pt x="12"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9349;p212"/>
              <p:cNvSpPr/>
              <p:nvPr/>
            </p:nvSpPr>
            <p:spPr>
              <a:xfrm>
                <a:off x="6307" y="2027"/>
                <a:ext cx="362" cy="125"/>
              </a:xfrm>
              <a:custGeom>
                <a:avLst/>
                <a:gdLst/>
                <a:ahLst/>
                <a:cxnLst/>
                <a:rect l="l" t="t" r="r" b="b"/>
                <a:pathLst>
                  <a:path w="362" h="125" extrusionOk="0">
                    <a:moveTo>
                      <a:pt x="12" y="68"/>
                    </a:moveTo>
                    <a:lnTo>
                      <a:pt x="362" y="125"/>
                    </a:lnTo>
                    <a:lnTo>
                      <a:pt x="350" y="68"/>
                    </a:lnTo>
                    <a:lnTo>
                      <a:pt x="0" y="0"/>
                    </a:lnTo>
                    <a:lnTo>
                      <a:pt x="12" y="68"/>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9350;p212"/>
              <p:cNvSpPr/>
              <p:nvPr/>
            </p:nvSpPr>
            <p:spPr>
              <a:xfrm>
                <a:off x="6419" y="2635"/>
                <a:ext cx="349" cy="69"/>
              </a:xfrm>
              <a:custGeom>
                <a:avLst/>
                <a:gdLst/>
                <a:ahLst/>
                <a:cxnLst/>
                <a:rect l="l" t="t" r="r" b="b"/>
                <a:pathLst>
                  <a:path w="349" h="69" extrusionOk="0">
                    <a:moveTo>
                      <a:pt x="14" y="69"/>
                    </a:moveTo>
                    <a:lnTo>
                      <a:pt x="349" y="57"/>
                    </a:lnTo>
                    <a:lnTo>
                      <a:pt x="338" y="0"/>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9351;p212"/>
              <p:cNvSpPr/>
              <p:nvPr/>
            </p:nvSpPr>
            <p:spPr>
              <a:xfrm>
                <a:off x="6552" y="3151"/>
                <a:ext cx="319" cy="161"/>
              </a:xfrm>
              <a:custGeom>
                <a:avLst/>
                <a:gdLst/>
                <a:ahLst/>
                <a:cxnLst/>
                <a:rect l="l" t="t" r="r" b="b"/>
                <a:pathLst>
                  <a:path w="319" h="161" extrusionOk="0">
                    <a:moveTo>
                      <a:pt x="14" y="161"/>
                    </a:moveTo>
                    <a:lnTo>
                      <a:pt x="319" y="55"/>
                    </a:lnTo>
                    <a:lnTo>
                      <a:pt x="307" y="0"/>
                    </a:lnTo>
                    <a:lnTo>
                      <a:pt x="0" y="92"/>
                    </a:lnTo>
                    <a:lnTo>
                      <a:pt x="14" y="161"/>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9352;p212"/>
              <p:cNvSpPr/>
              <p:nvPr/>
            </p:nvSpPr>
            <p:spPr>
              <a:xfrm>
                <a:off x="6119" y="902"/>
                <a:ext cx="279" cy="138"/>
              </a:xfrm>
              <a:custGeom>
                <a:avLst/>
                <a:gdLst/>
                <a:ahLst/>
                <a:cxnLst/>
                <a:rect l="l" t="t" r="r" b="b"/>
                <a:pathLst>
                  <a:path w="279" h="138" extrusionOk="0">
                    <a:moveTo>
                      <a:pt x="279" y="128"/>
                    </a:moveTo>
                    <a:lnTo>
                      <a:pt x="193" y="138"/>
                    </a:lnTo>
                    <a:lnTo>
                      <a:pt x="12" y="57"/>
                    </a:lnTo>
                    <a:lnTo>
                      <a:pt x="0" y="0"/>
                    </a:lnTo>
                    <a:lnTo>
                      <a:pt x="279" y="128"/>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9353;p212"/>
              <p:cNvSpPr/>
              <p:nvPr/>
            </p:nvSpPr>
            <p:spPr>
              <a:xfrm>
                <a:off x="6238" y="1506"/>
                <a:ext cx="278" cy="111"/>
              </a:xfrm>
              <a:custGeom>
                <a:avLst/>
                <a:gdLst/>
                <a:ahLst/>
                <a:cxnLst/>
                <a:rect l="l" t="t" r="r" b="b"/>
                <a:pathLst>
                  <a:path w="278" h="111" extrusionOk="0">
                    <a:moveTo>
                      <a:pt x="278" y="97"/>
                    </a:moveTo>
                    <a:lnTo>
                      <a:pt x="186" y="111"/>
                    </a:lnTo>
                    <a:lnTo>
                      <a:pt x="12" y="54"/>
                    </a:lnTo>
                    <a:lnTo>
                      <a:pt x="0" y="0"/>
                    </a:lnTo>
                    <a:lnTo>
                      <a:pt x="278" y="97"/>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9354;p212"/>
              <p:cNvSpPr/>
              <p:nvPr/>
            </p:nvSpPr>
            <p:spPr>
              <a:xfrm>
                <a:off x="6355" y="2100"/>
                <a:ext cx="276" cy="52"/>
              </a:xfrm>
              <a:custGeom>
                <a:avLst/>
                <a:gdLst/>
                <a:ahLst/>
                <a:cxnLst/>
                <a:rect l="l" t="t" r="r" b="b"/>
                <a:pathLst>
                  <a:path w="276" h="52" extrusionOk="0">
                    <a:moveTo>
                      <a:pt x="276" y="45"/>
                    </a:moveTo>
                    <a:lnTo>
                      <a:pt x="171" y="52"/>
                    </a:lnTo>
                    <a:lnTo>
                      <a:pt x="5" y="26"/>
                    </a:lnTo>
                    <a:lnTo>
                      <a:pt x="0" y="0"/>
                    </a:lnTo>
                    <a:lnTo>
                      <a:pt x="276" y="45"/>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9355;p212"/>
              <p:cNvSpPr/>
              <p:nvPr/>
            </p:nvSpPr>
            <p:spPr>
              <a:xfrm>
                <a:off x="6474" y="2692"/>
                <a:ext cx="266" cy="19"/>
              </a:xfrm>
              <a:custGeom>
                <a:avLst/>
                <a:gdLst/>
                <a:ahLst/>
                <a:cxnLst/>
                <a:rect l="l" t="t" r="r" b="b"/>
                <a:pathLst>
                  <a:path w="266" h="19" extrusionOk="0">
                    <a:moveTo>
                      <a:pt x="266" y="0"/>
                    </a:moveTo>
                    <a:lnTo>
                      <a:pt x="164" y="14"/>
                    </a:lnTo>
                    <a:lnTo>
                      <a:pt x="0" y="19"/>
                    </a:lnTo>
                    <a:lnTo>
                      <a:pt x="0" y="9"/>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6" name="Google Shape;9356;p212"/>
              <p:cNvSpPr/>
              <p:nvPr/>
            </p:nvSpPr>
            <p:spPr>
              <a:xfrm>
                <a:off x="6571" y="3156"/>
                <a:ext cx="266" cy="80"/>
              </a:xfrm>
              <a:custGeom>
                <a:avLst/>
                <a:gdLst/>
                <a:ahLst/>
                <a:cxnLst/>
                <a:rect l="l" t="t" r="r" b="b"/>
                <a:pathLst>
                  <a:path w="266" h="80" extrusionOk="0">
                    <a:moveTo>
                      <a:pt x="266" y="0"/>
                    </a:moveTo>
                    <a:lnTo>
                      <a:pt x="157" y="9"/>
                    </a:lnTo>
                    <a:lnTo>
                      <a:pt x="0" y="57"/>
                    </a:lnTo>
                    <a:lnTo>
                      <a:pt x="7" y="80"/>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7" name="Google Shape;9357;p212"/>
              <p:cNvSpPr/>
              <p:nvPr/>
            </p:nvSpPr>
            <p:spPr>
              <a:xfrm>
                <a:off x="5965" y="318"/>
                <a:ext cx="746" cy="3640"/>
              </a:xfrm>
              <a:custGeom>
                <a:avLst/>
                <a:gdLst/>
                <a:ahLst/>
                <a:cxnLst/>
                <a:rect l="l" t="t" r="r" b="b"/>
                <a:pathLst>
                  <a:path w="746" h="3640" extrusionOk="0">
                    <a:moveTo>
                      <a:pt x="0" y="0"/>
                    </a:moveTo>
                    <a:lnTo>
                      <a:pt x="45" y="23"/>
                    </a:lnTo>
                    <a:lnTo>
                      <a:pt x="746" y="3602"/>
                    </a:lnTo>
                    <a:lnTo>
                      <a:pt x="704" y="3640"/>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grpSp>
      <p:sp>
        <p:nvSpPr>
          <p:cNvPr id="39" name="Text Placeholder 38">
            <a:extLst>
              <a:ext uri="{FF2B5EF4-FFF2-40B4-BE49-F238E27FC236}">
                <a16:creationId xmlns:a16="http://schemas.microsoft.com/office/drawing/2014/main" id="{9770608B-869B-47E6-A902-9DAF5BA44CD7}"/>
              </a:ext>
            </a:extLst>
          </p:cNvPr>
          <p:cNvSpPr>
            <a:spLocks noGrp="1"/>
          </p:cNvSpPr>
          <p:nvPr>
            <p:ph type="body" sz="quarter" idx="10"/>
          </p:nvPr>
        </p:nvSpPr>
        <p:spPr>
          <a:xfrm>
            <a:off x="199718" y="2011125"/>
            <a:ext cx="7902971" cy="4043133"/>
          </a:xfrm>
        </p:spPr>
        <p:txBody>
          <a:bodyPr/>
          <a:lstStyle/>
          <a:p>
            <a:pPr>
              <a:lnSpc>
                <a:spcPct val="100000"/>
              </a:lnSpc>
              <a:spcBef>
                <a:spcPts val="1176"/>
              </a:spcBef>
            </a:pPr>
            <a:r>
              <a:rPr lang="en-US" sz="2745" dirty="0"/>
              <a:t>Async void is only for top-level event handlers</a:t>
            </a:r>
          </a:p>
          <a:p>
            <a:pPr>
              <a:lnSpc>
                <a:spcPct val="100000"/>
              </a:lnSpc>
              <a:spcBef>
                <a:spcPts val="1176"/>
              </a:spcBef>
            </a:pPr>
            <a:r>
              <a:rPr lang="en-US" sz="2745" dirty="0"/>
              <a:t>Distinguish CPU-Bound work from IO-Bound</a:t>
            </a:r>
          </a:p>
          <a:p>
            <a:pPr>
              <a:lnSpc>
                <a:spcPct val="100000"/>
              </a:lnSpc>
              <a:spcBef>
                <a:spcPts val="1176"/>
              </a:spcBef>
            </a:pPr>
            <a:r>
              <a:rPr lang="en-US" sz="2745" dirty="0"/>
              <a:t>Wrap events up in Task-returning APIs and await</a:t>
            </a:r>
          </a:p>
          <a:p>
            <a:pPr marL="0" indent="0">
              <a:lnSpc>
                <a:spcPct val="100000"/>
              </a:lnSpc>
              <a:spcBef>
                <a:spcPts val="1176"/>
              </a:spcBef>
              <a:buNone/>
            </a:pPr>
            <a:endParaRPr lang="en-US" sz="2745" dirty="0"/>
          </a:p>
          <a:p>
            <a:pPr>
              <a:lnSpc>
                <a:spcPct val="100000"/>
              </a:lnSpc>
              <a:spcBef>
                <a:spcPts val="1176"/>
              </a:spcBef>
            </a:pPr>
            <a:r>
              <a:rPr lang="en-US" sz="2745" dirty="0"/>
              <a:t>Async libraries methods Shouldn’t Lie</a:t>
            </a:r>
          </a:p>
          <a:p>
            <a:pPr>
              <a:lnSpc>
                <a:spcPct val="100000"/>
              </a:lnSpc>
              <a:spcBef>
                <a:spcPts val="1176"/>
              </a:spcBef>
            </a:pPr>
            <a:r>
              <a:rPr lang="en-US" sz="2745" dirty="0"/>
              <a:t>Async libraries APIs should be chunky</a:t>
            </a:r>
          </a:p>
          <a:p>
            <a:pPr>
              <a:lnSpc>
                <a:spcPct val="100000"/>
              </a:lnSpc>
              <a:spcBef>
                <a:spcPts val="1176"/>
              </a:spcBef>
            </a:pPr>
            <a:r>
              <a:rPr lang="en-US" sz="2745" dirty="0"/>
              <a:t>Async libraries should use </a:t>
            </a:r>
            <a:r>
              <a:rPr lang="en-US" sz="2745" dirty="0" err="1"/>
              <a:t>ConfigureAwait</a:t>
            </a:r>
            <a:r>
              <a:rPr lang="en-US" sz="2745" dirty="0"/>
              <a:t>(false)</a:t>
            </a:r>
          </a:p>
        </p:txBody>
      </p:sp>
    </p:spTree>
    <p:extLst>
      <p:ext uri="{BB962C8B-B14F-4D97-AF65-F5344CB8AC3E}">
        <p14:creationId xmlns:p14="http://schemas.microsoft.com/office/powerpoint/2010/main" val="223620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N-Tier architecture Style</a:t>
            </a:r>
          </a:p>
        </p:txBody>
      </p:sp>
      <p:sp>
        <p:nvSpPr>
          <p:cNvPr id="6" name="Text Placeholder 5">
            <a:extLst>
              <a:ext uri="{FF2B5EF4-FFF2-40B4-BE49-F238E27FC236}">
                <a16:creationId xmlns:a16="http://schemas.microsoft.com/office/drawing/2014/main" id="{8F117239-C4FF-4796-B0F8-A92E6204D4EE}"/>
              </a:ext>
            </a:extLst>
          </p:cNvPr>
          <p:cNvSpPr>
            <a:spLocks noGrp="1"/>
          </p:cNvSpPr>
          <p:nvPr>
            <p:ph type="body" sz="quarter" idx="10"/>
          </p:nvPr>
        </p:nvSpPr>
        <p:spPr>
          <a:xfrm>
            <a:off x="269239" y="1189495"/>
            <a:ext cx="11653523" cy="1864669"/>
          </a:xfrm>
        </p:spPr>
        <p:txBody>
          <a:bodyPr/>
          <a:lstStyle/>
          <a:p>
            <a:r>
              <a:rPr lang="en-US" dirty="0"/>
              <a:t>Traditional Enterprise application Style</a:t>
            </a:r>
          </a:p>
          <a:p>
            <a:r>
              <a:rPr lang="en-US" dirty="0"/>
              <a:t>Horizontal layering can be liability</a:t>
            </a:r>
          </a:p>
          <a:p>
            <a:r>
              <a:rPr lang="en-US" dirty="0"/>
              <a:t>Easily prone to become a monolith</a:t>
            </a:r>
          </a:p>
        </p:txBody>
      </p:sp>
      <p:pic>
        <p:nvPicPr>
          <p:cNvPr id="7" name="Picture 6">
            <a:extLst>
              <a:ext uri="{FF2B5EF4-FFF2-40B4-BE49-F238E27FC236}">
                <a16:creationId xmlns:a16="http://schemas.microsoft.com/office/drawing/2014/main" id="{8036CF5F-A546-40C4-96C8-4B542F832AD1}"/>
              </a:ext>
            </a:extLst>
          </p:cNvPr>
          <p:cNvPicPr>
            <a:picLocks noChangeAspect="1"/>
          </p:cNvPicPr>
          <p:nvPr/>
        </p:nvPicPr>
        <p:blipFill>
          <a:blip r:embed="rId3"/>
          <a:stretch>
            <a:fillRect/>
          </a:stretch>
        </p:blipFill>
        <p:spPr>
          <a:xfrm>
            <a:off x="2827368" y="3429001"/>
            <a:ext cx="6537264" cy="2927267"/>
          </a:xfrm>
          <a:prstGeom prst="rect">
            <a:avLst/>
          </a:prstGeom>
        </p:spPr>
      </p:pic>
      <p:sp>
        <p:nvSpPr>
          <p:cNvPr id="3" name="TextBox 2">
            <a:extLst>
              <a:ext uri="{FF2B5EF4-FFF2-40B4-BE49-F238E27FC236}">
                <a16:creationId xmlns:a16="http://schemas.microsoft.com/office/drawing/2014/main" id="{F4CF6473-AD1A-453F-A927-4BBA8F7B0A2B}"/>
              </a:ext>
            </a:extLst>
          </p:cNvPr>
          <p:cNvSpPr txBox="1"/>
          <p:nvPr/>
        </p:nvSpPr>
        <p:spPr>
          <a:xfrm>
            <a:off x="9766808" y="4134925"/>
            <a:ext cx="1597264" cy="1016818"/>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IaaS </a:t>
            </a:r>
          </a:p>
          <a:p>
            <a:pPr algn="ctr" defTabSz="914367">
              <a:lnSpc>
                <a:spcPct val="90000"/>
              </a:lnSpc>
              <a:spcAft>
                <a:spcPts val="588"/>
              </a:spcAft>
            </a:pPr>
            <a:r>
              <a:rPr lang="en-US" sz="2353" dirty="0">
                <a:gradFill>
                  <a:gsLst>
                    <a:gs pos="2917">
                      <a:srgbClr val="505050"/>
                    </a:gs>
                    <a:gs pos="30000">
                      <a:srgbClr val="505050"/>
                    </a:gs>
                  </a:gsLst>
                  <a:lin ang="5400000" scaled="0"/>
                </a:gradFill>
                <a:latin typeface="Segoe UI"/>
              </a:rPr>
              <a:t>Solutions</a:t>
            </a:r>
          </a:p>
        </p:txBody>
      </p:sp>
    </p:spTree>
    <p:extLst>
      <p:ext uri="{BB962C8B-B14F-4D97-AF65-F5344CB8AC3E}">
        <p14:creationId xmlns:p14="http://schemas.microsoft.com/office/powerpoint/2010/main" val="30670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58"/>
          <a:stretch/>
        </p:blipFill>
        <p:spPr>
          <a:xfrm>
            <a:off x="-8227" y="1187938"/>
            <a:ext cx="12200227" cy="5669576"/>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228" y="1187938"/>
            <a:ext cx="12200227" cy="5677358"/>
          </a:xfrm>
          <a:prstGeom prst="rect">
            <a:avLst/>
          </a:prstGeom>
        </p:spPr>
      </p:pic>
      <p:sp>
        <p:nvSpPr>
          <p:cNvPr id="7" name="Title 6"/>
          <p:cNvSpPr>
            <a:spLocks noGrp="1"/>
          </p:cNvSpPr>
          <p:nvPr>
            <p:ph type="title"/>
          </p:nvPr>
        </p:nvSpPr>
        <p:spPr/>
        <p:txBody>
          <a:bodyPr/>
          <a:lstStyle/>
          <a:p>
            <a:r>
              <a:rPr lang="en-US" dirty="0">
                <a:solidFill>
                  <a:srgbClr val="0078D7"/>
                </a:solidFill>
              </a:rPr>
              <a:t>Async void is only for event handlers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297710" y="2084363"/>
            <a:ext cx="5627371" cy="328689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3921" dirty="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“It mostly works, but not 100% reliably.”</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lnSpc>
                <a:spcPct val="90000"/>
              </a:lnSpc>
              <a:spcBef>
                <a:spcPct val="0"/>
              </a:spcBef>
              <a:spcAft>
                <a:spcPts val="1176"/>
              </a:spcAft>
            </a:pPr>
            <a:r>
              <a:rPr lang="en-US" sz="3921" dirty="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Probably was using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async</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void.</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Should return Task not void.</a:t>
            </a:r>
            <a:endParaRPr lang="en-US" sz="3921"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16396" y="2018999"/>
            <a:ext cx="859074" cy="4280727"/>
          </a:xfrm>
          <a:prstGeom prst="rect">
            <a:avLst/>
          </a:prstGeom>
        </p:spPr>
      </p:pic>
    </p:spTree>
    <p:extLst>
      <p:ext uri="{BB962C8B-B14F-4D97-AF65-F5344CB8AC3E}">
        <p14:creationId xmlns:p14="http://schemas.microsoft.com/office/powerpoint/2010/main" val="302854692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void is only for event handlers</a:t>
            </a:r>
            <a:endParaRPr lang="en-US" dirty="0"/>
          </a:p>
        </p:txBody>
      </p:sp>
      <p:sp>
        <p:nvSpPr>
          <p:cNvPr id="3" name="Text Placeholder 2"/>
          <p:cNvSpPr>
            <a:spLocks noGrp="1"/>
          </p:cNvSpPr>
          <p:nvPr>
            <p:ph type="body" sz="quarter" idx="10"/>
          </p:nvPr>
        </p:nvSpPr>
        <p:spPr>
          <a:xfrm>
            <a:off x="269240" y="1197639"/>
            <a:ext cx="11653522" cy="5449178"/>
          </a:xfrm>
          <a:noFill/>
        </p:spPr>
        <p:txBody>
          <a:bodyPr/>
          <a:lstStyle/>
          <a:p>
            <a:br>
              <a:rPr lang="en-US" sz="1765" dirty="0">
                <a:solidFill>
                  <a:srgbClr val="0000FF"/>
                </a:solidFill>
                <a:highlight>
                  <a:srgbClr val="FFFFFF"/>
                </a:highlight>
              </a:rPr>
            </a:br>
            <a:r>
              <a:rPr lang="en-US" sz="1765" dirty="0">
                <a:solidFill>
                  <a:srgbClr val="0000FF"/>
                </a:solidFill>
                <a:highlight>
                  <a:srgbClr val="FFFFFF"/>
                </a:highlight>
              </a:rPr>
              <a:t>private</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FF"/>
                </a:solidFill>
                <a:highlight>
                  <a:srgbClr val="FFFFFF"/>
                </a:highlight>
              </a:rPr>
              <a:t> void</a:t>
            </a:r>
            <a:r>
              <a:rPr lang="en-US" sz="1765" dirty="0">
                <a:solidFill>
                  <a:srgbClr val="000000"/>
                </a:solidFill>
                <a:highlight>
                  <a:srgbClr val="FFFFFF"/>
                </a:highlight>
              </a:rPr>
              <a:t> Button1_Click(</a:t>
            </a:r>
            <a:r>
              <a:rPr lang="en-US" sz="1765" dirty="0">
                <a:solidFill>
                  <a:srgbClr val="0000FF"/>
                </a:solidFill>
                <a:highlight>
                  <a:srgbClr val="FFFFFF"/>
                </a:highlight>
              </a:rPr>
              <a:t>object</a:t>
            </a:r>
            <a:r>
              <a:rPr lang="en-US" sz="1765" dirty="0">
                <a:solidFill>
                  <a:srgbClr val="000000"/>
                </a:solidFill>
                <a:highlight>
                  <a:srgbClr val="FFFFFF"/>
                </a:highlight>
              </a:rPr>
              <a:t> Sender, </a:t>
            </a:r>
            <a:r>
              <a:rPr lang="en-US" sz="1765" dirty="0" err="1">
                <a:solidFill>
                  <a:srgbClr val="2B91AF"/>
                </a:solidFill>
                <a:highlight>
                  <a:srgbClr val="FFFFFF"/>
                </a:highlight>
              </a:rPr>
              <a:t>EventArgs</a:t>
            </a:r>
            <a:r>
              <a:rPr lang="en-US" sz="1765" dirty="0">
                <a:solidFill>
                  <a:srgbClr val="000000"/>
                </a:solidFill>
                <a:highlight>
                  <a:srgbClr val="FFFFFF"/>
                </a:highlight>
              </a:rPr>
              <a:t> e) {</a:t>
            </a:r>
          </a:p>
          <a:p>
            <a:r>
              <a:rPr lang="en-US" sz="1765" dirty="0">
                <a:solidFill>
                  <a:srgbClr val="000000"/>
                </a:solidFill>
                <a:highlight>
                  <a:srgbClr val="FFFFFF"/>
                </a:highlight>
              </a:rPr>
              <a:t>    </a:t>
            </a:r>
            <a:r>
              <a:rPr lang="en-US" sz="1765" dirty="0">
                <a:solidFill>
                  <a:srgbClr val="0000FF"/>
                </a:solidFill>
                <a:highlight>
                  <a:srgbClr val="FFFFFF"/>
                </a:highlight>
              </a:rPr>
              <a:t>try</a:t>
            </a:r>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err="1">
                <a:solidFill>
                  <a:srgbClr val="000000"/>
                </a:solidFill>
                <a:highlight>
                  <a:srgbClr val="FFFFFF"/>
                </a:highlight>
              </a:rPr>
              <a:t>SendData</a:t>
            </a:r>
            <a:r>
              <a:rPr lang="en-US" sz="1765" dirty="0">
                <a:solidFill>
                  <a:srgbClr val="000000"/>
                </a:solidFill>
                <a:highlight>
                  <a:srgbClr val="FFFFFF"/>
                </a:highlight>
              </a:rPr>
              <a:t>(</a:t>
            </a:r>
            <a:r>
              <a:rPr lang="en-US" sz="1765" dirty="0">
                <a:solidFill>
                  <a:srgbClr val="A31515"/>
                </a:solidFill>
                <a:highlight>
                  <a:srgbClr val="FFFFFF"/>
                </a:highlight>
              </a:rPr>
              <a:t>"https://secure.flickr.com/services/</a:t>
            </a:r>
            <a:r>
              <a:rPr lang="en-US" sz="1765" dirty="0" err="1">
                <a:solidFill>
                  <a:srgbClr val="A31515"/>
                </a:solidFill>
                <a:highlight>
                  <a:srgbClr val="FFFFFF"/>
                </a:highlight>
              </a:rPr>
              <a:t>oauth</a:t>
            </a:r>
            <a:r>
              <a:rPr lang="en-US" sz="1765" dirty="0">
                <a:solidFill>
                  <a:srgbClr val="A31515"/>
                </a:solidFill>
                <a:highlight>
                  <a:srgbClr val="FFFFFF"/>
                </a:highlight>
              </a:rPr>
              <a:t>/</a:t>
            </a:r>
            <a:r>
              <a:rPr lang="en-US" sz="1765" dirty="0" err="1">
                <a:solidFill>
                  <a:srgbClr val="A31515"/>
                </a:solidFill>
                <a:highlight>
                  <a:srgbClr val="FFFFFF"/>
                </a:highlight>
              </a:rPr>
              <a:t>request_token</a:t>
            </a:r>
            <a:r>
              <a:rPr lang="en-US" sz="1765" dirty="0">
                <a:solidFill>
                  <a:srgbClr val="A31515"/>
                </a:solidFill>
                <a:highlight>
                  <a:srgbClr val="FFFFFF"/>
                </a:highlight>
              </a:rPr>
              <a:t>"</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await</a:t>
            </a:r>
            <a:r>
              <a:rPr lang="en-US" sz="1765" dirty="0">
                <a:solidFill>
                  <a:srgbClr val="000000"/>
                </a:solidFill>
                <a:highlight>
                  <a:srgbClr val="FFFFFF"/>
                </a:highlight>
              </a:rPr>
              <a:t> </a:t>
            </a:r>
            <a:r>
              <a:rPr lang="en-US" sz="1765" dirty="0" err="1">
                <a:solidFill>
                  <a:srgbClr val="2B91AF"/>
                </a:solidFill>
                <a:highlight>
                  <a:srgbClr val="FFFFFF"/>
                </a:highlight>
              </a:rPr>
              <a:t>Task</a:t>
            </a:r>
            <a:r>
              <a:rPr lang="en-US" sz="1765" dirty="0" err="1">
                <a:solidFill>
                  <a:srgbClr val="000000"/>
                </a:solidFill>
                <a:highlight>
                  <a:srgbClr val="FFFFFF"/>
                </a:highlight>
              </a:rPr>
              <a:t>.Delay</a:t>
            </a:r>
            <a:r>
              <a:rPr lang="en-US" sz="1765" dirty="0">
                <a:solidFill>
                  <a:srgbClr val="000000"/>
                </a:solidFill>
                <a:highlight>
                  <a:srgbClr val="FFFFFF"/>
                </a:highlight>
              </a:rPr>
              <a:t>(2000);</a:t>
            </a:r>
          </a:p>
          <a:p>
            <a:r>
              <a:rPr lang="en-US" sz="1765" dirty="0">
                <a:solidFill>
                  <a:srgbClr val="000000"/>
                </a:solidFill>
                <a:highlight>
                  <a:srgbClr val="FFFFFF"/>
                </a:highlight>
              </a:rPr>
              <a:t>        </a:t>
            </a:r>
            <a:r>
              <a:rPr lang="en-US" sz="1765" dirty="0" err="1">
                <a:solidFill>
                  <a:srgbClr val="000000"/>
                </a:solidFill>
                <a:highlight>
                  <a:srgbClr val="FFFFFF"/>
                </a:highlight>
              </a:rPr>
              <a:t>DebugPrint</a:t>
            </a:r>
            <a:r>
              <a:rPr lang="en-US" sz="1765" dirty="0">
                <a:solidFill>
                  <a:srgbClr val="000000"/>
                </a:solidFill>
                <a:highlight>
                  <a:srgbClr val="FFFFFF"/>
                </a:highlight>
              </a:rPr>
              <a:t>(</a:t>
            </a:r>
            <a:r>
              <a:rPr lang="en-US" sz="1765" dirty="0">
                <a:solidFill>
                  <a:srgbClr val="A31515"/>
                </a:solidFill>
                <a:highlight>
                  <a:srgbClr val="FFFFFF"/>
                </a:highlight>
              </a:rPr>
              <a:t>"Received Data: "</a:t>
            </a:r>
            <a:r>
              <a:rPr lang="en-US" sz="1765" dirty="0">
                <a:solidFill>
                  <a:srgbClr val="000000"/>
                </a:solidFill>
                <a:highlight>
                  <a:srgbClr val="FFFFFF"/>
                </a:highlight>
              </a:rPr>
              <a:t> + </a:t>
            </a:r>
            <a:r>
              <a:rPr lang="en-US" sz="1765" dirty="0" err="1">
                <a:solidFill>
                  <a:srgbClr val="000000"/>
                </a:solidFill>
                <a:effectLst>
                  <a:glow rad="381000">
                    <a:srgbClr val="FFFF00"/>
                  </a:glow>
                </a:effectLst>
                <a:highlight>
                  <a:srgbClr val="FFFFFF"/>
                </a:highlight>
              </a:rPr>
              <a:t>m_GetResponse</a:t>
            </a:r>
            <a:r>
              <a:rPr lang="en-US" sz="1765" dirty="0">
                <a:solidFill>
                  <a:srgbClr val="000000"/>
                </a:solidFill>
                <a:highlight>
                  <a:srgbClr val="FFFFFF"/>
                </a:highlight>
              </a:rPr>
              <a:t>); </a:t>
            </a:r>
          </a:p>
          <a:p>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a:solidFill>
                  <a:srgbClr val="0000FF"/>
                </a:solidFill>
                <a:highlight>
                  <a:srgbClr val="FFFFFF"/>
                </a:highlight>
              </a:rPr>
              <a:t>catch</a:t>
            </a:r>
            <a:r>
              <a:rPr lang="en-US" sz="1765" dirty="0">
                <a:solidFill>
                  <a:srgbClr val="000000"/>
                </a:solidFill>
                <a:highlight>
                  <a:srgbClr val="FFFFFF"/>
                </a:highlight>
              </a:rPr>
              <a:t> (</a:t>
            </a:r>
            <a:r>
              <a:rPr lang="en-US" sz="1765" dirty="0">
                <a:solidFill>
                  <a:srgbClr val="2B91AF"/>
                </a:solidFill>
                <a:highlight>
                  <a:srgbClr val="FFFFFF"/>
                </a:highlight>
              </a:rPr>
              <a:t>Exception</a:t>
            </a:r>
            <a:r>
              <a:rPr lang="en-US" sz="1765" dirty="0">
                <a:solidFill>
                  <a:srgbClr val="000000"/>
                </a:solidFill>
                <a:highlight>
                  <a:srgbClr val="FFFFFF"/>
                </a:highlight>
              </a:rPr>
              <a:t> ex) {</a:t>
            </a:r>
          </a:p>
          <a:p>
            <a:r>
              <a:rPr lang="en-US" sz="1765" dirty="0">
                <a:solidFill>
                  <a:srgbClr val="000000"/>
                </a:solidFill>
                <a:highlight>
                  <a:srgbClr val="FFFFFF"/>
                </a:highlight>
              </a:rPr>
              <a:t>        </a:t>
            </a:r>
            <a:r>
              <a:rPr lang="en-US" sz="1765" dirty="0" err="1">
                <a:solidFill>
                  <a:srgbClr val="000000"/>
                </a:solidFill>
                <a:highlight>
                  <a:srgbClr val="FFFFFF"/>
                </a:highlight>
              </a:rPr>
              <a:t>rootPage.NotifyUser</a:t>
            </a:r>
            <a:r>
              <a:rPr lang="en-US" sz="1765" dirty="0">
                <a:solidFill>
                  <a:srgbClr val="000000"/>
                </a:solidFill>
                <a:highlight>
                  <a:srgbClr val="FFFFFF"/>
                </a:highlight>
              </a:rPr>
              <a:t>(</a:t>
            </a:r>
            <a:r>
              <a:rPr lang="en-US" sz="1765" dirty="0">
                <a:solidFill>
                  <a:srgbClr val="A31515"/>
                </a:solidFill>
                <a:highlight>
                  <a:srgbClr val="FFFFFF"/>
                </a:highlight>
              </a:rPr>
              <a:t>"Error posting data to server."</a:t>
            </a:r>
            <a:r>
              <a:rPr lang="en-US" sz="1765" dirty="0">
                <a:solidFill>
                  <a:srgbClr val="000000"/>
                </a:solidFill>
                <a:highlight>
                  <a:srgbClr val="FFFFFF"/>
                </a:highlight>
              </a:rPr>
              <a:t> + </a:t>
            </a:r>
            <a:r>
              <a:rPr lang="en-US" sz="1765" dirty="0" err="1">
                <a:solidFill>
                  <a:srgbClr val="000000"/>
                </a:solidFill>
                <a:highlight>
                  <a:srgbClr val="FFFFFF"/>
                </a:highlight>
              </a:rPr>
              <a:t>ex.Message</a:t>
            </a:r>
            <a:r>
              <a:rPr lang="en-US" sz="1765" dirty="0">
                <a:solidFill>
                  <a:srgbClr val="000000"/>
                </a:solidFill>
                <a:highlight>
                  <a:srgbClr val="FFFFFF"/>
                </a:highlight>
              </a:rPr>
              <a:t>);</a:t>
            </a:r>
          </a:p>
          <a:p>
            <a:r>
              <a:rPr lang="en-US" sz="1765" dirty="0">
                <a:solidFill>
                  <a:srgbClr val="000000"/>
                </a:solidFill>
                <a:highlight>
                  <a:srgbClr val="FFFFFF"/>
                </a:highlight>
              </a:rPr>
              <a:t>    }</a:t>
            </a:r>
          </a:p>
          <a:p>
            <a:r>
              <a:rPr lang="en-US" sz="1765" dirty="0">
                <a:solidFill>
                  <a:srgbClr val="000000"/>
                </a:solidFill>
                <a:highlight>
                  <a:srgbClr val="FFFFFF"/>
                </a:highlight>
              </a:rPr>
              <a:t>}</a:t>
            </a:r>
          </a:p>
          <a:p>
            <a:endParaRPr lang="en-US" sz="1765" dirty="0">
              <a:solidFill>
                <a:srgbClr val="000000"/>
              </a:solidFill>
              <a:highlight>
                <a:srgbClr val="FFFFFF"/>
              </a:highlight>
            </a:endParaRPr>
          </a:p>
          <a:p>
            <a:r>
              <a:rPr lang="nb-NO" sz="1765" dirty="0">
                <a:solidFill>
                  <a:srgbClr val="0000FF"/>
                </a:solidFill>
                <a:highlight>
                  <a:srgbClr val="FFFFFF"/>
                </a:highlight>
              </a:rPr>
              <a:t>private</a:t>
            </a:r>
            <a:r>
              <a:rPr lang="nb-NO" sz="1765" dirty="0">
                <a:solidFill>
                  <a:srgbClr val="000000"/>
                </a:solidFill>
                <a:highlight>
                  <a:srgbClr val="FFFFFF"/>
                </a:highlight>
              </a:rPr>
              <a:t> </a:t>
            </a:r>
            <a:r>
              <a:rPr lang="nb-NO" sz="1765" dirty="0">
                <a:solidFill>
                  <a:srgbClr val="0000FF"/>
                </a:solidFill>
                <a:highlight>
                  <a:srgbClr val="FFFFFF"/>
                </a:highlight>
              </a:rPr>
              <a:t>async</a:t>
            </a:r>
            <a:r>
              <a:rPr lang="nb-NO" sz="1765" dirty="0">
                <a:solidFill>
                  <a:srgbClr val="000000"/>
                </a:solidFill>
                <a:highlight>
                  <a:srgbClr val="FFFFFF"/>
                </a:highlight>
              </a:rPr>
              <a:t> </a:t>
            </a:r>
            <a:r>
              <a:rPr lang="nb-NO" sz="1765" dirty="0">
                <a:solidFill>
                  <a:srgbClr val="0000FF"/>
                </a:solidFill>
                <a:highlight>
                  <a:srgbClr val="FFFFFF"/>
                </a:highlight>
              </a:rPr>
              <a:t>void</a:t>
            </a:r>
            <a:r>
              <a:rPr lang="nb-NO" sz="1765" dirty="0">
                <a:solidFill>
                  <a:srgbClr val="000000"/>
                </a:solidFill>
                <a:highlight>
                  <a:srgbClr val="FFFFFF"/>
                </a:highlight>
              </a:rPr>
              <a:t> SendData(</a:t>
            </a:r>
            <a:r>
              <a:rPr lang="nb-NO" sz="1765" dirty="0">
                <a:solidFill>
                  <a:srgbClr val="0000FF"/>
                </a:solidFill>
                <a:highlight>
                  <a:srgbClr val="FFFFFF"/>
                </a:highlight>
              </a:rPr>
              <a:t>string</a:t>
            </a:r>
            <a:r>
              <a:rPr lang="nb-NO" sz="1765" dirty="0">
                <a:solidFill>
                  <a:srgbClr val="000000"/>
                </a:solidFill>
                <a:highlight>
                  <a:srgbClr val="FFFFFF"/>
                </a:highlight>
              </a:rPr>
              <a:t> Url) </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request = </a:t>
            </a:r>
            <a:r>
              <a:rPr lang="en-US" sz="1765" dirty="0" err="1">
                <a:solidFill>
                  <a:srgbClr val="2B91AF"/>
                </a:solidFill>
                <a:highlight>
                  <a:srgbClr val="FFFFFF"/>
                </a:highlight>
              </a:rPr>
              <a:t>WebRequest</a:t>
            </a:r>
            <a:r>
              <a:rPr lang="en-US" sz="1765" dirty="0" err="1">
                <a:solidFill>
                  <a:srgbClr val="000000"/>
                </a:solidFill>
                <a:highlight>
                  <a:srgbClr val="FFFFFF"/>
                </a:highlight>
              </a:rPr>
              <a:t>.Create</a:t>
            </a:r>
            <a:r>
              <a:rPr lang="en-US" sz="1765" dirty="0">
                <a:solidFill>
                  <a:srgbClr val="000000"/>
                </a:solidFill>
                <a:highlight>
                  <a:srgbClr val="FFFFFF"/>
                </a:highlight>
              </a:rPr>
              <a:t>(</a:t>
            </a:r>
            <a:r>
              <a:rPr lang="en-US" sz="1765" dirty="0" err="1">
                <a:solidFill>
                  <a:srgbClr val="000000"/>
                </a:solidFill>
                <a:highlight>
                  <a:srgbClr val="FFFFFF"/>
                </a:highlight>
              </a:rPr>
              <a:t>Url</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using </a:t>
            </a:r>
            <a:r>
              <a:rPr lang="en-US" sz="1765" dirty="0">
                <a:solidFill>
                  <a:srgbClr val="000000"/>
                </a:solidFill>
                <a:highlight>
                  <a:srgbClr val="FFFFFF"/>
                </a:highlight>
              </a:rPr>
              <a:t>(</a:t>
            </a:r>
            <a:r>
              <a:rPr lang="en-US" sz="1765" dirty="0" err="1">
                <a:solidFill>
                  <a:srgbClr val="0000FF"/>
                </a:solidFill>
                <a:highlight>
                  <a:srgbClr val="FFFFFF"/>
                </a:highlight>
              </a:rPr>
              <a:t>var</a:t>
            </a:r>
            <a:r>
              <a:rPr lang="en-US" sz="1765" dirty="0">
                <a:solidFill>
                  <a:srgbClr val="000000"/>
                </a:solidFill>
                <a:highlight>
                  <a:srgbClr val="FFFFFF"/>
                </a:highlight>
              </a:rPr>
              <a:t> response = </a:t>
            </a:r>
            <a:r>
              <a:rPr lang="en-US" sz="1765" dirty="0">
                <a:solidFill>
                  <a:srgbClr val="0000FF"/>
                </a:solidFill>
                <a:highlight>
                  <a:srgbClr val="FFFFFF"/>
                </a:highlight>
              </a:rPr>
              <a:t>await</a:t>
            </a:r>
            <a:r>
              <a:rPr lang="en-US" sz="1765" dirty="0">
                <a:solidFill>
                  <a:srgbClr val="000000"/>
                </a:solidFill>
                <a:highlight>
                  <a:srgbClr val="FFFFFF"/>
                </a:highlight>
              </a:rPr>
              <a:t> </a:t>
            </a:r>
            <a:r>
              <a:rPr lang="en-US" sz="1765" dirty="0" err="1">
                <a:solidFill>
                  <a:srgbClr val="000000"/>
                </a:solidFill>
                <a:highlight>
                  <a:srgbClr val="FFFFFF"/>
                </a:highlight>
              </a:rPr>
              <a:t>request.GetResponseAsync</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using </a:t>
            </a:r>
            <a:r>
              <a:rPr lang="en-US" sz="1765" dirty="0">
                <a:solidFill>
                  <a:srgbClr val="000000"/>
                </a:solidFill>
                <a:highlight>
                  <a:srgbClr val="FFFFFF"/>
                </a:highlight>
              </a:rPr>
              <a:t>(</a:t>
            </a:r>
            <a:r>
              <a:rPr lang="en-US" sz="1765" dirty="0" err="1">
                <a:solidFill>
                  <a:srgbClr val="0000FF"/>
                </a:solidFill>
                <a:highlight>
                  <a:srgbClr val="FFFFFF"/>
                </a:highlight>
              </a:rPr>
              <a:t>var</a:t>
            </a:r>
            <a:r>
              <a:rPr lang="en-US" sz="1765" dirty="0">
                <a:solidFill>
                  <a:srgbClr val="000000"/>
                </a:solidFill>
                <a:highlight>
                  <a:srgbClr val="FFFFFF"/>
                </a:highlight>
              </a:rPr>
              <a:t> stream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err="1">
                <a:solidFill>
                  <a:srgbClr val="2B91AF"/>
                </a:solidFill>
                <a:highlight>
                  <a:srgbClr val="FFFFFF"/>
                </a:highlight>
              </a:rPr>
              <a:t>StreamReader</a:t>
            </a:r>
            <a:r>
              <a:rPr lang="en-US" sz="1765" dirty="0">
                <a:solidFill>
                  <a:srgbClr val="000000"/>
                </a:solidFill>
                <a:highlight>
                  <a:srgbClr val="FFFFFF"/>
                </a:highlight>
              </a:rPr>
              <a:t>(</a:t>
            </a:r>
            <a:r>
              <a:rPr lang="en-US" sz="1765" dirty="0" err="1">
                <a:solidFill>
                  <a:srgbClr val="000000"/>
                </a:solidFill>
                <a:highlight>
                  <a:srgbClr val="FFFFFF"/>
                </a:highlight>
              </a:rPr>
              <a:t>response.GetResponseStream</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00"/>
                </a:solidFill>
                <a:effectLst>
                  <a:glow rad="381000">
                    <a:srgbClr val="FFFF00"/>
                  </a:glow>
                </a:effectLst>
                <a:highlight>
                  <a:srgbClr val="FFFFFF"/>
                </a:highlight>
              </a:rPr>
              <a:t>m_GetResponse</a:t>
            </a:r>
            <a:r>
              <a:rPr lang="en-US" sz="1765" dirty="0">
                <a:solidFill>
                  <a:srgbClr val="000000"/>
                </a:solidFill>
                <a:effectLst>
                  <a:glow rad="381000">
                    <a:srgbClr val="FFFF00"/>
                  </a:glow>
                </a:effectLst>
                <a:highlight>
                  <a:srgbClr val="FFFFFF"/>
                </a:highlight>
              </a:rPr>
              <a:t> </a:t>
            </a:r>
            <a:r>
              <a:rPr lang="en-US" sz="1765" dirty="0">
                <a:solidFill>
                  <a:srgbClr val="000000"/>
                </a:solidFill>
                <a:highlight>
                  <a:srgbClr val="FFFFFF"/>
                </a:highlight>
              </a:rPr>
              <a:t>= </a:t>
            </a:r>
            <a:r>
              <a:rPr lang="en-US" sz="1765" dirty="0" err="1">
                <a:solidFill>
                  <a:srgbClr val="000000"/>
                </a:solidFill>
                <a:highlight>
                  <a:srgbClr val="FFFFFF"/>
                </a:highlight>
              </a:rPr>
              <a:t>stream.ReadToEnd</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grpSp>
        <p:nvGrpSpPr>
          <p:cNvPr id="49" name="Group 48"/>
          <p:cNvGrpSpPr/>
          <p:nvPr/>
        </p:nvGrpSpPr>
        <p:grpSpPr>
          <a:xfrm>
            <a:off x="1843958" y="1412044"/>
            <a:ext cx="152392" cy="910097"/>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50" name="Group 49"/>
          <p:cNvGrpSpPr/>
          <p:nvPr/>
        </p:nvGrpSpPr>
        <p:grpSpPr>
          <a:xfrm>
            <a:off x="1996350" y="2394407"/>
            <a:ext cx="1936278" cy="3165159"/>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51" name="Group 50"/>
          <p:cNvGrpSpPr/>
          <p:nvPr/>
        </p:nvGrpSpPr>
        <p:grpSpPr>
          <a:xfrm>
            <a:off x="1534395" y="2481907"/>
            <a:ext cx="2038855" cy="2884678"/>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cxnSp>
        <p:nvCxnSpPr>
          <p:cNvPr id="39" name="Straight Arrow Connector 38"/>
          <p:cNvCxnSpPr/>
          <p:nvPr/>
        </p:nvCxnSpPr>
        <p:spPr>
          <a:xfrm flipH="1" flipV="1">
            <a:off x="348499" y="1860256"/>
            <a:ext cx="1088338" cy="62165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593873" y="2673440"/>
            <a:ext cx="16718" cy="1651985"/>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865598" y="5604254"/>
            <a:ext cx="6275" cy="1058394"/>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295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void is only for event handlers</a:t>
            </a:r>
            <a:endParaRPr lang="en-US" dirty="0"/>
          </a:p>
        </p:txBody>
      </p:sp>
      <p:sp>
        <p:nvSpPr>
          <p:cNvPr id="3" name="Text Placeholder 2"/>
          <p:cNvSpPr>
            <a:spLocks noGrp="1"/>
          </p:cNvSpPr>
          <p:nvPr>
            <p:ph type="body" sz="quarter" idx="10"/>
          </p:nvPr>
        </p:nvSpPr>
        <p:spPr>
          <a:xfrm>
            <a:off x="269240" y="1197639"/>
            <a:ext cx="11653522" cy="5449178"/>
          </a:xfrm>
          <a:noFill/>
        </p:spPr>
        <p:txBody>
          <a:bodyPr/>
          <a:lstStyle/>
          <a:p>
            <a:br>
              <a:rPr lang="en-US" sz="1765" dirty="0">
                <a:solidFill>
                  <a:srgbClr val="0000FF"/>
                </a:solidFill>
                <a:highlight>
                  <a:srgbClr val="FFFFFF"/>
                </a:highlight>
              </a:rPr>
            </a:br>
            <a:r>
              <a:rPr lang="en-US" sz="1765" dirty="0">
                <a:solidFill>
                  <a:srgbClr val="0000FF"/>
                </a:solidFill>
                <a:highlight>
                  <a:srgbClr val="FFFFFF"/>
                </a:highlight>
              </a:rPr>
              <a:t>private</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FF"/>
                </a:solidFill>
                <a:highlight>
                  <a:srgbClr val="FFFFFF"/>
                </a:highlight>
              </a:rPr>
              <a:t> void</a:t>
            </a:r>
            <a:r>
              <a:rPr lang="en-US" sz="1765" dirty="0">
                <a:solidFill>
                  <a:srgbClr val="000000"/>
                </a:solidFill>
                <a:highlight>
                  <a:srgbClr val="FFFFFF"/>
                </a:highlight>
              </a:rPr>
              <a:t> Button1_Click(</a:t>
            </a:r>
            <a:r>
              <a:rPr lang="en-US" sz="1765" dirty="0">
                <a:solidFill>
                  <a:srgbClr val="0000FF"/>
                </a:solidFill>
                <a:highlight>
                  <a:srgbClr val="FFFFFF"/>
                </a:highlight>
              </a:rPr>
              <a:t>object</a:t>
            </a:r>
            <a:r>
              <a:rPr lang="en-US" sz="1765" dirty="0">
                <a:solidFill>
                  <a:srgbClr val="000000"/>
                </a:solidFill>
                <a:highlight>
                  <a:srgbClr val="FFFFFF"/>
                </a:highlight>
              </a:rPr>
              <a:t> Sender, </a:t>
            </a:r>
            <a:r>
              <a:rPr lang="en-US" sz="1765" dirty="0" err="1">
                <a:solidFill>
                  <a:srgbClr val="2B91AF"/>
                </a:solidFill>
                <a:highlight>
                  <a:srgbClr val="FFFFFF"/>
                </a:highlight>
              </a:rPr>
              <a:t>EventArgs</a:t>
            </a:r>
            <a:r>
              <a:rPr lang="en-US" sz="1765" dirty="0">
                <a:solidFill>
                  <a:srgbClr val="000000"/>
                </a:solidFill>
                <a:highlight>
                  <a:srgbClr val="FFFFFF"/>
                </a:highlight>
              </a:rPr>
              <a:t> e) {</a:t>
            </a:r>
          </a:p>
          <a:p>
            <a:r>
              <a:rPr lang="en-US" sz="1765" dirty="0">
                <a:solidFill>
                  <a:srgbClr val="000000"/>
                </a:solidFill>
                <a:highlight>
                  <a:srgbClr val="FFFFFF"/>
                </a:highlight>
              </a:rPr>
              <a:t>    </a:t>
            </a:r>
            <a:r>
              <a:rPr lang="en-US" sz="1765" dirty="0">
                <a:solidFill>
                  <a:srgbClr val="0000FF"/>
                </a:solidFill>
                <a:highlight>
                  <a:srgbClr val="FFFFFF"/>
                </a:highlight>
              </a:rPr>
              <a:t>try</a:t>
            </a:r>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err="1">
                <a:solidFill>
                  <a:srgbClr val="000000"/>
                </a:solidFill>
                <a:highlight>
                  <a:srgbClr val="FFFFFF"/>
                </a:highlight>
              </a:rPr>
              <a:t>SendData</a:t>
            </a:r>
            <a:r>
              <a:rPr lang="en-US" sz="1765" dirty="0">
                <a:solidFill>
                  <a:srgbClr val="000000"/>
                </a:solidFill>
                <a:highlight>
                  <a:srgbClr val="FFFFFF"/>
                </a:highlight>
              </a:rPr>
              <a:t>(</a:t>
            </a:r>
            <a:r>
              <a:rPr lang="en-US" sz="1765" dirty="0">
                <a:solidFill>
                  <a:srgbClr val="A31515"/>
                </a:solidFill>
                <a:highlight>
                  <a:srgbClr val="FFFFFF"/>
                </a:highlight>
              </a:rPr>
              <a:t>"https://secure.flickr.com/services/</a:t>
            </a:r>
            <a:r>
              <a:rPr lang="en-US" sz="1765" dirty="0" err="1">
                <a:solidFill>
                  <a:srgbClr val="A31515"/>
                </a:solidFill>
                <a:highlight>
                  <a:srgbClr val="FFFFFF"/>
                </a:highlight>
              </a:rPr>
              <a:t>oauth</a:t>
            </a:r>
            <a:r>
              <a:rPr lang="en-US" sz="1765" dirty="0">
                <a:solidFill>
                  <a:srgbClr val="A31515"/>
                </a:solidFill>
                <a:highlight>
                  <a:srgbClr val="FFFFFF"/>
                </a:highlight>
              </a:rPr>
              <a:t>/</a:t>
            </a:r>
            <a:r>
              <a:rPr lang="en-US" sz="1765" dirty="0" err="1">
                <a:solidFill>
                  <a:srgbClr val="A31515"/>
                </a:solidFill>
                <a:highlight>
                  <a:srgbClr val="FFFFFF"/>
                </a:highlight>
              </a:rPr>
              <a:t>request_token</a:t>
            </a:r>
            <a:r>
              <a:rPr lang="en-US" sz="1765" dirty="0">
                <a:solidFill>
                  <a:srgbClr val="A31515"/>
                </a:solidFill>
                <a:highlight>
                  <a:srgbClr val="FFFFFF"/>
                </a:highlight>
              </a:rPr>
              <a:t>"</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8000"/>
                </a:solidFill>
                <a:highlight>
                  <a:srgbClr val="FFFFFF"/>
                </a:highlight>
              </a:rPr>
              <a:t>// await </a:t>
            </a:r>
            <a:r>
              <a:rPr lang="en-US" sz="1765" dirty="0" err="1">
                <a:solidFill>
                  <a:srgbClr val="008000"/>
                </a:solidFill>
                <a:highlight>
                  <a:srgbClr val="FFFFFF"/>
                </a:highlight>
              </a:rPr>
              <a:t>Task.Delay</a:t>
            </a:r>
            <a:r>
              <a:rPr lang="en-US" sz="1765" dirty="0">
                <a:solidFill>
                  <a:srgbClr val="008000"/>
                </a:solidFill>
                <a:highlight>
                  <a:srgbClr val="FFFFFF"/>
                </a:highlight>
              </a:rPr>
              <a:t>(2000);</a:t>
            </a:r>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8000"/>
                </a:solidFill>
                <a:highlight>
                  <a:srgbClr val="FFFFFF"/>
                </a:highlight>
              </a:rPr>
              <a:t>// </a:t>
            </a:r>
            <a:r>
              <a:rPr lang="en-US" sz="1765" dirty="0" err="1">
                <a:solidFill>
                  <a:srgbClr val="008000"/>
                </a:solidFill>
                <a:highlight>
                  <a:srgbClr val="FFFFFF"/>
                </a:highlight>
              </a:rPr>
              <a:t>DebugPrint</a:t>
            </a:r>
            <a:r>
              <a:rPr lang="en-US" sz="1765" dirty="0">
                <a:solidFill>
                  <a:srgbClr val="008000"/>
                </a:solidFill>
                <a:highlight>
                  <a:srgbClr val="FFFFFF"/>
                </a:highlight>
              </a:rPr>
              <a:t>("Received Data: " + </a:t>
            </a:r>
            <a:r>
              <a:rPr lang="en-US" sz="1765" dirty="0" err="1">
                <a:solidFill>
                  <a:srgbClr val="008000"/>
                </a:solidFill>
                <a:highlight>
                  <a:srgbClr val="FFFFFF"/>
                </a:highlight>
              </a:rPr>
              <a:t>m_GetResponse</a:t>
            </a:r>
            <a:r>
              <a:rPr lang="en-US" sz="1765" dirty="0">
                <a:solidFill>
                  <a:srgbClr val="008000"/>
                </a:solidFill>
                <a:highlight>
                  <a:srgbClr val="FFFFFF"/>
                </a:highlight>
              </a:rPr>
              <a:t>);</a:t>
            </a:r>
            <a:endParaRPr lang="en-US" sz="1765" dirty="0">
              <a:solidFill>
                <a:srgbClr val="000000"/>
              </a:solidFill>
              <a:highlight>
                <a:srgbClr val="FFFFFF"/>
              </a:highlight>
            </a:endParaRPr>
          </a:p>
          <a:p>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a:solidFill>
                  <a:srgbClr val="0000FF"/>
                </a:solidFill>
                <a:highlight>
                  <a:srgbClr val="FFFFFF"/>
                </a:highlight>
              </a:rPr>
              <a:t>catch</a:t>
            </a:r>
            <a:r>
              <a:rPr lang="en-US" sz="1765" dirty="0">
                <a:solidFill>
                  <a:srgbClr val="000000"/>
                </a:solidFill>
                <a:highlight>
                  <a:srgbClr val="FFFFFF"/>
                </a:highlight>
              </a:rPr>
              <a:t> (</a:t>
            </a:r>
            <a:r>
              <a:rPr lang="en-US" sz="1765" dirty="0">
                <a:solidFill>
                  <a:srgbClr val="2B91AF"/>
                </a:solidFill>
                <a:highlight>
                  <a:srgbClr val="FFFFFF"/>
                </a:highlight>
              </a:rPr>
              <a:t>Exception</a:t>
            </a:r>
            <a:r>
              <a:rPr lang="en-US" sz="1765" dirty="0">
                <a:solidFill>
                  <a:srgbClr val="000000"/>
                </a:solidFill>
                <a:highlight>
                  <a:srgbClr val="FFFFFF"/>
                </a:highlight>
              </a:rPr>
              <a:t> ex) {</a:t>
            </a:r>
          </a:p>
          <a:p>
            <a:r>
              <a:rPr lang="en-US" sz="1765" dirty="0">
                <a:solidFill>
                  <a:srgbClr val="000000"/>
                </a:solidFill>
                <a:highlight>
                  <a:srgbClr val="FFFFFF"/>
                </a:highlight>
              </a:rPr>
              <a:t>        </a:t>
            </a:r>
            <a:r>
              <a:rPr lang="en-US" sz="1765" dirty="0" err="1">
                <a:solidFill>
                  <a:srgbClr val="000000"/>
                </a:solidFill>
                <a:highlight>
                  <a:srgbClr val="FFFFFF"/>
                </a:highlight>
              </a:rPr>
              <a:t>rootPage.NotifyUser</a:t>
            </a:r>
            <a:r>
              <a:rPr lang="en-US" sz="1765" dirty="0">
                <a:solidFill>
                  <a:srgbClr val="000000"/>
                </a:solidFill>
                <a:highlight>
                  <a:srgbClr val="FFFFFF"/>
                </a:highlight>
              </a:rPr>
              <a:t>(</a:t>
            </a:r>
            <a:r>
              <a:rPr lang="en-US" sz="1765" dirty="0">
                <a:solidFill>
                  <a:srgbClr val="A31515"/>
                </a:solidFill>
                <a:highlight>
                  <a:srgbClr val="FFFFFF"/>
                </a:highlight>
              </a:rPr>
              <a:t>"Error posting data to server."</a:t>
            </a:r>
            <a:r>
              <a:rPr lang="en-US" sz="1765" dirty="0">
                <a:solidFill>
                  <a:srgbClr val="000000"/>
                </a:solidFill>
                <a:highlight>
                  <a:srgbClr val="FFFFFF"/>
                </a:highlight>
              </a:rPr>
              <a:t> + </a:t>
            </a:r>
            <a:r>
              <a:rPr lang="en-US" sz="1765" dirty="0" err="1">
                <a:solidFill>
                  <a:srgbClr val="000000"/>
                </a:solidFill>
                <a:highlight>
                  <a:srgbClr val="FFFFFF"/>
                </a:highlight>
              </a:rPr>
              <a:t>ex.Message</a:t>
            </a:r>
            <a:r>
              <a:rPr lang="en-US" sz="1765" dirty="0">
                <a:solidFill>
                  <a:srgbClr val="000000"/>
                </a:solidFill>
                <a:highlight>
                  <a:srgbClr val="FFFFFF"/>
                </a:highlight>
              </a:rPr>
              <a:t>);</a:t>
            </a:r>
          </a:p>
          <a:p>
            <a:r>
              <a:rPr lang="en-US" sz="1765" dirty="0">
                <a:solidFill>
                  <a:srgbClr val="000000"/>
                </a:solidFill>
                <a:highlight>
                  <a:srgbClr val="FFFFFF"/>
                </a:highlight>
              </a:rPr>
              <a:t>    }</a:t>
            </a:r>
          </a:p>
          <a:p>
            <a:r>
              <a:rPr lang="en-US" sz="1765" dirty="0">
                <a:solidFill>
                  <a:srgbClr val="000000"/>
                </a:solidFill>
                <a:highlight>
                  <a:srgbClr val="FFFFFF"/>
                </a:highlight>
              </a:rPr>
              <a:t>}</a:t>
            </a:r>
          </a:p>
          <a:p>
            <a:endParaRPr lang="en-US" sz="1765" dirty="0">
              <a:solidFill>
                <a:srgbClr val="000000"/>
              </a:solidFill>
              <a:highlight>
                <a:srgbClr val="FFFFFF"/>
              </a:highlight>
            </a:endParaRPr>
          </a:p>
          <a:p>
            <a:r>
              <a:rPr lang="nb-NO" sz="1765" dirty="0">
                <a:solidFill>
                  <a:srgbClr val="0000FF"/>
                </a:solidFill>
                <a:highlight>
                  <a:srgbClr val="FFFFFF"/>
                </a:highlight>
              </a:rPr>
              <a:t>private</a:t>
            </a:r>
            <a:r>
              <a:rPr lang="nb-NO" sz="1765" dirty="0">
                <a:solidFill>
                  <a:srgbClr val="000000"/>
                </a:solidFill>
                <a:highlight>
                  <a:srgbClr val="FFFFFF"/>
                </a:highlight>
              </a:rPr>
              <a:t> </a:t>
            </a:r>
            <a:r>
              <a:rPr lang="nb-NO" sz="1765" dirty="0">
                <a:solidFill>
                  <a:srgbClr val="0000FF"/>
                </a:solidFill>
                <a:highlight>
                  <a:srgbClr val="FFFFFF"/>
                </a:highlight>
              </a:rPr>
              <a:t>async</a:t>
            </a:r>
            <a:r>
              <a:rPr lang="nb-NO" sz="1765" dirty="0">
                <a:solidFill>
                  <a:srgbClr val="000000"/>
                </a:solidFill>
                <a:highlight>
                  <a:srgbClr val="FFFFFF"/>
                </a:highlight>
              </a:rPr>
              <a:t> </a:t>
            </a:r>
            <a:r>
              <a:rPr lang="nb-NO" sz="1765" dirty="0">
                <a:solidFill>
                  <a:srgbClr val="0000FF"/>
                </a:solidFill>
                <a:highlight>
                  <a:srgbClr val="FFFFFF"/>
                </a:highlight>
              </a:rPr>
              <a:t>void</a:t>
            </a:r>
            <a:r>
              <a:rPr lang="nb-NO" sz="1765" dirty="0">
                <a:solidFill>
                  <a:srgbClr val="000000"/>
                </a:solidFill>
                <a:highlight>
                  <a:srgbClr val="FFFFFF"/>
                </a:highlight>
              </a:rPr>
              <a:t> SendData(</a:t>
            </a:r>
            <a:r>
              <a:rPr lang="nb-NO" sz="1765" dirty="0">
                <a:solidFill>
                  <a:srgbClr val="0000FF"/>
                </a:solidFill>
                <a:highlight>
                  <a:srgbClr val="FFFFFF"/>
                </a:highlight>
              </a:rPr>
              <a:t>string</a:t>
            </a:r>
            <a:r>
              <a:rPr lang="nb-NO" sz="1765" dirty="0">
                <a:solidFill>
                  <a:srgbClr val="000000"/>
                </a:solidFill>
                <a:highlight>
                  <a:srgbClr val="FFFFFF"/>
                </a:highlight>
              </a:rPr>
              <a:t> Url) </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request = </a:t>
            </a:r>
            <a:r>
              <a:rPr lang="en-US" sz="1765" dirty="0" err="1">
                <a:solidFill>
                  <a:srgbClr val="2B91AF"/>
                </a:solidFill>
                <a:highlight>
                  <a:srgbClr val="FFFFFF"/>
                </a:highlight>
              </a:rPr>
              <a:t>WebRequest</a:t>
            </a:r>
            <a:r>
              <a:rPr lang="en-US" sz="1765" dirty="0" err="1">
                <a:solidFill>
                  <a:srgbClr val="000000"/>
                </a:solidFill>
                <a:highlight>
                  <a:srgbClr val="FFFFFF"/>
                </a:highlight>
              </a:rPr>
              <a:t>.Create</a:t>
            </a:r>
            <a:r>
              <a:rPr lang="en-US" sz="1765" dirty="0">
                <a:solidFill>
                  <a:srgbClr val="000000"/>
                </a:solidFill>
                <a:highlight>
                  <a:srgbClr val="FFFFFF"/>
                </a:highlight>
              </a:rPr>
              <a:t>(</a:t>
            </a:r>
            <a:r>
              <a:rPr lang="en-US" sz="1765" dirty="0" err="1">
                <a:solidFill>
                  <a:srgbClr val="000000"/>
                </a:solidFill>
                <a:highlight>
                  <a:srgbClr val="FFFFFF"/>
                </a:highlight>
              </a:rPr>
              <a:t>Url</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using </a:t>
            </a:r>
            <a:r>
              <a:rPr lang="en-US" sz="1765" dirty="0">
                <a:solidFill>
                  <a:srgbClr val="000000"/>
                </a:solidFill>
                <a:highlight>
                  <a:srgbClr val="FFFFFF"/>
                </a:highlight>
              </a:rPr>
              <a:t>(</a:t>
            </a:r>
            <a:r>
              <a:rPr lang="en-US" sz="1765" dirty="0" err="1">
                <a:solidFill>
                  <a:srgbClr val="0000FF"/>
                </a:solidFill>
                <a:highlight>
                  <a:srgbClr val="FFFFFF"/>
                </a:highlight>
              </a:rPr>
              <a:t>var</a:t>
            </a:r>
            <a:r>
              <a:rPr lang="en-US" sz="1765" dirty="0">
                <a:solidFill>
                  <a:srgbClr val="000000"/>
                </a:solidFill>
                <a:highlight>
                  <a:srgbClr val="FFFFFF"/>
                </a:highlight>
              </a:rPr>
              <a:t> response = </a:t>
            </a:r>
            <a:r>
              <a:rPr lang="en-US" sz="1765" dirty="0">
                <a:solidFill>
                  <a:srgbClr val="0000FF"/>
                </a:solidFill>
                <a:highlight>
                  <a:srgbClr val="FFFFFF"/>
                </a:highlight>
              </a:rPr>
              <a:t>await</a:t>
            </a:r>
            <a:r>
              <a:rPr lang="en-US" sz="1765" dirty="0">
                <a:solidFill>
                  <a:srgbClr val="000000"/>
                </a:solidFill>
                <a:highlight>
                  <a:srgbClr val="FFFFFF"/>
                </a:highlight>
              </a:rPr>
              <a:t> </a:t>
            </a:r>
            <a:r>
              <a:rPr lang="en-US" sz="1765" dirty="0" err="1">
                <a:solidFill>
                  <a:srgbClr val="000000"/>
                </a:solidFill>
                <a:highlight>
                  <a:srgbClr val="FFFFFF"/>
                </a:highlight>
              </a:rPr>
              <a:t>request.GetResponseAsync</a:t>
            </a:r>
            <a:r>
              <a:rPr lang="en-US" sz="1765" dirty="0">
                <a:solidFill>
                  <a:srgbClr val="000000"/>
                </a:solidFill>
                <a:highlight>
                  <a:srgbClr val="FFFFFF"/>
                </a:highlight>
              </a:rPr>
              <a:t>()) </a:t>
            </a:r>
            <a:r>
              <a:rPr lang="en-US" sz="1765" dirty="0">
                <a:solidFill>
                  <a:srgbClr val="008000"/>
                </a:solidFill>
                <a:highlight>
                  <a:srgbClr val="FFFFFF"/>
                </a:highlight>
              </a:rPr>
              <a:t>// exception on resumption</a:t>
            </a:r>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using </a:t>
            </a:r>
            <a:r>
              <a:rPr lang="en-US" sz="1765" dirty="0">
                <a:solidFill>
                  <a:srgbClr val="000000"/>
                </a:solidFill>
                <a:highlight>
                  <a:srgbClr val="FFFFFF"/>
                </a:highlight>
              </a:rPr>
              <a:t>(</a:t>
            </a:r>
            <a:r>
              <a:rPr lang="en-US" sz="1765" dirty="0" err="1">
                <a:solidFill>
                  <a:srgbClr val="0000FF"/>
                </a:solidFill>
                <a:highlight>
                  <a:srgbClr val="FFFFFF"/>
                </a:highlight>
              </a:rPr>
              <a:t>var</a:t>
            </a:r>
            <a:r>
              <a:rPr lang="en-US" sz="1765" dirty="0">
                <a:solidFill>
                  <a:srgbClr val="000000"/>
                </a:solidFill>
                <a:highlight>
                  <a:srgbClr val="FFFFFF"/>
                </a:highlight>
              </a:rPr>
              <a:t> stream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err="1">
                <a:solidFill>
                  <a:srgbClr val="2B91AF"/>
                </a:solidFill>
                <a:highlight>
                  <a:srgbClr val="FFFFFF"/>
                </a:highlight>
              </a:rPr>
              <a:t>StreamReader</a:t>
            </a:r>
            <a:r>
              <a:rPr lang="en-US" sz="1765" dirty="0">
                <a:solidFill>
                  <a:srgbClr val="000000"/>
                </a:solidFill>
                <a:highlight>
                  <a:srgbClr val="FFFFFF"/>
                </a:highlight>
              </a:rPr>
              <a:t>(</a:t>
            </a:r>
            <a:r>
              <a:rPr lang="en-US" sz="1765" dirty="0" err="1">
                <a:solidFill>
                  <a:srgbClr val="000000"/>
                </a:solidFill>
                <a:highlight>
                  <a:srgbClr val="FFFFFF"/>
                </a:highlight>
              </a:rPr>
              <a:t>response.GetResponseStream</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00"/>
                </a:solidFill>
                <a:effectLst>
                  <a:glow rad="381000">
                    <a:srgbClr val="FFFF00"/>
                  </a:glow>
                </a:effectLst>
                <a:highlight>
                  <a:srgbClr val="FFFFFF"/>
                </a:highlight>
              </a:rPr>
              <a:t>m_GetResponse</a:t>
            </a:r>
            <a:r>
              <a:rPr lang="en-US" sz="1765" dirty="0">
                <a:solidFill>
                  <a:srgbClr val="000000"/>
                </a:solidFill>
                <a:effectLst>
                  <a:glow rad="381000">
                    <a:srgbClr val="FFFF00"/>
                  </a:glow>
                </a:effectLst>
                <a:highlight>
                  <a:srgbClr val="FFFFFF"/>
                </a:highlight>
              </a:rPr>
              <a:t> </a:t>
            </a:r>
            <a:r>
              <a:rPr lang="en-US" sz="1765" dirty="0">
                <a:solidFill>
                  <a:srgbClr val="000000"/>
                </a:solidFill>
                <a:highlight>
                  <a:srgbClr val="FFFFFF"/>
                </a:highlight>
              </a:rPr>
              <a:t>= </a:t>
            </a:r>
            <a:r>
              <a:rPr lang="en-US" sz="1765" dirty="0" err="1">
                <a:solidFill>
                  <a:srgbClr val="000000"/>
                </a:solidFill>
                <a:highlight>
                  <a:srgbClr val="FFFFFF"/>
                </a:highlight>
              </a:rPr>
              <a:t>stream.ReadToEnd</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grpSp>
        <p:nvGrpSpPr>
          <p:cNvPr id="14" name="Group 13"/>
          <p:cNvGrpSpPr/>
          <p:nvPr/>
        </p:nvGrpSpPr>
        <p:grpSpPr>
          <a:xfrm>
            <a:off x="1763280" y="1327668"/>
            <a:ext cx="152392" cy="980801"/>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15" name="Group 14"/>
          <p:cNvGrpSpPr/>
          <p:nvPr/>
        </p:nvGrpSpPr>
        <p:grpSpPr>
          <a:xfrm>
            <a:off x="1915672" y="2453000"/>
            <a:ext cx="2017693" cy="3106566"/>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16" name="Group 15"/>
          <p:cNvGrpSpPr/>
          <p:nvPr/>
        </p:nvGrpSpPr>
        <p:grpSpPr>
          <a:xfrm>
            <a:off x="1548811" y="2377518"/>
            <a:ext cx="2074240" cy="3026418"/>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cxnSp>
        <p:nvCxnSpPr>
          <p:cNvPr id="47" name="Straight Arrow Connector 46"/>
          <p:cNvCxnSpPr/>
          <p:nvPr/>
        </p:nvCxnSpPr>
        <p:spPr>
          <a:xfrm flipH="1">
            <a:off x="3860351" y="5597532"/>
            <a:ext cx="6090" cy="1014329"/>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34523" y="2684828"/>
            <a:ext cx="152392" cy="1642154"/>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cxnSp>
        <p:nvCxnSpPr>
          <p:cNvPr id="26" name="Straight Arrow Connector 25"/>
          <p:cNvCxnSpPr/>
          <p:nvPr/>
        </p:nvCxnSpPr>
        <p:spPr>
          <a:xfrm flipH="1" flipV="1">
            <a:off x="269240" y="3156161"/>
            <a:ext cx="1188924" cy="101986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492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78D7"/>
                </a:solidFill>
              </a:rPr>
              <a:t>Async void is only for event handlers</a:t>
            </a:r>
            <a:endParaRPr lang="en-US" dirty="0"/>
          </a:p>
        </p:txBody>
      </p:sp>
      <p:sp>
        <p:nvSpPr>
          <p:cNvPr id="6" name="Text Placeholder 5"/>
          <p:cNvSpPr>
            <a:spLocks noGrp="1"/>
          </p:cNvSpPr>
          <p:nvPr>
            <p:ph type="body" sz="quarter" idx="10"/>
          </p:nvPr>
        </p:nvSpPr>
        <p:spPr>
          <a:xfrm>
            <a:off x="269239" y="1189495"/>
            <a:ext cx="11653523" cy="4978484"/>
          </a:xfrm>
        </p:spPr>
        <p:txBody>
          <a:bodyPr/>
          <a:lstStyle/>
          <a:p>
            <a:endParaRPr lang="en-US" dirty="0"/>
          </a:p>
          <a:p>
            <a:r>
              <a:rPr lang="en-US" dirty="0"/>
              <a:t>Principles</a:t>
            </a:r>
          </a:p>
          <a:p>
            <a:pPr lvl="1"/>
            <a:r>
              <a:rPr lang="en-US" dirty="0" err="1"/>
              <a:t>Async</a:t>
            </a:r>
            <a:r>
              <a:rPr lang="en-US" dirty="0"/>
              <a:t> void is a “fire-and-forget” mechanism...</a:t>
            </a:r>
          </a:p>
          <a:p>
            <a:pPr lvl="1"/>
            <a:r>
              <a:rPr lang="en-US" dirty="0"/>
              <a:t>The caller is </a:t>
            </a:r>
            <a:r>
              <a:rPr lang="en-US" i="1" dirty="0"/>
              <a:t>unable</a:t>
            </a:r>
            <a:r>
              <a:rPr lang="en-US" dirty="0"/>
              <a:t> to know when an </a:t>
            </a:r>
            <a:r>
              <a:rPr lang="en-US" dirty="0" err="1"/>
              <a:t>async</a:t>
            </a:r>
            <a:r>
              <a:rPr lang="en-US" dirty="0"/>
              <a:t> void has finished</a:t>
            </a:r>
          </a:p>
          <a:p>
            <a:pPr lvl="1"/>
            <a:r>
              <a:rPr lang="en-US" dirty="0"/>
              <a:t>The caller is </a:t>
            </a:r>
            <a:r>
              <a:rPr lang="en-US" i="1" dirty="0"/>
              <a:t>unable</a:t>
            </a:r>
            <a:r>
              <a:rPr lang="en-US" dirty="0"/>
              <a:t> to catch exceptions thrown from an </a:t>
            </a:r>
            <a:r>
              <a:rPr lang="en-US" dirty="0" err="1"/>
              <a:t>async</a:t>
            </a:r>
            <a:r>
              <a:rPr lang="en-US" dirty="0"/>
              <a:t> void</a:t>
            </a:r>
          </a:p>
          <a:p>
            <a:pPr lvl="2"/>
            <a:r>
              <a:rPr lang="en-US" dirty="0"/>
              <a:t>(instead they get posted to the UI message-loop)</a:t>
            </a:r>
            <a:br>
              <a:rPr lang="en-US" dirty="0"/>
            </a:br>
            <a:endParaRPr lang="en-US" dirty="0"/>
          </a:p>
          <a:p>
            <a:r>
              <a:rPr lang="en-US" dirty="0"/>
              <a:t>Guidance</a:t>
            </a:r>
          </a:p>
          <a:p>
            <a:pPr lvl="1"/>
            <a:r>
              <a:rPr lang="en-US" dirty="0"/>
              <a:t>Use </a:t>
            </a:r>
            <a:r>
              <a:rPr lang="en-US" dirty="0" err="1"/>
              <a:t>async</a:t>
            </a:r>
            <a:r>
              <a:rPr lang="en-US" dirty="0"/>
              <a:t> void methods only for top-level event handlers (and their like)</a:t>
            </a:r>
          </a:p>
          <a:p>
            <a:pPr lvl="1"/>
            <a:r>
              <a:rPr lang="en-US" dirty="0"/>
              <a:t>Use </a:t>
            </a:r>
            <a:r>
              <a:rPr lang="en-US" dirty="0" err="1"/>
              <a:t>async</a:t>
            </a:r>
            <a:r>
              <a:rPr lang="en-US" dirty="0"/>
              <a:t> Task-returning methods everywhere else</a:t>
            </a:r>
          </a:p>
          <a:p>
            <a:pPr lvl="1"/>
            <a:r>
              <a:rPr lang="en-US" dirty="0"/>
              <a:t>If you need fire-and-forget elsewhere, indicate it explicitly e.g. “</a:t>
            </a:r>
            <a:r>
              <a:rPr lang="en-US" dirty="0" err="1"/>
              <a:t>FredAsync</a:t>
            </a:r>
            <a:r>
              <a:rPr lang="en-US" dirty="0"/>
              <a:t>().</a:t>
            </a:r>
            <a:r>
              <a:rPr lang="en-US" dirty="0" err="1"/>
              <a:t>FireAndForget</a:t>
            </a:r>
            <a:r>
              <a:rPr lang="en-US" dirty="0"/>
              <a:t>()”</a:t>
            </a:r>
          </a:p>
          <a:p>
            <a:pPr lvl="1"/>
            <a:r>
              <a:rPr lang="en-US" dirty="0"/>
              <a:t>When you see an </a:t>
            </a:r>
            <a:r>
              <a:rPr lang="en-US" dirty="0" err="1"/>
              <a:t>async</a:t>
            </a:r>
            <a:r>
              <a:rPr lang="en-US" dirty="0"/>
              <a:t> lambda, verify it</a:t>
            </a:r>
          </a:p>
        </p:txBody>
      </p:sp>
    </p:spTree>
    <p:extLst>
      <p:ext uri="{BB962C8B-B14F-4D97-AF65-F5344CB8AC3E}">
        <p14:creationId xmlns:p14="http://schemas.microsoft.com/office/powerpoint/2010/main" val="1888106057"/>
      </p:ext>
    </p:extLst>
  </p:cSld>
  <p:clrMapOvr>
    <a:masterClrMapping/>
  </p:clrMapOvr>
  <p:transition>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E18CE7-4B92-4B28-9BBB-793775B77204}"/>
              </a:ext>
            </a:extLst>
          </p:cNvPr>
          <p:cNvSpPr txBox="1"/>
          <p:nvPr/>
        </p:nvSpPr>
        <p:spPr>
          <a:xfrm>
            <a:off x="1586906" y="508290"/>
            <a:ext cx="9018189" cy="5841421"/>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async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Button1_Click</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object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sender</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EventArgs</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try</a:t>
            </a:r>
            <a:endParaRPr lang="en-US" sz="1568" dirty="0">
              <a:solidFill>
                <a:srgbClr val="D4D4D4"/>
              </a:solidFill>
              <a:latin typeface="Consolas" panose="020B0609020204030204" pitchFamily="49" charset="0"/>
            </a:endParaRPr>
          </a:p>
          <a:p>
            <a:pPr marL="457183" lvl="1" defTabSz="914367"/>
            <a:r>
              <a:rPr lang="en-US" sz="1568" dirty="0">
                <a:solidFill>
                  <a:srgbClr val="D4D4D4"/>
                </a:solidFill>
                <a:latin typeface="Consolas" panose="020B0609020204030204" pitchFamily="49" charset="0"/>
              </a:rPr>
              <a:t>{</a:t>
            </a:r>
          </a:p>
          <a:p>
            <a:pPr marL="914367" lvl="2" defTabSz="914367"/>
            <a:r>
              <a:rPr lang="en-US" sz="1568" dirty="0" err="1">
                <a:solidFill>
                  <a:srgbClr val="DCDCAA"/>
                </a:solidFill>
                <a:latin typeface="Consolas" panose="020B0609020204030204" pitchFamily="49" charset="0"/>
              </a:rPr>
              <a:t>SendData</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"https://url"</a:t>
            </a:r>
            <a:r>
              <a:rPr lang="en-US" sz="1568" dirty="0">
                <a:solidFill>
                  <a:srgbClr val="D4D4D4"/>
                </a:solidFill>
                <a:latin typeface="Consolas" panose="020B0609020204030204" pitchFamily="49" charset="0"/>
              </a:rPr>
              <a:t>);</a:t>
            </a:r>
          </a:p>
          <a:p>
            <a:pPr marL="914367" lvl="2" defTabSz="914367"/>
            <a:r>
              <a:rPr lang="en-US" sz="1568" dirty="0">
                <a:solidFill>
                  <a:srgbClr val="569CD6"/>
                </a:solidFill>
                <a:latin typeface="Consolas" panose="020B0609020204030204" pitchFamily="49" charset="0"/>
              </a:rPr>
              <a:t>await</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Task</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Delay</a:t>
            </a:r>
            <a:r>
              <a:rPr lang="en-US" sz="1568" dirty="0">
                <a:solidFill>
                  <a:srgbClr val="D4D4D4"/>
                </a:solidFill>
                <a:latin typeface="Consolas" panose="020B0609020204030204" pitchFamily="49" charset="0"/>
              </a:rPr>
              <a:t>(</a:t>
            </a:r>
            <a:r>
              <a:rPr lang="en-US" sz="1568" dirty="0">
                <a:solidFill>
                  <a:srgbClr val="B5CEA8"/>
                </a:solidFill>
                <a:latin typeface="Consolas" panose="020B0609020204030204" pitchFamily="49" charset="0"/>
              </a:rPr>
              <a:t>2000</a:t>
            </a:r>
            <a:r>
              <a:rPr lang="en-US" sz="1568" dirty="0">
                <a:solidFill>
                  <a:srgbClr val="D4D4D4"/>
                </a:solidFill>
                <a:latin typeface="Consolas" panose="020B0609020204030204" pitchFamily="49" charset="0"/>
              </a:rPr>
              <a:t>);</a:t>
            </a:r>
          </a:p>
          <a:p>
            <a:pPr marL="914367" lvl="2" defTabSz="914367"/>
            <a:r>
              <a:rPr lang="en-US" sz="1568" dirty="0" err="1">
                <a:solidFill>
                  <a:srgbClr val="DCDCAA"/>
                </a:solidFill>
                <a:latin typeface="Consolas" panose="020B0609020204030204" pitchFamily="49" charset="0"/>
              </a:rPr>
              <a:t>DebugPrint</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"Received Data: "</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m_GetResponse</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catch</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System</a:t>
            </a:r>
            <a:r>
              <a:rPr lang="en-US" sz="1568" dirty="0" err="1">
                <a:solidFill>
                  <a:srgbClr val="D4D4D4"/>
                </a:solidFill>
                <a:latin typeface="Consolas" panose="020B0609020204030204" pitchFamily="49" charset="0"/>
              </a:rPr>
              <a:t>.</a:t>
            </a:r>
            <a:r>
              <a:rPr lang="en-US" sz="1568" dirty="0" err="1">
                <a:solidFill>
                  <a:srgbClr val="4EC9B0"/>
                </a:solidFill>
                <a:latin typeface="Consolas" panose="020B0609020204030204" pitchFamily="49" charset="0"/>
              </a:rPr>
              <a:t>Exception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ex</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9CDCFE"/>
                </a:solidFill>
                <a:latin typeface="Consolas" panose="020B0609020204030204" pitchFamily="49" charset="0"/>
              </a:rPr>
              <a:t>	</a:t>
            </a:r>
            <a:r>
              <a:rPr lang="en-US" sz="1568" dirty="0" err="1">
                <a:solidFill>
                  <a:srgbClr val="9CDCFE"/>
                </a:solidFill>
                <a:latin typeface="Consolas" panose="020B0609020204030204" pitchFamily="49" charset="0"/>
              </a:rPr>
              <a:t>root</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NotifyUser</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"Error posting data to Server"</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ex</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Message</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async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SendData</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url</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request</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WebRequest</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Create</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Url</a:t>
            </a:r>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using</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response</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await</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requet</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GetResponseAsync</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using</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stream</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StreamReader</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response</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GetResponseStream</a:t>
            </a:r>
            <a:r>
              <a:rPr lang="en-US" sz="1568" dirty="0">
                <a:solidFill>
                  <a:srgbClr val="D4D4D4"/>
                </a:solidFill>
                <a:latin typeface="Consolas" panose="020B0609020204030204" pitchFamily="49" charset="0"/>
              </a:rPr>
              <a:t>()))</a:t>
            </a:r>
          </a:p>
          <a:p>
            <a:pPr marL="1371550" lvl="3" defTabSz="914367"/>
            <a:r>
              <a:rPr lang="en-US" sz="1568" dirty="0" err="1">
                <a:solidFill>
                  <a:srgbClr val="9CDCFE"/>
                </a:solidFill>
                <a:latin typeface="Consolas" panose="020B0609020204030204" pitchFamily="49" charset="0"/>
              </a:rPr>
              <a:t>m_GetResponse</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stream</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ReadToEnd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62577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Async void is only for event handlers</a:t>
            </a:r>
          </a:p>
        </p:txBody>
      </p:sp>
      <p:sp>
        <p:nvSpPr>
          <p:cNvPr id="6" name="TextBox 5">
            <a:extLst>
              <a:ext uri="{FF2B5EF4-FFF2-40B4-BE49-F238E27FC236}">
                <a16:creationId xmlns:a16="http://schemas.microsoft.com/office/drawing/2014/main" id="{8581DF66-B6B3-4BFF-9BEA-F03C174AA4D3}"/>
              </a:ext>
            </a:extLst>
          </p:cNvPr>
          <p:cNvSpPr txBox="1"/>
          <p:nvPr/>
        </p:nvSpPr>
        <p:spPr>
          <a:xfrm>
            <a:off x="1154527" y="1899127"/>
            <a:ext cx="9882946" cy="4634516"/>
          </a:xfrm>
          <a:prstGeom prst="rect">
            <a:avLst/>
          </a:prstGeom>
          <a:noFill/>
        </p:spPr>
        <p:txBody>
          <a:bodyPr wrap="square" lIns="179285" tIns="143428" rIns="179285" bIns="143428" rtlCol="0">
            <a:spAutoFit/>
          </a:bodyPr>
          <a:lstStyle/>
          <a:p>
            <a:pPr marL="448193" indent="-448193" algn="just" defTabSz="914367">
              <a:buFont typeface="+mj-lt"/>
              <a:buAutoNum type="arabicPeriod"/>
            </a:pPr>
            <a:r>
              <a:rPr lang="en-US" sz="2353" dirty="0">
                <a:solidFill>
                  <a:srgbClr val="505050"/>
                </a:solidFill>
                <a:latin typeface="Segoe UI Light"/>
              </a:rPr>
              <a:t>There is race condition; Therefore, code may not work the same every time depending on network latency. It seems whoever wrote this code made some experiment with it which is why he put that 2 second delay but code is fundamentally flawed</a:t>
            </a:r>
          </a:p>
          <a:p>
            <a:pPr marL="448193" indent="-448193" algn="just" defTabSz="914367">
              <a:buFont typeface="+mj-lt"/>
              <a:buAutoNum type="arabicPeriod"/>
            </a:pPr>
            <a:endParaRPr lang="en-US" sz="2353" dirty="0">
              <a:solidFill>
                <a:srgbClr val="505050"/>
              </a:solidFill>
              <a:latin typeface="Segoe UI Light"/>
            </a:endParaRPr>
          </a:p>
          <a:p>
            <a:pPr marL="448193" indent="-448193" algn="just" defTabSz="914367">
              <a:buFont typeface="+mj-lt"/>
              <a:buAutoNum type="arabicPeriod"/>
            </a:pPr>
            <a:r>
              <a:rPr lang="en-US" sz="2353" dirty="0">
                <a:solidFill>
                  <a:srgbClr val="505050"/>
                </a:solidFill>
                <a:latin typeface="Segoe UI Light"/>
              </a:rPr>
              <a:t>Try catch Block will not catch exceptions from </a:t>
            </a:r>
            <a:r>
              <a:rPr lang="en-US" sz="2353" dirty="0" err="1">
                <a:solidFill>
                  <a:srgbClr val="505050"/>
                </a:solidFill>
                <a:latin typeface="Segoe UI Light"/>
              </a:rPr>
              <a:t>SendData</a:t>
            </a:r>
            <a:r>
              <a:rPr lang="en-US" sz="2353" dirty="0">
                <a:solidFill>
                  <a:srgbClr val="505050"/>
                </a:solidFill>
                <a:latin typeface="Segoe UI Light"/>
              </a:rPr>
              <a:t> because it doesn’t have any context of Send Data being an Async Method. Therefore, there is a chance the application will have runtime exception which will be handled by UI Thread which will crash application</a:t>
            </a:r>
          </a:p>
          <a:p>
            <a:pPr marL="448193" indent="-448193" algn="just" defTabSz="914367">
              <a:buFont typeface="+mj-lt"/>
              <a:buAutoNum type="arabicPeriod"/>
            </a:pPr>
            <a:endParaRPr lang="en-US" sz="2353" dirty="0">
              <a:solidFill>
                <a:srgbClr val="505050"/>
              </a:solidFill>
              <a:latin typeface="Segoe UI Light"/>
            </a:endParaRPr>
          </a:p>
          <a:p>
            <a:pPr marL="448193" indent="-448193" algn="just" defTabSz="914367">
              <a:buFont typeface="+mj-lt"/>
              <a:buAutoNum type="arabicPeriod"/>
            </a:pPr>
            <a:r>
              <a:rPr lang="en-US" sz="2353" dirty="0">
                <a:solidFill>
                  <a:srgbClr val="505050"/>
                </a:solidFill>
                <a:latin typeface="Segoe UI Light"/>
              </a:rPr>
              <a:t>Should not assign the result to a field variable, instead should have returned it as part of the method Task&lt;T&gt; to avoid other issues</a:t>
            </a:r>
          </a:p>
        </p:txBody>
      </p:sp>
      <p:sp>
        <p:nvSpPr>
          <p:cNvPr id="7" name="TextBox 6">
            <a:extLst>
              <a:ext uri="{FF2B5EF4-FFF2-40B4-BE49-F238E27FC236}">
                <a16:creationId xmlns:a16="http://schemas.microsoft.com/office/drawing/2014/main" id="{88949C44-2A7A-4A83-B67B-4BA4CEB5D71A}"/>
              </a:ext>
            </a:extLst>
          </p:cNvPr>
          <p:cNvSpPr txBox="1"/>
          <p:nvPr/>
        </p:nvSpPr>
        <p:spPr>
          <a:xfrm>
            <a:off x="1366305" y="1283605"/>
            <a:ext cx="5118410"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505050"/>
                </a:solidFill>
                <a:latin typeface="Segoe UI"/>
              </a:rPr>
              <a:t>Problems with Previous Code Block:</a:t>
            </a:r>
          </a:p>
        </p:txBody>
      </p:sp>
    </p:spTree>
    <p:extLst>
      <p:ext uri="{BB962C8B-B14F-4D97-AF65-F5344CB8AC3E}">
        <p14:creationId xmlns:p14="http://schemas.microsoft.com/office/powerpoint/2010/main" val="53528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void is only for event handlers</a:t>
            </a:r>
            <a:endParaRPr lang="en-US" dirty="0"/>
          </a:p>
        </p:txBody>
      </p:sp>
      <p:sp>
        <p:nvSpPr>
          <p:cNvPr id="3" name="Text Placeholder 2"/>
          <p:cNvSpPr>
            <a:spLocks noGrp="1"/>
          </p:cNvSpPr>
          <p:nvPr>
            <p:ph type="body" sz="quarter" idx="10"/>
          </p:nvPr>
        </p:nvSpPr>
        <p:spPr>
          <a:xfrm>
            <a:off x="269240" y="1197639"/>
            <a:ext cx="11653522" cy="5449178"/>
          </a:xfrm>
          <a:noFill/>
        </p:spPr>
        <p:txBody>
          <a:bodyPr/>
          <a:lstStyle/>
          <a:p>
            <a:br>
              <a:rPr lang="en-US" sz="1765" dirty="0">
                <a:solidFill>
                  <a:srgbClr val="0000FF"/>
                </a:solidFill>
                <a:highlight>
                  <a:srgbClr val="FFFFFF"/>
                </a:highlight>
              </a:rPr>
            </a:br>
            <a:r>
              <a:rPr lang="en-US" sz="1765" dirty="0">
                <a:solidFill>
                  <a:srgbClr val="0000FF"/>
                </a:solidFill>
                <a:highlight>
                  <a:srgbClr val="FFFFFF"/>
                </a:highlight>
              </a:rPr>
              <a:t>private</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FF"/>
                </a:solidFill>
                <a:highlight>
                  <a:srgbClr val="FFFFFF"/>
                </a:highlight>
              </a:rPr>
              <a:t> void</a:t>
            </a:r>
            <a:r>
              <a:rPr lang="en-US" sz="1765" dirty="0">
                <a:solidFill>
                  <a:srgbClr val="000000"/>
                </a:solidFill>
                <a:highlight>
                  <a:srgbClr val="FFFFFF"/>
                </a:highlight>
              </a:rPr>
              <a:t> Button1_Click(</a:t>
            </a:r>
            <a:r>
              <a:rPr lang="en-US" sz="1765" dirty="0">
                <a:solidFill>
                  <a:srgbClr val="0000FF"/>
                </a:solidFill>
                <a:highlight>
                  <a:srgbClr val="FFFFFF"/>
                </a:highlight>
              </a:rPr>
              <a:t>object</a:t>
            </a:r>
            <a:r>
              <a:rPr lang="en-US" sz="1765" dirty="0">
                <a:solidFill>
                  <a:srgbClr val="000000"/>
                </a:solidFill>
                <a:highlight>
                  <a:srgbClr val="FFFFFF"/>
                </a:highlight>
              </a:rPr>
              <a:t> Sender, </a:t>
            </a:r>
            <a:r>
              <a:rPr lang="en-US" sz="1765" dirty="0" err="1">
                <a:solidFill>
                  <a:srgbClr val="2B91AF"/>
                </a:solidFill>
                <a:highlight>
                  <a:srgbClr val="FFFFFF"/>
                </a:highlight>
              </a:rPr>
              <a:t>EventArgs</a:t>
            </a:r>
            <a:r>
              <a:rPr lang="en-US" sz="1765" dirty="0">
                <a:solidFill>
                  <a:srgbClr val="000000"/>
                </a:solidFill>
                <a:highlight>
                  <a:srgbClr val="FFFFFF"/>
                </a:highlight>
              </a:rPr>
              <a:t> e) {</a:t>
            </a:r>
          </a:p>
          <a:p>
            <a:r>
              <a:rPr lang="en-US" sz="1765" dirty="0">
                <a:solidFill>
                  <a:srgbClr val="000000"/>
                </a:solidFill>
                <a:highlight>
                  <a:srgbClr val="FFFFFF"/>
                </a:highlight>
              </a:rPr>
              <a:t>    </a:t>
            </a:r>
            <a:r>
              <a:rPr lang="en-US" sz="1765" dirty="0">
                <a:solidFill>
                  <a:srgbClr val="0000FF"/>
                </a:solidFill>
                <a:highlight>
                  <a:srgbClr val="FFFFFF"/>
                </a:highlight>
              </a:rPr>
              <a:t>try</a:t>
            </a:r>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err="1">
                <a:solidFill>
                  <a:srgbClr val="000000"/>
                </a:solidFill>
                <a:highlight>
                  <a:srgbClr val="FFFFFF"/>
                </a:highlight>
              </a:rPr>
              <a:t>SendData</a:t>
            </a:r>
            <a:r>
              <a:rPr lang="en-US" sz="1765" dirty="0">
                <a:solidFill>
                  <a:srgbClr val="000000"/>
                </a:solidFill>
                <a:highlight>
                  <a:srgbClr val="FFFFFF"/>
                </a:highlight>
              </a:rPr>
              <a:t>(</a:t>
            </a:r>
            <a:r>
              <a:rPr lang="en-US" sz="1765" dirty="0">
                <a:solidFill>
                  <a:srgbClr val="A31515"/>
                </a:solidFill>
                <a:highlight>
                  <a:srgbClr val="FFFFFF"/>
                </a:highlight>
              </a:rPr>
              <a:t>"https://secure.flickr.com/services/</a:t>
            </a:r>
            <a:r>
              <a:rPr lang="en-US" sz="1765" dirty="0" err="1">
                <a:solidFill>
                  <a:srgbClr val="A31515"/>
                </a:solidFill>
                <a:highlight>
                  <a:srgbClr val="FFFFFF"/>
                </a:highlight>
              </a:rPr>
              <a:t>oauth</a:t>
            </a:r>
            <a:r>
              <a:rPr lang="en-US" sz="1765" dirty="0">
                <a:solidFill>
                  <a:srgbClr val="A31515"/>
                </a:solidFill>
                <a:highlight>
                  <a:srgbClr val="FFFFFF"/>
                </a:highlight>
              </a:rPr>
              <a:t>/</a:t>
            </a:r>
            <a:r>
              <a:rPr lang="en-US" sz="1765" dirty="0" err="1">
                <a:solidFill>
                  <a:srgbClr val="A31515"/>
                </a:solidFill>
                <a:highlight>
                  <a:srgbClr val="FFFFFF"/>
                </a:highlight>
              </a:rPr>
              <a:t>request_token</a:t>
            </a:r>
            <a:r>
              <a:rPr lang="en-US" sz="1765" dirty="0">
                <a:solidFill>
                  <a:srgbClr val="A31515"/>
                </a:solidFill>
                <a:highlight>
                  <a:srgbClr val="FFFFFF"/>
                </a:highlight>
              </a:rPr>
              <a:t>"</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await</a:t>
            </a:r>
            <a:r>
              <a:rPr lang="en-US" sz="1765" dirty="0">
                <a:solidFill>
                  <a:srgbClr val="000000"/>
                </a:solidFill>
                <a:highlight>
                  <a:srgbClr val="FFFFFF"/>
                </a:highlight>
              </a:rPr>
              <a:t> </a:t>
            </a:r>
            <a:r>
              <a:rPr lang="en-US" sz="1765" dirty="0" err="1">
                <a:solidFill>
                  <a:srgbClr val="2B91AF"/>
                </a:solidFill>
                <a:highlight>
                  <a:srgbClr val="FFFFFF"/>
                </a:highlight>
              </a:rPr>
              <a:t>Task</a:t>
            </a:r>
            <a:r>
              <a:rPr lang="en-US" sz="1765" dirty="0" err="1">
                <a:solidFill>
                  <a:srgbClr val="000000"/>
                </a:solidFill>
                <a:highlight>
                  <a:srgbClr val="FFFFFF"/>
                </a:highlight>
              </a:rPr>
              <a:t>.Delay</a:t>
            </a:r>
            <a:r>
              <a:rPr lang="en-US" sz="1765" dirty="0">
                <a:solidFill>
                  <a:srgbClr val="000000"/>
                </a:solidFill>
                <a:highlight>
                  <a:srgbClr val="FFFFFF"/>
                </a:highlight>
              </a:rPr>
              <a:t>(2000);</a:t>
            </a:r>
          </a:p>
          <a:p>
            <a:r>
              <a:rPr lang="en-US" sz="1765" dirty="0">
                <a:solidFill>
                  <a:srgbClr val="000000"/>
                </a:solidFill>
                <a:highlight>
                  <a:srgbClr val="FFFFFF"/>
                </a:highlight>
              </a:rPr>
              <a:t>        </a:t>
            </a:r>
            <a:r>
              <a:rPr lang="en-US" sz="1765" dirty="0" err="1">
                <a:solidFill>
                  <a:srgbClr val="000000"/>
                </a:solidFill>
                <a:highlight>
                  <a:srgbClr val="FFFFFF"/>
                </a:highlight>
              </a:rPr>
              <a:t>DebugPrint</a:t>
            </a:r>
            <a:r>
              <a:rPr lang="en-US" sz="1765" dirty="0">
                <a:solidFill>
                  <a:srgbClr val="000000"/>
                </a:solidFill>
                <a:highlight>
                  <a:srgbClr val="FFFFFF"/>
                </a:highlight>
              </a:rPr>
              <a:t>(</a:t>
            </a:r>
            <a:r>
              <a:rPr lang="en-US" sz="1765" dirty="0">
                <a:solidFill>
                  <a:srgbClr val="A31515"/>
                </a:solidFill>
                <a:highlight>
                  <a:srgbClr val="FFFFFF"/>
                </a:highlight>
              </a:rPr>
              <a:t>"Received Data: "</a:t>
            </a:r>
            <a:r>
              <a:rPr lang="en-US" sz="1765" dirty="0">
                <a:solidFill>
                  <a:srgbClr val="000000"/>
                </a:solidFill>
                <a:highlight>
                  <a:srgbClr val="FFFFFF"/>
                </a:highlight>
              </a:rPr>
              <a:t> + </a:t>
            </a:r>
            <a:r>
              <a:rPr lang="en-US" sz="1765" dirty="0" err="1">
                <a:solidFill>
                  <a:srgbClr val="000000"/>
                </a:solidFill>
                <a:highlight>
                  <a:srgbClr val="FFFFFF"/>
                </a:highlight>
              </a:rPr>
              <a:t>m_GetResponse</a:t>
            </a:r>
            <a:r>
              <a:rPr lang="en-US" sz="1765" dirty="0">
                <a:solidFill>
                  <a:srgbClr val="000000"/>
                </a:solidFill>
                <a:highlight>
                  <a:srgbClr val="FFFFFF"/>
                </a:highlight>
              </a:rPr>
              <a:t>); </a:t>
            </a:r>
          </a:p>
          <a:p>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a:solidFill>
                  <a:srgbClr val="0000FF"/>
                </a:solidFill>
                <a:highlight>
                  <a:srgbClr val="FFFFFF"/>
                </a:highlight>
              </a:rPr>
              <a:t>catch</a:t>
            </a:r>
            <a:r>
              <a:rPr lang="en-US" sz="1765" dirty="0">
                <a:solidFill>
                  <a:srgbClr val="000000"/>
                </a:solidFill>
                <a:highlight>
                  <a:srgbClr val="FFFFFF"/>
                </a:highlight>
              </a:rPr>
              <a:t> (</a:t>
            </a:r>
            <a:r>
              <a:rPr lang="en-US" sz="1765" dirty="0">
                <a:solidFill>
                  <a:srgbClr val="2B91AF"/>
                </a:solidFill>
                <a:highlight>
                  <a:srgbClr val="FFFFFF"/>
                </a:highlight>
              </a:rPr>
              <a:t>Exception</a:t>
            </a:r>
            <a:r>
              <a:rPr lang="en-US" sz="1765" dirty="0">
                <a:solidFill>
                  <a:srgbClr val="000000"/>
                </a:solidFill>
                <a:highlight>
                  <a:srgbClr val="FFFFFF"/>
                </a:highlight>
              </a:rPr>
              <a:t> ex) {</a:t>
            </a:r>
          </a:p>
          <a:p>
            <a:r>
              <a:rPr lang="en-US" sz="1765" dirty="0">
                <a:solidFill>
                  <a:srgbClr val="000000"/>
                </a:solidFill>
                <a:highlight>
                  <a:srgbClr val="FFFFFF"/>
                </a:highlight>
              </a:rPr>
              <a:t>        </a:t>
            </a:r>
            <a:r>
              <a:rPr lang="en-US" sz="1765" dirty="0" err="1">
                <a:solidFill>
                  <a:srgbClr val="000000"/>
                </a:solidFill>
                <a:highlight>
                  <a:srgbClr val="FFFFFF"/>
                </a:highlight>
              </a:rPr>
              <a:t>rootPage.NotifyUser</a:t>
            </a:r>
            <a:r>
              <a:rPr lang="en-US" sz="1765" dirty="0">
                <a:solidFill>
                  <a:srgbClr val="000000"/>
                </a:solidFill>
                <a:highlight>
                  <a:srgbClr val="FFFFFF"/>
                </a:highlight>
              </a:rPr>
              <a:t>(</a:t>
            </a:r>
            <a:r>
              <a:rPr lang="en-US" sz="1765" dirty="0">
                <a:solidFill>
                  <a:srgbClr val="A31515"/>
                </a:solidFill>
                <a:highlight>
                  <a:srgbClr val="FFFFFF"/>
                </a:highlight>
              </a:rPr>
              <a:t>"Error posting data to server."</a:t>
            </a:r>
            <a:r>
              <a:rPr lang="en-US" sz="1765" dirty="0">
                <a:solidFill>
                  <a:srgbClr val="000000"/>
                </a:solidFill>
                <a:highlight>
                  <a:srgbClr val="FFFFFF"/>
                </a:highlight>
              </a:rPr>
              <a:t> + </a:t>
            </a:r>
            <a:r>
              <a:rPr lang="en-US" sz="1765" dirty="0" err="1">
                <a:solidFill>
                  <a:srgbClr val="000000"/>
                </a:solidFill>
                <a:highlight>
                  <a:srgbClr val="FFFFFF"/>
                </a:highlight>
              </a:rPr>
              <a:t>ex.Message</a:t>
            </a:r>
            <a:r>
              <a:rPr lang="en-US" sz="1765" dirty="0">
                <a:solidFill>
                  <a:srgbClr val="000000"/>
                </a:solidFill>
                <a:highlight>
                  <a:srgbClr val="FFFFFF"/>
                </a:highlight>
              </a:rPr>
              <a:t>);</a:t>
            </a:r>
          </a:p>
          <a:p>
            <a:r>
              <a:rPr lang="en-US" sz="1765" dirty="0">
                <a:solidFill>
                  <a:srgbClr val="000000"/>
                </a:solidFill>
                <a:highlight>
                  <a:srgbClr val="FFFFFF"/>
                </a:highlight>
              </a:rPr>
              <a:t>    }</a:t>
            </a:r>
          </a:p>
          <a:p>
            <a:r>
              <a:rPr lang="en-US" sz="1765" dirty="0">
                <a:solidFill>
                  <a:srgbClr val="000000"/>
                </a:solidFill>
                <a:highlight>
                  <a:srgbClr val="FFFFFF"/>
                </a:highlight>
              </a:rPr>
              <a:t>}</a:t>
            </a:r>
          </a:p>
          <a:p>
            <a:endParaRPr lang="en-US" sz="1765" dirty="0">
              <a:solidFill>
                <a:srgbClr val="000000"/>
              </a:solidFill>
              <a:highlight>
                <a:srgbClr val="FFFFFF"/>
              </a:highlight>
            </a:endParaRPr>
          </a:p>
          <a:p>
            <a:r>
              <a:rPr lang="nb-NO" sz="1765" dirty="0">
                <a:solidFill>
                  <a:srgbClr val="0000FF"/>
                </a:solidFill>
                <a:highlight>
                  <a:srgbClr val="FFFFFF"/>
                </a:highlight>
              </a:rPr>
              <a:t>private</a:t>
            </a:r>
            <a:r>
              <a:rPr lang="nb-NO" sz="1765" dirty="0">
                <a:solidFill>
                  <a:srgbClr val="000000"/>
                </a:solidFill>
                <a:highlight>
                  <a:srgbClr val="FFFFFF"/>
                </a:highlight>
              </a:rPr>
              <a:t> </a:t>
            </a:r>
            <a:r>
              <a:rPr lang="nb-NO" sz="1765" dirty="0">
                <a:solidFill>
                  <a:srgbClr val="0000FF"/>
                </a:solidFill>
                <a:highlight>
                  <a:srgbClr val="FFFFFF"/>
                </a:highlight>
              </a:rPr>
              <a:t>async</a:t>
            </a:r>
            <a:r>
              <a:rPr lang="nb-NO" sz="1765" dirty="0">
                <a:solidFill>
                  <a:srgbClr val="000000"/>
                </a:solidFill>
                <a:highlight>
                  <a:srgbClr val="FFFFFF"/>
                </a:highlight>
              </a:rPr>
              <a:t> </a:t>
            </a:r>
            <a:r>
              <a:rPr lang="nb-NO" sz="1765" dirty="0">
                <a:solidFill>
                  <a:srgbClr val="0000FF"/>
                </a:solidFill>
                <a:highlight>
                  <a:srgbClr val="FFFFFF"/>
                </a:highlight>
              </a:rPr>
              <a:t>void</a:t>
            </a:r>
            <a:r>
              <a:rPr lang="nb-NO" sz="1765" dirty="0">
                <a:solidFill>
                  <a:srgbClr val="000000"/>
                </a:solidFill>
                <a:highlight>
                  <a:srgbClr val="FFFFFF"/>
                </a:highlight>
              </a:rPr>
              <a:t> SendData(</a:t>
            </a:r>
            <a:r>
              <a:rPr lang="nb-NO" sz="1765" dirty="0">
                <a:solidFill>
                  <a:srgbClr val="0000FF"/>
                </a:solidFill>
                <a:highlight>
                  <a:srgbClr val="FFFFFF"/>
                </a:highlight>
              </a:rPr>
              <a:t>string</a:t>
            </a:r>
            <a:r>
              <a:rPr lang="nb-NO" sz="1765" dirty="0">
                <a:solidFill>
                  <a:srgbClr val="000000"/>
                </a:solidFill>
                <a:highlight>
                  <a:srgbClr val="FFFFFF"/>
                </a:highlight>
              </a:rPr>
              <a:t> Url) </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request = </a:t>
            </a:r>
            <a:r>
              <a:rPr lang="en-US" sz="1765" dirty="0" err="1">
                <a:solidFill>
                  <a:srgbClr val="2B91AF"/>
                </a:solidFill>
                <a:highlight>
                  <a:srgbClr val="FFFFFF"/>
                </a:highlight>
              </a:rPr>
              <a:t>WebRequest</a:t>
            </a:r>
            <a:r>
              <a:rPr lang="en-US" sz="1765" dirty="0" err="1">
                <a:solidFill>
                  <a:srgbClr val="000000"/>
                </a:solidFill>
                <a:highlight>
                  <a:srgbClr val="FFFFFF"/>
                </a:highlight>
              </a:rPr>
              <a:t>.Create</a:t>
            </a:r>
            <a:r>
              <a:rPr lang="en-US" sz="1765" dirty="0">
                <a:solidFill>
                  <a:srgbClr val="000000"/>
                </a:solidFill>
                <a:highlight>
                  <a:srgbClr val="FFFFFF"/>
                </a:highlight>
              </a:rPr>
              <a:t>(</a:t>
            </a:r>
            <a:r>
              <a:rPr lang="en-US" sz="1765" dirty="0" err="1">
                <a:solidFill>
                  <a:srgbClr val="000000"/>
                </a:solidFill>
                <a:highlight>
                  <a:srgbClr val="FFFFFF"/>
                </a:highlight>
              </a:rPr>
              <a:t>Url</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using </a:t>
            </a:r>
            <a:r>
              <a:rPr lang="en-US" sz="1765" dirty="0">
                <a:solidFill>
                  <a:srgbClr val="000000"/>
                </a:solidFill>
                <a:highlight>
                  <a:srgbClr val="FFFFFF"/>
                </a:highlight>
              </a:rPr>
              <a:t>(</a:t>
            </a:r>
            <a:r>
              <a:rPr lang="en-US" sz="1765" dirty="0" err="1">
                <a:solidFill>
                  <a:srgbClr val="0000FF"/>
                </a:solidFill>
                <a:highlight>
                  <a:srgbClr val="FFFFFF"/>
                </a:highlight>
              </a:rPr>
              <a:t>var</a:t>
            </a:r>
            <a:r>
              <a:rPr lang="en-US" sz="1765" dirty="0">
                <a:solidFill>
                  <a:srgbClr val="000000"/>
                </a:solidFill>
                <a:highlight>
                  <a:srgbClr val="FFFFFF"/>
                </a:highlight>
              </a:rPr>
              <a:t> response = </a:t>
            </a:r>
            <a:r>
              <a:rPr lang="en-US" sz="1765" dirty="0">
                <a:solidFill>
                  <a:srgbClr val="0000FF"/>
                </a:solidFill>
                <a:highlight>
                  <a:srgbClr val="FFFFFF"/>
                </a:highlight>
              </a:rPr>
              <a:t>await</a:t>
            </a:r>
            <a:r>
              <a:rPr lang="en-US" sz="1765" dirty="0">
                <a:solidFill>
                  <a:srgbClr val="000000"/>
                </a:solidFill>
                <a:highlight>
                  <a:srgbClr val="FFFFFF"/>
                </a:highlight>
              </a:rPr>
              <a:t> </a:t>
            </a:r>
            <a:r>
              <a:rPr lang="en-US" sz="1765" dirty="0" err="1">
                <a:solidFill>
                  <a:srgbClr val="000000"/>
                </a:solidFill>
                <a:highlight>
                  <a:srgbClr val="FFFFFF"/>
                </a:highlight>
              </a:rPr>
              <a:t>request.GetResponseAsync</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using </a:t>
            </a:r>
            <a:r>
              <a:rPr lang="en-US" sz="1765" dirty="0">
                <a:solidFill>
                  <a:srgbClr val="000000"/>
                </a:solidFill>
                <a:highlight>
                  <a:srgbClr val="FFFFFF"/>
                </a:highlight>
              </a:rPr>
              <a:t>(</a:t>
            </a:r>
            <a:r>
              <a:rPr lang="en-US" sz="1765" dirty="0" err="1">
                <a:solidFill>
                  <a:srgbClr val="0000FF"/>
                </a:solidFill>
                <a:highlight>
                  <a:srgbClr val="FFFFFF"/>
                </a:highlight>
              </a:rPr>
              <a:t>var</a:t>
            </a:r>
            <a:r>
              <a:rPr lang="en-US" sz="1765" dirty="0">
                <a:solidFill>
                  <a:srgbClr val="000000"/>
                </a:solidFill>
                <a:highlight>
                  <a:srgbClr val="FFFFFF"/>
                </a:highlight>
              </a:rPr>
              <a:t> stream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err="1">
                <a:solidFill>
                  <a:srgbClr val="2B91AF"/>
                </a:solidFill>
                <a:highlight>
                  <a:srgbClr val="FFFFFF"/>
                </a:highlight>
              </a:rPr>
              <a:t>StreamReader</a:t>
            </a:r>
            <a:r>
              <a:rPr lang="en-US" sz="1765" dirty="0">
                <a:solidFill>
                  <a:srgbClr val="000000"/>
                </a:solidFill>
                <a:highlight>
                  <a:srgbClr val="FFFFFF"/>
                </a:highlight>
              </a:rPr>
              <a:t>(</a:t>
            </a:r>
            <a:r>
              <a:rPr lang="en-US" sz="1765" dirty="0" err="1">
                <a:solidFill>
                  <a:srgbClr val="000000"/>
                </a:solidFill>
                <a:highlight>
                  <a:srgbClr val="FFFFFF"/>
                </a:highlight>
              </a:rPr>
              <a:t>response.GetResponseStream</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00"/>
                </a:solidFill>
                <a:effectLst>
                  <a:glow rad="381000">
                    <a:srgbClr val="FFFF00"/>
                  </a:glow>
                </a:effectLst>
                <a:highlight>
                  <a:srgbClr val="FFFFFF"/>
                </a:highlight>
              </a:rPr>
              <a:t>m_GetResponse</a:t>
            </a:r>
            <a:r>
              <a:rPr lang="en-US" sz="1765" dirty="0">
                <a:solidFill>
                  <a:srgbClr val="000000"/>
                </a:solidFill>
                <a:effectLst>
                  <a:glow rad="381000">
                    <a:srgbClr val="FFFF00"/>
                  </a:glow>
                </a:effectLst>
                <a:highlight>
                  <a:srgbClr val="FFFFFF"/>
                </a:highlight>
              </a:rPr>
              <a:t> </a:t>
            </a:r>
            <a:r>
              <a:rPr lang="en-US" sz="1765" dirty="0">
                <a:solidFill>
                  <a:srgbClr val="000000"/>
                </a:solidFill>
                <a:highlight>
                  <a:srgbClr val="FFFFFF"/>
                </a:highlight>
              </a:rPr>
              <a:t>= </a:t>
            </a:r>
            <a:r>
              <a:rPr lang="en-US" sz="1765" dirty="0" err="1">
                <a:solidFill>
                  <a:srgbClr val="000000"/>
                </a:solidFill>
                <a:highlight>
                  <a:srgbClr val="FFFFFF"/>
                </a:highlight>
              </a:rPr>
              <a:t>stream.ReadToEnd</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grpSp>
        <p:nvGrpSpPr>
          <p:cNvPr id="11" name="Group 10"/>
          <p:cNvGrpSpPr/>
          <p:nvPr/>
        </p:nvGrpSpPr>
        <p:grpSpPr>
          <a:xfrm>
            <a:off x="2062088" y="4549531"/>
            <a:ext cx="597617" cy="363667"/>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pPr defTabSz="914367"/>
              <a:r>
                <a:rPr lang="en-US" sz="1765" dirty="0">
                  <a:solidFill>
                    <a:srgbClr val="002050">
                      <a:lumMod val="60000"/>
                      <a:lumOff val="40000"/>
                    </a:srgb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12" name="Group 11"/>
          <p:cNvGrpSpPr/>
          <p:nvPr/>
        </p:nvGrpSpPr>
        <p:grpSpPr>
          <a:xfrm>
            <a:off x="3406726" y="4549531"/>
            <a:ext cx="673925" cy="546830"/>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pPr defTabSz="914367"/>
              <a:r>
                <a:rPr lang="en-US" sz="1765" dirty="0" err="1">
                  <a:solidFill>
                    <a:srgbClr val="000000"/>
                  </a:solidFill>
                  <a:latin typeface="Consolas" panose="020B0609020204030204" pitchFamily="49" charset="0"/>
                  <a:cs typeface="Consolas" panose="020B0609020204030204" pitchFamily="49" charset="0"/>
                </a:rPr>
                <a:t>Async</a:t>
              </a:r>
              <a:endParaRPr lang="en-US" sz="1765"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grpSp>
        <p:nvGrpSpPr>
          <p:cNvPr id="13" name="Group 12"/>
          <p:cNvGrpSpPr/>
          <p:nvPr/>
        </p:nvGrpSpPr>
        <p:grpSpPr>
          <a:xfrm>
            <a:off x="2097574" y="1939130"/>
            <a:ext cx="673925" cy="502909"/>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pPr defTabSz="914367"/>
              <a:r>
                <a:rPr lang="en-US" sz="1765" dirty="0" err="1">
                  <a:solidFill>
                    <a:srgbClr val="000000"/>
                  </a:solidFill>
                  <a:latin typeface="Consolas" panose="020B0609020204030204" pitchFamily="49" charset="0"/>
                  <a:cs typeface="Consolas" panose="020B0609020204030204" pitchFamily="49" charset="0"/>
                </a:rPr>
                <a:t>Async</a:t>
              </a:r>
              <a:endParaRPr lang="en-US" sz="1765"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grpSp>
      <p:sp>
        <p:nvSpPr>
          <p:cNvPr id="31" name="Rectangle 30"/>
          <p:cNvSpPr/>
          <p:nvPr/>
        </p:nvSpPr>
        <p:spPr>
          <a:xfrm>
            <a:off x="715845" y="2107823"/>
            <a:ext cx="673925" cy="250564"/>
          </a:xfrm>
          <a:prstGeom prst="rect">
            <a:avLst/>
          </a:prstGeom>
          <a:solidFill>
            <a:srgbClr val="FFFF00"/>
          </a:solidFill>
        </p:spPr>
        <p:txBody>
          <a:bodyPr wrap="none" lIns="0" tIns="0" rIns="0" bIns="0" anchor="ctr" anchorCtr="1">
            <a:noAutofit/>
          </a:bodyPr>
          <a:lstStyle/>
          <a:p>
            <a:pPr defTabSz="914367"/>
            <a:r>
              <a:rPr lang="en-US" sz="1765" dirty="0">
                <a:solidFill>
                  <a:srgbClr val="00BCF2"/>
                </a:solidFill>
                <a:latin typeface="Consolas" panose="020B0609020204030204" pitchFamily="49" charset="0"/>
                <a:cs typeface="Consolas" panose="020B0609020204030204" pitchFamily="49" charset="0"/>
              </a:rPr>
              <a:t>await</a:t>
            </a:r>
          </a:p>
        </p:txBody>
      </p:sp>
      <p:sp>
        <p:nvSpPr>
          <p:cNvPr id="42" name="Freeform 41"/>
          <p:cNvSpPr/>
          <p:nvPr/>
        </p:nvSpPr>
        <p:spPr bwMode="auto">
          <a:xfrm>
            <a:off x="1389770" y="2476417"/>
            <a:ext cx="2992009" cy="88970"/>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Tree>
    <p:extLst>
      <p:ext uri="{BB962C8B-B14F-4D97-AF65-F5344CB8AC3E}">
        <p14:creationId xmlns:p14="http://schemas.microsoft.com/office/powerpoint/2010/main" val="1168232025"/>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E18CE7-4B92-4B28-9BBB-793775B77204}"/>
              </a:ext>
            </a:extLst>
          </p:cNvPr>
          <p:cNvSpPr txBox="1"/>
          <p:nvPr/>
        </p:nvSpPr>
        <p:spPr>
          <a:xfrm>
            <a:off x="1586906" y="508290"/>
            <a:ext cx="9018189" cy="5600041"/>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async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Button1_Click</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object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sender</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EventArgs</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try</a:t>
            </a:r>
            <a:endParaRPr lang="en-US" sz="1568" dirty="0">
              <a:solidFill>
                <a:srgbClr val="D4D4D4"/>
              </a:solidFill>
              <a:latin typeface="Consolas" panose="020B0609020204030204" pitchFamily="49" charset="0"/>
            </a:endParaRP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response</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await</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SendDataAsync</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"https://url"</a:t>
            </a:r>
            <a:r>
              <a:rPr lang="en-US" sz="1568" dirty="0">
                <a:solidFill>
                  <a:srgbClr val="D4D4D4"/>
                </a:solidFill>
                <a:latin typeface="Consolas" panose="020B0609020204030204" pitchFamily="49" charset="0"/>
              </a:rPr>
              <a:t>);</a:t>
            </a:r>
          </a:p>
          <a:p>
            <a:pPr marL="914367" lvl="2" defTabSz="914367"/>
            <a:r>
              <a:rPr lang="en-US" sz="1568" dirty="0" err="1">
                <a:solidFill>
                  <a:srgbClr val="DCDCAA"/>
                </a:solidFill>
                <a:latin typeface="Consolas" panose="020B0609020204030204" pitchFamily="49" charset="0"/>
              </a:rPr>
              <a:t>DebugPrint</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"Received Data: "</a:t>
            </a:r>
            <a:r>
              <a:rPr lang="en-US" sz="1568" dirty="0">
                <a:solidFill>
                  <a:srgbClr val="D4D4D4"/>
                </a:solidFill>
                <a:latin typeface="Consolas" panose="020B0609020204030204" pitchFamily="49" charset="0"/>
              </a:rPr>
              <a:t> + </a:t>
            </a:r>
            <a:r>
              <a:rPr lang="en-US" sz="1568" dirty="0">
                <a:solidFill>
                  <a:srgbClr val="9CDCFE"/>
                </a:solidFill>
                <a:latin typeface="Consolas" panose="020B0609020204030204" pitchFamily="49" charset="0"/>
              </a:rPr>
              <a:t>response</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catch</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System</a:t>
            </a:r>
            <a:r>
              <a:rPr lang="en-US" sz="1568" dirty="0" err="1">
                <a:solidFill>
                  <a:srgbClr val="D4D4D4"/>
                </a:solidFill>
                <a:latin typeface="Consolas" panose="020B0609020204030204" pitchFamily="49" charset="0"/>
              </a:rPr>
              <a:t>.</a:t>
            </a:r>
            <a:r>
              <a:rPr lang="en-US" sz="1568" dirty="0" err="1">
                <a:solidFill>
                  <a:srgbClr val="4EC9B0"/>
                </a:solidFill>
                <a:latin typeface="Consolas" panose="020B0609020204030204" pitchFamily="49" charset="0"/>
              </a:rPr>
              <a:t>Exception</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ex</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err="1">
                <a:solidFill>
                  <a:srgbClr val="9CDCFE"/>
                </a:solidFill>
                <a:latin typeface="Consolas" panose="020B0609020204030204" pitchFamily="49" charset="0"/>
              </a:rPr>
              <a:t>root</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NotifyUser</a:t>
            </a:r>
            <a:r>
              <a:rPr lang="en-US" sz="1568" dirty="0">
                <a:solidFill>
                  <a:srgbClr val="D4D4D4"/>
                </a:solidFill>
                <a:latin typeface="Consolas" panose="020B0609020204030204" pitchFamily="49" charset="0"/>
              </a:rPr>
              <a:t>(</a:t>
            </a:r>
            <a:r>
              <a:rPr lang="en-US" sz="1568" dirty="0">
                <a:solidFill>
                  <a:srgbClr val="CE9178"/>
                </a:solidFill>
                <a:latin typeface="Consolas" panose="020B0609020204030204" pitchFamily="49" charset="0"/>
              </a:rPr>
              <a:t>"Error posting data to Server"</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ex</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Message</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private</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async</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Task</a:t>
            </a:r>
            <a:r>
              <a:rPr lang="en-US" sz="1568" dirty="0">
                <a:solidFill>
                  <a:srgbClr val="D4D4D4"/>
                </a:solidFill>
                <a:latin typeface="Consolas" panose="020B0609020204030204" pitchFamily="49" charset="0"/>
              </a:rPr>
              <a:t>&lt;</a:t>
            </a:r>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&gt; </a:t>
            </a:r>
            <a:r>
              <a:rPr lang="en-US" sz="1568" dirty="0" err="1">
                <a:solidFill>
                  <a:srgbClr val="DCDCAA"/>
                </a:solidFill>
                <a:latin typeface="Consolas" panose="020B0609020204030204" pitchFamily="49" charset="0"/>
              </a:rPr>
              <a:t>SendDataAsync</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string</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url</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request</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WebRequest</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Create</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url</a:t>
            </a:r>
            <a:r>
              <a:rPr lang="en-US" sz="1568" dirty="0">
                <a:solidFill>
                  <a:srgbClr val="D4D4D4"/>
                </a:solidFill>
                <a:latin typeface="Consolas" panose="020B0609020204030204" pitchFamily="49" charset="0"/>
              </a:rPr>
              <a:t>);</a:t>
            </a:r>
          </a:p>
          <a:p>
            <a:pPr marL="457183" lvl="1" defTabSz="914367"/>
            <a:r>
              <a:rPr lang="en-US" sz="1568" dirty="0">
                <a:solidFill>
                  <a:srgbClr val="C586C0"/>
                </a:solidFill>
                <a:latin typeface="Consolas" panose="020B0609020204030204" pitchFamily="49" charset="0"/>
              </a:rPr>
              <a:t>using</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response</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await</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request</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GetResponseAsync</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C586C0"/>
                </a:solidFill>
                <a:latin typeface="Consolas" panose="020B0609020204030204" pitchFamily="49" charset="0"/>
              </a:rPr>
              <a:t>using</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stream</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StreamReader</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response</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GetResponseStream</a:t>
            </a:r>
            <a:r>
              <a:rPr lang="en-US" sz="1568" dirty="0">
                <a:solidFill>
                  <a:srgbClr val="D4D4D4"/>
                </a:solidFill>
                <a:latin typeface="Consolas" panose="020B0609020204030204" pitchFamily="49" charset="0"/>
              </a:rPr>
              <a:t>()))</a:t>
            </a:r>
          </a:p>
          <a:p>
            <a:pPr marL="1371550" lvl="3" defTabSz="914367"/>
            <a:r>
              <a:rPr lang="en-US" sz="1568" dirty="0">
                <a:solidFill>
                  <a:srgbClr val="C586C0"/>
                </a:solidFill>
                <a:latin typeface="Consolas" panose="020B0609020204030204" pitchFamily="49" charset="0"/>
              </a:rPr>
              <a:t>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stream</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ReadToEnd</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88526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void is only for event handlers</a:t>
            </a:r>
            <a:endParaRPr lang="en-US" dirty="0"/>
          </a:p>
        </p:txBody>
      </p:sp>
      <p:sp>
        <p:nvSpPr>
          <p:cNvPr id="7" name="Text Placeholder 2"/>
          <p:cNvSpPr txBox="1">
            <a:spLocks/>
          </p:cNvSpPr>
          <p:nvPr/>
        </p:nvSpPr>
        <p:spPr>
          <a:xfrm>
            <a:off x="269239" y="1191050"/>
            <a:ext cx="11653522" cy="5204779"/>
          </a:xfrm>
          <a:prstGeom prst="rect">
            <a:avLst/>
          </a:prstGeom>
          <a:no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dirty="0">
                <a:solidFill>
                  <a:srgbClr val="008000"/>
                </a:solidFill>
                <a:highlight>
                  <a:srgbClr val="FFFFFF"/>
                </a:highlight>
                <a:latin typeface="Consolas" panose="020B0609020204030204" pitchFamily="49" charset="0"/>
              </a:rPr>
              <a:t>// Q. It sometimes shows </a:t>
            </a:r>
            <a:r>
              <a:rPr lang="en-US" sz="1765" dirty="0" err="1">
                <a:solidFill>
                  <a:srgbClr val="008000"/>
                </a:solidFill>
                <a:highlight>
                  <a:srgbClr val="FFFFFF"/>
                </a:highlight>
                <a:latin typeface="Consolas" panose="020B0609020204030204" pitchFamily="49" charset="0"/>
              </a:rPr>
              <a:t>PixelWidth</a:t>
            </a:r>
            <a:r>
              <a:rPr lang="en-US" sz="1765" dirty="0">
                <a:solidFill>
                  <a:srgbClr val="008000"/>
                </a:solidFill>
                <a:highlight>
                  <a:srgbClr val="FFFFFF"/>
                </a:highlight>
                <a:latin typeface="Consolas" panose="020B0609020204030204" pitchFamily="49" charset="0"/>
              </a:rPr>
              <a:t> and </a:t>
            </a:r>
            <a:r>
              <a:rPr lang="en-US" sz="1765" dirty="0" err="1">
                <a:solidFill>
                  <a:srgbClr val="008000"/>
                </a:solidFill>
                <a:highlight>
                  <a:srgbClr val="FFFFFF"/>
                </a:highlight>
                <a:latin typeface="Consolas" panose="020B0609020204030204" pitchFamily="49" charset="0"/>
              </a:rPr>
              <a:t>PixelHeight</a:t>
            </a:r>
            <a:r>
              <a:rPr lang="en-US" sz="1765" dirty="0">
                <a:solidFill>
                  <a:srgbClr val="008000"/>
                </a:solidFill>
                <a:highlight>
                  <a:srgbClr val="FFFFFF"/>
                </a:highlight>
                <a:latin typeface="Consolas" panose="020B0609020204030204" pitchFamily="49" charset="0"/>
              </a:rPr>
              <a:t> are both 0 ???</a:t>
            </a:r>
            <a:endParaRPr lang="en-US" sz="1765" dirty="0">
              <a:solidFill>
                <a:srgbClr val="000000"/>
              </a:solidFill>
              <a:highlight>
                <a:srgbClr val="FFFFFF"/>
              </a:highlight>
              <a:latin typeface="Consolas" panose="020B0609020204030204" pitchFamily="49" charset="0"/>
            </a:endParaRPr>
          </a:p>
          <a:p>
            <a:pPr defTabSz="914367"/>
            <a:r>
              <a:rPr lang="en-US" sz="1765" dirty="0" err="1">
                <a:solidFill>
                  <a:srgbClr val="2B91AF"/>
                </a:solidFill>
                <a:highlight>
                  <a:srgbClr val="FFFFFF"/>
                </a:highlight>
                <a:latin typeface="Consolas" panose="020B0609020204030204" pitchFamily="49" charset="0"/>
              </a:rPr>
              <a:t>BitmapImage</a:t>
            </a:r>
            <a:r>
              <a:rPr lang="en-US" sz="1765" dirty="0">
                <a:solidFill>
                  <a:srgbClr val="2B91AF"/>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m_bmp</a:t>
            </a:r>
            <a:r>
              <a:rPr lang="en-US" sz="1765" dirty="0">
                <a:solidFill>
                  <a:srgbClr val="000000"/>
                </a:solidFill>
                <a:highlight>
                  <a:srgbClr val="FFFFFF"/>
                </a:highlight>
                <a:latin typeface="Consolas" panose="020B0609020204030204" pitchFamily="49" charset="0"/>
              </a:rPr>
              <a:t>;</a:t>
            </a:r>
          </a:p>
          <a:p>
            <a:pPr defTabSz="914367"/>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protected</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override</a:t>
            </a: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effectLst>
                  <a:glow rad="254000">
                    <a:srgbClr val="FFFF00"/>
                  </a:glow>
                </a:effectLst>
                <a:highlight>
                  <a:srgbClr val="FFFFFF"/>
                </a:highlight>
                <a:latin typeface="Consolas" panose="020B0609020204030204" pitchFamily="49" charset="0"/>
              </a:rPr>
              <a:t>async</a:t>
            </a:r>
            <a:r>
              <a:rPr lang="en-US" sz="1765" dirty="0">
                <a:solidFill>
                  <a:srgbClr val="000000"/>
                </a:solidFill>
                <a:effectLst>
                  <a:glow rad="254000">
                    <a:srgbClr val="FFFF00"/>
                  </a:glow>
                </a:effectLst>
                <a:highlight>
                  <a:srgbClr val="FFFFFF"/>
                </a:highlight>
                <a:latin typeface="Consolas" panose="020B0609020204030204" pitchFamily="49" charset="0"/>
              </a:rPr>
              <a:t> </a:t>
            </a:r>
            <a:r>
              <a:rPr lang="en-US" sz="1765" dirty="0">
                <a:solidFill>
                  <a:srgbClr val="0000FF"/>
                </a:solidFill>
                <a:effectLst>
                  <a:glow rad="254000">
                    <a:srgbClr val="FFFF00"/>
                  </a:glow>
                </a:effectLst>
                <a:highlight>
                  <a:srgbClr val="FFFFFF"/>
                </a:highlight>
                <a:latin typeface="Consolas" panose="020B0609020204030204" pitchFamily="49" charset="0"/>
              </a:rPr>
              <a:t>void</a:t>
            </a:r>
            <a:r>
              <a:rPr lang="en-US" sz="1765" dirty="0">
                <a:solidFill>
                  <a:srgbClr val="000000"/>
                </a:solidFill>
                <a:effectLst>
                  <a:glow rad="254000">
                    <a:srgbClr val="FFFF00"/>
                  </a:glow>
                </a:effectLst>
                <a:highlight>
                  <a:srgbClr val="FFFFFF"/>
                </a:highlight>
                <a:latin typeface="Consolas" panose="020B0609020204030204" pitchFamily="49" charset="0"/>
              </a:rPr>
              <a:t> </a:t>
            </a:r>
            <a:r>
              <a:rPr lang="en-US" sz="1765" dirty="0" err="1">
                <a:solidFill>
                  <a:srgbClr val="000000"/>
                </a:solidFill>
                <a:effectLst>
                  <a:glow rad="254000">
                    <a:srgbClr val="FFFF00"/>
                  </a:glow>
                </a:effectLst>
                <a:highlight>
                  <a:srgbClr val="FFFFFF"/>
                </a:highlight>
                <a:latin typeface="Consolas" panose="020B0609020204030204" pitchFamily="49" charset="0"/>
              </a:rPr>
              <a:t>OnNavigatedTo</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NavigationEventArgs</a:t>
            </a:r>
            <a:r>
              <a:rPr lang="en-US" sz="1765" dirty="0">
                <a:solidFill>
                  <a:srgbClr val="000000"/>
                </a:solidFill>
                <a:highlight>
                  <a:srgbClr val="FFFFFF"/>
                </a:highlight>
                <a:latin typeface="Consolas" panose="020B0609020204030204" pitchFamily="49" charset="0"/>
              </a:rPr>
              <a:t> e) {</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base</a:t>
            </a:r>
            <a:r>
              <a:rPr lang="en-US" sz="1765" dirty="0" err="1">
                <a:solidFill>
                  <a:srgbClr val="000000"/>
                </a:solidFill>
                <a:highlight>
                  <a:srgbClr val="FFFFFF"/>
                </a:highlight>
                <a:latin typeface="Consolas" panose="020B0609020204030204" pitchFamily="49" charset="0"/>
              </a:rPr>
              <a:t>.OnNavigatedTo</a:t>
            </a:r>
            <a:r>
              <a:rPr lang="en-US" sz="1765" dirty="0">
                <a:solidFill>
                  <a:srgbClr val="000000"/>
                </a:solidFill>
                <a:highlight>
                  <a:srgbClr val="FFFFFF"/>
                </a:highlight>
                <a:latin typeface="Consolas" panose="020B0609020204030204" pitchFamily="49" charset="0"/>
              </a:rPr>
              <a:t>(e);</a:t>
            </a:r>
          </a:p>
          <a:p>
            <a:pPr defTabSz="914367"/>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await </a:t>
            </a:r>
            <a:r>
              <a:rPr lang="en-US" sz="1765" dirty="0" err="1">
                <a:solidFill>
                  <a:srgbClr val="000000"/>
                </a:solidFill>
                <a:highlight>
                  <a:srgbClr val="FFFFFF"/>
                </a:highlight>
                <a:latin typeface="Consolas" panose="020B0609020204030204" pitchFamily="49" charset="0"/>
              </a:rPr>
              <a:t>PlayIntroSoundAsync</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    image1.Source = </a:t>
            </a:r>
            <a:r>
              <a:rPr lang="en-US" sz="1765" dirty="0" err="1">
                <a:solidFill>
                  <a:srgbClr val="000000"/>
                </a:solidFill>
                <a:effectLst>
                  <a:glow rad="381000">
                    <a:srgbClr val="FFFF00"/>
                  </a:glow>
                </a:effectLst>
                <a:highlight>
                  <a:srgbClr val="FFFFFF"/>
                </a:highlight>
                <a:latin typeface="Consolas" panose="020B0609020204030204" pitchFamily="49" charset="0"/>
              </a:rPr>
              <a:t>m_bmp</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2B91AF"/>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Canvas</a:t>
            </a:r>
            <a:r>
              <a:rPr lang="en-US" sz="1765" dirty="0" err="1">
                <a:solidFill>
                  <a:srgbClr val="000000"/>
                </a:solidFill>
                <a:highlight>
                  <a:srgbClr val="FFFFFF"/>
                </a:highlight>
                <a:latin typeface="Consolas" panose="020B0609020204030204" pitchFamily="49" charset="0"/>
              </a:rPr>
              <a:t>.SetLeft</a:t>
            </a:r>
            <a:r>
              <a:rPr lang="en-US" sz="1765" dirty="0">
                <a:solidFill>
                  <a:srgbClr val="000000"/>
                </a:solidFill>
                <a:highlight>
                  <a:srgbClr val="FFFFFF"/>
                </a:highlight>
                <a:latin typeface="Consolas" panose="020B0609020204030204" pitchFamily="49" charset="0"/>
              </a:rPr>
              <a:t>(image1, </a:t>
            </a:r>
            <a:r>
              <a:rPr lang="en-US" sz="1765" dirty="0" err="1">
                <a:solidFill>
                  <a:srgbClr val="2B91AF"/>
                </a:solidFill>
                <a:highlight>
                  <a:srgbClr val="FFFFFF"/>
                </a:highlight>
                <a:latin typeface="Consolas" panose="020B0609020204030204" pitchFamily="49" charset="0"/>
              </a:rPr>
              <a:t>Window</a:t>
            </a:r>
            <a:r>
              <a:rPr lang="en-US" sz="1765" dirty="0" err="1">
                <a:solidFill>
                  <a:srgbClr val="000000"/>
                </a:solidFill>
                <a:highlight>
                  <a:srgbClr val="FFFFFF"/>
                </a:highlight>
                <a:latin typeface="Consolas" panose="020B0609020204030204" pitchFamily="49" charset="0"/>
              </a:rPr>
              <a:t>.Current.Bounds.Width</a:t>
            </a:r>
            <a:r>
              <a:rPr lang="en-US" sz="1765" dirty="0">
                <a:solidFill>
                  <a:srgbClr val="000000"/>
                </a:solidFill>
                <a:highlight>
                  <a:srgbClr val="FFFFFF"/>
                </a:highlight>
                <a:latin typeface="Consolas" panose="020B0609020204030204" pitchFamily="49" charset="0"/>
              </a:rPr>
              <a:t> - </a:t>
            </a:r>
            <a:r>
              <a:rPr lang="en-US" sz="1765" dirty="0" err="1">
                <a:solidFill>
                  <a:srgbClr val="000000"/>
                </a:solidFill>
                <a:highlight>
                  <a:srgbClr val="FFFFFF"/>
                </a:highlight>
                <a:latin typeface="Consolas" panose="020B0609020204030204" pitchFamily="49" charset="0"/>
              </a:rPr>
              <a:t>m_bmp.PixelWidth</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a:t>
            </a:r>
          </a:p>
          <a:p>
            <a:pPr defTabSz="914367"/>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protected</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override</a:t>
            </a: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effectLst>
                  <a:glow rad="254000">
                    <a:srgbClr val="FFFF00"/>
                  </a:glow>
                </a:effectLst>
                <a:highlight>
                  <a:srgbClr val="FFFFFF"/>
                </a:highlight>
                <a:latin typeface="Consolas" panose="020B0609020204030204" pitchFamily="49" charset="0"/>
              </a:rPr>
              <a:t>async</a:t>
            </a:r>
            <a:r>
              <a:rPr lang="en-US" sz="1765" dirty="0">
                <a:solidFill>
                  <a:srgbClr val="000000"/>
                </a:solidFill>
                <a:effectLst>
                  <a:glow rad="254000">
                    <a:srgbClr val="FFFF00"/>
                  </a:glow>
                </a:effectLst>
                <a:highlight>
                  <a:srgbClr val="FFFFFF"/>
                </a:highlight>
                <a:latin typeface="Consolas" panose="020B0609020204030204" pitchFamily="49" charset="0"/>
              </a:rPr>
              <a:t> </a:t>
            </a:r>
            <a:r>
              <a:rPr lang="en-US" sz="1765" dirty="0">
                <a:solidFill>
                  <a:srgbClr val="0000FF"/>
                </a:solidFill>
                <a:effectLst>
                  <a:glow rad="254000">
                    <a:srgbClr val="FFFF00"/>
                  </a:glow>
                </a:effectLst>
                <a:highlight>
                  <a:srgbClr val="FFFFFF"/>
                </a:highlight>
                <a:latin typeface="Consolas" panose="020B0609020204030204" pitchFamily="49" charset="0"/>
              </a:rPr>
              <a:t>void</a:t>
            </a:r>
            <a:r>
              <a:rPr lang="en-US" sz="1765" dirty="0">
                <a:solidFill>
                  <a:srgbClr val="000000"/>
                </a:solidFill>
                <a:effectLst>
                  <a:glow rad="254000">
                    <a:srgbClr val="FFFF00"/>
                  </a:glow>
                </a:effectLst>
                <a:highlight>
                  <a:srgbClr val="FFFFFF"/>
                </a:highlight>
                <a:latin typeface="Consolas" panose="020B0609020204030204" pitchFamily="49" charset="0"/>
              </a:rPr>
              <a:t> </a:t>
            </a:r>
            <a:r>
              <a:rPr lang="en-US" sz="1765" dirty="0" err="1">
                <a:solidFill>
                  <a:srgbClr val="000000"/>
                </a:solidFill>
                <a:effectLst>
                  <a:glow rad="254000">
                    <a:srgbClr val="FFFF00"/>
                  </a:glow>
                </a:effectLst>
                <a:highlight>
                  <a:srgbClr val="FFFFFF"/>
                </a:highlight>
                <a:latin typeface="Consolas" panose="020B0609020204030204" pitchFamily="49" charset="0"/>
              </a:rPr>
              <a:t>LoadState</a:t>
            </a:r>
            <a:r>
              <a:rPr lang="en-US" sz="1765" dirty="0">
                <a:solidFill>
                  <a:srgbClr val="000000"/>
                </a:solidFill>
                <a:highlight>
                  <a:srgbClr val="FFFFFF"/>
                </a:highlight>
                <a:latin typeface="Consolas" panose="020B0609020204030204" pitchFamily="49" charset="0"/>
              </a:rPr>
              <a:t>(</a:t>
            </a:r>
            <a:r>
              <a:rPr lang="en-US" sz="1765" dirty="0">
                <a:solidFill>
                  <a:srgbClr val="2B91AF"/>
                </a:solidFill>
                <a:highlight>
                  <a:srgbClr val="FFFFFF"/>
                </a:highlight>
                <a:latin typeface="Consolas" panose="020B0609020204030204" pitchFamily="49" charset="0"/>
              </a:rPr>
              <a:t>Object</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nav</a:t>
            </a: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Dictionary</a:t>
            </a:r>
            <a:r>
              <a:rPr lang="en-US" sz="1765" dirty="0">
                <a:solidFill>
                  <a:srgbClr val="000000"/>
                </a:solidFill>
                <a:highlight>
                  <a:srgbClr val="FFFFFF"/>
                </a:highlight>
                <a:latin typeface="Consolas" panose="020B0609020204030204" pitchFamily="49" charset="0"/>
              </a:rPr>
              <a:t>&lt;</a:t>
            </a:r>
            <a:r>
              <a:rPr lang="en-US" sz="1765" dirty="0">
                <a:solidFill>
                  <a:srgbClr val="2B91AF"/>
                </a:solidFill>
                <a:highlight>
                  <a:srgbClr val="FFFFFF"/>
                </a:highlight>
                <a:latin typeface="Consolas" panose="020B0609020204030204" pitchFamily="49" charset="0"/>
              </a:rPr>
              <a:t>String</a:t>
            </a: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Object</a:t>
            </a:r>
            <a:r>
              <a:rPr lang="en-US" sz="1765" dirty="0">
                <a:solidFill>
                  <a:srgbClr val="000000"/>
                </a:solidFill>
                <a:highlight>
                  <a:srgbClr val="FFFFFF"/>
                </a:highlight>
                <a:latin typeface="Consolas" panose="020B0609020204030204" pitchFamily="49" charset="0"/>
              </a:rPr>
              <a:t>&gt; </a:t>
            </a:r>
            <a:r>
              <a:rPr lang="en-US" sz="1765" dirty="0" err="1">
                <a:solidFill>
                  <a:srgbClr val="000000"/>
                </a:solidFill>
                <a:highlight>
                  <a:srgbClr val="FFFFFF"/>
                </a:highlight>
                <a:latin typeface="Consolas" panose="020B0609020204030204" pitchFamily="49" charset="0"/>
              </a:rPr>
              <a:t>pageState</a:t>
            </a:r>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m_bmp</a:t>
            </a:r>
            <a:r>
              <a:rPr lang="en-US" sz="1765" dirty="0">
                <a:solidFill>
                  <a:srgbClr val="000000"/>
                </a:solidFill>
                <a:highlight>
                  <a:srgbClr val="FFFFFF"/>
                </a:highlight>
                <a:latin typeface="Consolas" panose="020B0609020204030204" pitchFamily="49" charset="0"/>
              </a:rPr>
              <a:t> = </a:t>
            </a:r>
            <a:r>
              <a:rPr lang="en-US" sz="1765" dirty="0">
                <a:solidFill>
                  <a:srgbClr val="0000FF"/>
                </a:solidFill>
                <a:highlight>
                  <a:srgbClr val="FFFFFF"/>
                </a:highlight>
                <a:latin typeface="Consolas" panose="020B0609020204030204" pitchFamily="49" charset="0"/>
              </a:rPr>
              <a:t>new</a:t>
            </a: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BitmapImage</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file = </a:t>
            </a:r>
            <a:r>
              <a:rPr lang="en-US" sz="1765" dirty="0">
                <a:solidFill>
                  <a:srgbClr val="0000FF"/>
                </a:solidFill>
                <a:highlight>
                  <a:srgbClr val="FFFFFF"/>
                </a:highlight>
                <a:latin typeface="Consolas" panose="020B0609020204030204" pitchFamily="49" charset="0"/>
              </a:rPr>
              <a:t>await</a:t>
            </a: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StorageFile</a:t>
            </a:r>
            <a:r>
              <a:rPr lang="en-US" sz="1765" dirty="0" err="1">
                <a:solidFill>
                  <a:srgbClr val="000000"/>
                </a:solidFill>
                <a:highlight>
                  <a:srgbClr val="FFFFFF"/>
                </a:highlight>
                <a:latin typeface="Consolas" panose="020B0609020204030204" pitchFamily="49" charset="0"/>
              </a:rPr>
              <a:t>.GetFileFromApplicationUriAsync</a:t>
            </a:r>
            <a:r>
              <a:rPr lang="en-US" sz="1765" dirty="0">
                <a:solidFill>
                  <a:srgbClr val="000000"/>
                </a:solidFill>
                <a:highlight>
                  <a:srgbClr val="FFFFFF"/>
                </a:highlight>
                <a:latin typeface="Consolas" panose="020B0609020204030204" pitchFamily="49" charset="0"/>
              </a:rPr>
              <a:t>(</a:t>
            </a:r>
            <a:r>
              <a:rPr lang="en-US" sz="1765" dirty="0">
                <a:solidFill>
                  <a:srgbClr val="A31515"/>
                </a:solidFill>
                <a:highlight>
                  <a:srgbClr val="FFFFFF"/>
                </a:highlight>
                <a:latin typeface="Consolas" panose="020B0609020204030204" pitchFamily="49" charset="0"/>
              </a:rPr>
              <a:t>"</a:t>
            </a:r>
            <a:r>
              <a:rPr lang="en-US" sz="1765" dirty="0" err="1">
                <a:solidFill>
                  <a:srgbClr val="A31515"/>
                </a:solidFill>
                <a:highlight>
                  <a:srgbClr val="FFFFFF"/>
                </a:highlight>
                <a:latin typeface="Consolas" panose="020B0609020204030204" pitchFamily="49" charset="0"/>
              </a:rPr>
              <a:t>ms-appx</a:t>
            </a:r>
            <a:r>
              <a:rPr lang="en-US" sz="1765" dirty="0">
                <a:solidFill>
                  <a:srgbClr val="A31515"/>
                </a:solidFill>
                <a:highlight>
                  <a:srgbClr val="FFFFFF"/>
                </a:highlight>
                <a:latin typeface="Consolas" panose="020B0609020204030204" pitchFamily="49" charset="0"/>
              </a:rPr>
              <a:t>:///pic.png"</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using</a:t>
            </a: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stream = </a:t>
            </a:r>
            <a:r>
              <a:rPr lang="en-US" sz="1765" dirty="0">
                <a:solidFill>
                  <a:srgbClr val="0000FF"/>
                </a:solidFill>
                <a:highlight>
                  <a:srgbClr val="FFFFFF"/>
                </a:highlight>
                <a:latin typeface="Consolas" panose="020B0609020204030204" pitchFamily="49" charset="0"/>
              </a:rPr>
              <a:t>await</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file.OpenReadAsync</a:t>
            </a:r>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await</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effectLst>
                  <a:glow rad="381000">
                    <a:srgbClr val="FFFF00"/>
                  </a:glow>
                </a:effectLst>
                <a:highlight>
                  <a:srgbClr val="FFFFFF"/>
                </a:highlight>
                <a:latin typeface="Consolas" panose="020B0609020204030204" pitchFamily="49" charset="0"/>
              </a:rPr>
              <a:t>m_bmp.SetSourceAsync</a:t>
            </a:r>
            <a:r>
              <a:rPr lang="en-US" sz="1765" dirty="0">
                <a:solidFill>
                  <a:srgbClr val="000000"/>
                </a:solidFill>
                <a:highlight>
                  <a:srgbClr val="FFFFFF"/>
                </a:highlight>
                <a:latin typeface="Consolas" panose="020B0609020204030204" pitchFamily="49" charset="0"/>
              </a:rPr>
              <a:t>(stream);</a:t>
            </a:r>
          </a:p>
          <a:p>
            <a:pPr defTabSz="914367"/>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00"/>
                </a:solidFill>
                <a:highlight>
                  <a:srgbClr val="FFFFFF"/>
                </a:highlight>
                <a:latin typeface="Consolas" panose="020B0609020204030204" pitchFamily="49" charset="0"/>
              </a:rPr>
              <a:t>}</a:t>
            </a:r>
          </a:p>
        </p:txBody>
      </p:sp>
      <p:grpSp>
        <p:nvGrpSpPr>
          <p:cNvPr id="30" name="Group 29"/>
          <p:cNvGrpSpPr/>
          <p:nvPr/>
        </p:nvGrpSpPr>
        <p:grpSpPr>
          <a:xfrm>
            <a:off x="2136791" y="1983272"/>
            <a:ext cx="152392" cy="686637"/>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cxnSp>
        <p:nvCxnSpPr>
          <p:cNvPr id="11" name="Straight Arrow Connector 10"/>
          <p:cNvCxnSpPr/>
          <p:nvPr/>
        </p:nvCxnSpPr>
        <p:spPr>
          <a:xfrm>
            <a:off x="2445449" y="5058654"/>
            <a:ext cx="0" cy="98491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19388" y="2744726"/>
            <a:ext cx="302257" cy="2259959"/>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32" name="Group 31"/>
          <p:cNvGrpSpPr/>
          <p:nvPr/>
        </p:nvGrpSpPr>
        <p:grpSpPr>
          <a:xfrm>
            <a:off x="1397781" y="2786785"/>
            <a:ext cx="901745" cy="1997882"/>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cxnSp>
        <p:nvCxnSpPr>
          <p:cNvPr id="22" name="Straight Arrow Connector 21"/>
          <p:cNvCxnSpPr/>
          <p:nvPr/>
        </p:nvCxnSpPr>
        <p:spPr>
          <a:xfrm flipH="1" flipV="1">
            <a:off x="377825" y="2113602"/>
            <a:ext cx="1029182" cy="648541"/>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43569" y="3003762"/>
            <a:ext cx="0" cy="10772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21240" y="2703554"/>
            <a:ext cx="8422815" cy="3819855"/>
          </a:xfrm>
          <a:prstGeom prst="rect">
            <a:avLst/>
          </a:prstGeom>
          <a:solidFill>
            <a:schemeClr val="bg1"/>
          </a:solidFill>
          <a:ln>
            <a:solidFill>
              <a:schemeClr val="bg1"/>
            </a:solidFill>
          </a:ln>
          <a:effectLst>
            <a:outerShdw blurRad="50800" dist="152400" dir="2700000" algn="tl" rotWithShape="0">
              <a:prstClr val="black">
                <a:alpha val="40000"/>
              </a:prstClr>
            </a:outerShdw>
          </a:effectLst>
        </p:spPr>
        <p:txBody>
          <a:bodyPr wrap="square" lIns="179285" tIns="143428" rIns="179285" bIns="143428" rtlCol="0">
            <a:spAutoFit/>
          </a:bodyPr>
          <a:lstStyle/>
          <a:p>
            <a:pPr defTabSz="914367">
              <a:lnSpc>
                <a:spcPct val="90000"/>
              </a:lnSpc>
              <a:spcBef>
                <a:spcPct val="20000"/>
              </a:spcBef>
              <a:buSzPct val="90000"/>
            </a:pPr>
            <a:r>
              <a:rPr lang="en-US" sz="1765" dirty="0">
                <a:solidFill>
                  <a:srgbClr val="0000FF"/>
                </a:solidFill>
                <a:highlight>
                  <a:srgbClr val="FFFFFF"/>
                </a:highlight>
                <a:latin typeface="Consolas" panose="020B0609020204030204" pitchFamily="49" charset="0"/>
                <a:cs typeface="Segoe UI" pitchFamily="34" charset="0"/>
              </a:rPr>
              <a:t>class</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err="1">
                <a:solidFill>
                  <a:srgbClr val="2B91AF"/>
                </a:solidFill>
                <a:highlight>
                  <a:srgbClr val="FFFFFF"/>
                </a:highlight>
                <a:latin typeface="Consolas" panose="020B0609020204030204" pitchFamily="49" charset="0"/>
                <a:cs typeface="Segoe UI" pitchFamily="34" charset="0"/>
              </a:rPr>
              <a:t>LayoutAwarePage</a:t>
            </a:r>
            <a:r>
              <a:rPr lang="en-US" sz="1765" dirty="0">
                <a:solidFill>
                  <a:srgbClr val="000000"/>
                </a:solidFill>
                <a:highlight>
                  <a:srgbClr val="FFFFFF"/>
                </a:highlight>
                <a:latin typeface="Consolas" panose="020B0609020204030204" pitchFamily="49" charset="0"/>
                <a:cs typeface="Segoe UI" pitchFamily="34" charset="0"/>
              </a:rPr>
              <a:t> : </a:t>
            </a:r>
            <a:r>
              <a:rPr lang="en-US" sz="1765" dirty="0">
                <a:solidFill>
                  <a:srgbClr val="2B91AF"/>
                </a:solidFill>
                <a:highlight>
                  <a:srgbClr val="FFFFFF"/>
                </a:highlight>
                <a:latin typeface="Consolas" panose="020B0609020204030204" pitchFamily="49" charset="0"/>
                <a:cs typeface="Segoe UI" pitchFamily="34" charset="0"/>
              </a:rPr>
              <a:t>Page</a:t>
            </a:r>
            <a:endParaRPr lang="en-US" sz="1765" dirty="0">
              <a:solidFill>
                <a:srgbClr val="000000"/>
              </a:solidFill>
              <a:highlight>
                <a:srgbClr val="FFFFFF"/>
              </a:highlight>
              <a:latin typeface="Consolas" panose="020B0609020204030204" pitchFamily="49" charset="0"/>
              <a:cs typeface="Segoe UI" pitchFamily="34" charset="0"/>
            </a:endParaRP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private</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string</a:t>
            </a:r>
            <a:r>
              <a:rPr lang="en-US" sz="1765" dirty="0">
                <a:solidFill>
                  <a:srgbClr val="000000"/>
                </a:solidFill>
                <a:highlight>
                  <a:srgbClr val="FFFFFF"/>
                </a:highlight>
                <a:latin typeface="Consolas" panose="020B0609020204030204" pitchFamily="49" charset="0"/>
                <a:cs typeface="Segoe UI" pitchFamily="34" charset="0"/>
              </a:rPr>
              <a:t> _</a:t>
            </a:r>
            <a:r>
              <a:rPr lang="en-US" sz="1765" dirty="0" err="1">
                <a:solidFill>
                  <a:srgbClr val="000000"/>
                </a:solidFill>
                <a:highlight>
                  <a:srgbClr val="FFFFFF"/>
                </a:highlight>
                <a:latin typeface="Consolas" panose="020B0609020204030204" pitchFamily="49" charset="0"/>
                <a:cs typeface="Segoe UI" pitchFamily="34" charset="0"/>
              </a:rPr>
              <a:t>pageKey</a:t>
            </a:r>
            <a:r>
              <a:rPr lang="en-US" sz="1765" dirty="0">
                <a:solidFill>
                  <a:srgbClr val="000000"/>
                </a:solidFill>
                <a:highlight>
                  <a:srgbClr val="FFFFFF"/>
                </a:highlight>
                <a:latin typeface="Consolas" panose="020B0609020204030204" pitchFamily="49" charset="0"/>
                <a:cs typeface="Segoe UI" pitchFamily="34" charset="0"/>
              </a:rPr>
              <a:t>;</a:t>
            </a:r>
          </a:p>
          <a:p>
            <a:pPr defTabSz="914367">
              <a:lnSpc>
                <a:spcPct val="90000"/>
              </a:lnSpc>
              <a:spcBef>
                <a:spcPct val="20000"/>
              </a:spcBef>
              <a:buSzPct val="90000"/>
            </a:pPr>
            <a:endParaRPr lang="en-US" sz="1765" dirty="0">
              <a:solidFill>
                <a:srgbClr val="000000"/>
              </a:solidFill>
              <a:highlight>
                <a:srgbClr val="FFFFFF"/>
              </a:highlight>
              <a:latin typeface="Consolas" panose="020B0609020204030204" pitchFamily="49" charset="0"/>
              <a:cs typeface="Segoe UI" pitchFamily="34" charset="0"/>
            </a:endParaRP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protected</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override</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void </a:t>
            </a:r>
            <a:r>
              <a:rPr lang="en-US" sz="1765"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sz="1765" dirty="0">
                <a:solidFill>
                  <a:srgbClr val="000000"/>
                </a:solidFill>
                <a:highlight>
                  <a:srgbClr val="FFFFFF"/>
                </a:highlight>
                <a:latin typeface="Consolas" panose="020B0609020204030204" pitchFamily="49" charset="0"/>
                <a:cs typeface="Segoe UI" pitchFamily="34" charset="0"/>
              </a:rPr>
              <a:t>(</a:t>
            </a:r>
            <a:r>
              <a:rPr lang="en-US" sz="1765" dirty="0" err="1">
                <a:solidFill>
                  <a:srgbClr val="2B91AF"/>
                </a:solidFill>
                <a:highlight>
                  <a:srgbClr val="FFFFFF"/>
                </a:highlight>
                <a:latin typeface="Consolas" panose="020B0609020204030204" pitchFamily="49" charset="0"/>
                <a:cs typeface="Segoe UI" pitchFamily="34" charset="0"/>
              </a:rPr>
              <a:t>NavigationEventArgs</a:t>
            </a:r>
            <a:r>
              <a:rPr lang="en-US" sz="1765" dirty="0">
                <a:solidFill>
                  <a:srgbClr val="000000"/>
                </a:solidFill>
                <a:highlight>
                  <a:srgbClr val="FFFFFF"/>
                </a:highlight>
                <a:latin typeface="Consolas" panose="020B0609020204030204" pitchFamily="49" charset="0"/>
                <a:cs typeface="Segoe UI" pitchFamily="34" charset="0"/>
              </a:rPr>
              <a:t> e)</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if</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this</a:t>
            </a:r>
            <a:r>
              <a:rPr lang="en-US" sz="1765" dirty="0">
                <a:solidFill>
                  <a:srgbClr val="000000"/>
                </a:solidFill>
                <a:highlight>
                  <a:srgbClr val="FFFFFF"/>
                </a:highlight>
                <a:latin typeface="Consolas" panose="020B0609020204030204" pitchFamily="49" charset="0"/>
                <a:cs typeface="Segoe UI" pitchFamily="34" charset="0"/>
              </a:rPr>
              <a:t>._</a:t>
            </a:r>
            <a:r>
              <a:rPr lang="en-US" sz="1765" dirty="0" err="1">
                <a:solidFill>
                  <a:srgbClr val="000000"/>
                </a:solidFill>
                <a:highlight>
                  <a:srgbClr val="FFFFFF"/>
                </a:highlight>
                <a:latin typeface="Consolas" panose="020B0609020204030204" pitchFamily="49" charset="0"/>
                <a:cs typeface="Segoe UI" pitchFamily="34" charset="0"/>
              </a:rPr>
              <a:t>pageKey</a:t>
            </a:r>
            <a:r>
              <a:rPr lang="en-US" sz="1765" dirty="0">
                <a:solidFill>
                  <a:srgbClr val="000000"/>
                </a:solidFill>
                <a:highlight>
                  <a:srgbClr val="FFFFFF"/>
                </a:highlight>
                <a:latin typeface="Consolas" panose="020B0609020204030204" pitchFamily="49" charset="0"/>
                <a:cs typeface="Segoe UI" pitchFamily="34" charset="0"/>
              </a:rPr>
              <a:t> != </a:t>
            </a:r>
            <a:r>
              <a:rPr lang="en-US" sz="1765" dirty="0">
                <a:solidFill>
                  <a:srgbClr val="0000FF"/>
                </a:solidFill>
                <a:highlight>
                  <a:srgbClr val="FFFFFF"/>
                </a:highlight>
                <a:latin typeface="Consolas" panose="020B0609020204030204" pitchFamily="49" charset="0"/>
                <a:cs typeface="Segoe UI" pitchFamily="34" charset="0"/>
              </a:rPr>
              <a:t>null</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return</a:t>
            </a:r>
            <a:r>
              <a:rPr lang="en-US" sz="1765" dirty="0">
                <a:solidFill>
                  <a:srgbClr val="000000"/>
                </a:solidFill>
                <a:highlight>
                  <a:srgbClr val="FFFFFF"/>
                </a:highlight>
                <a:latin typeface="Consolas" panose="020B0609020204030204" pitchFamily="49" charset="0"/>
                <a:cs typeface="Segoe UI" pitchFamily="34" charset="0"/>
              </a:rPr>
              <a:t>;</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this</a:t>
            </a:r>
            <a:r>
              <a:rPr lang="en-US" sz="1765" dirty="0">
                <a:solidFill>
                  <a:srgbClr val="000000"/>
                </a:solidFill>
                <a:highlight>
                  <a:srgbClr val="FFFFFF"/>
                </a:highlight>
                <a:latin typeface="Consolas" panose="020B0609020204030204" pitchFamily="49" charset="0"/>
                <a:cs typeface="Segoe UI" pitchFamily="34" charset="0"/>
              </a:rPr>
              <a:t>._</a:t>
            </a:r>
            <a:r>
              <a:rPr lang="en-US" sz="1765" dirty="0" err="1">
                <a:solidFill>
                  <a:srgbClr val="000000"/>
                </a:solidFill>
                <a:highlight>
                  <a:srgbClr val="FFFFFF"/>
                </a:highlight>
                <a:latin typeface="Consolas" panose="020B0609020204030204" pitchFamily="49" charset="0"/>
                <a:cs typeface="Segoe UI" pitchFamily="34" charset="0"/>
              </a:rPr>
              <a:t>pageKey</a:t>
            </a:r>
            <a:r>
              <a:rPr lang="en-US" sz="1765" dirty="0">
                <a:solidFill>
                  <a:srgbClr val="000000"/>
                </a:solidFill>
                <a:highlight>
                  <a:srgbClr val="FFFFFF"/>
                </a:highlight>
                <a:latin typeface="Consolas" panose="020B0609020204030204" pitchFamily="49" charset="0"/>
                <a:cs typeface="Segoe UI" pitchFamily="34" charset="0"/>
              </a:rPr>
              <a:t> = </a:t>
            </a:r>
            <a:r>
              <a:rPr lang="en-US" sz="1765" dirty="0">
                <a:solidFill>
                  <a:srgbClr val="A31515"/>
                </a:solidFill>
                <a:highlight>
                  <a:srgbClr val="FFFFFF"/>
                </a:highlight>
                <a:latin typeface="Consolas" panose="020B0609020204030204" pitchFamily="49" charset="0"/>
                <a:cs typeface="Segoe UI" pitchFamily="34" charset="0"/>
              </a:rPr>
              <a:t>"Page-"</a:t>
            </a:r>
            <a:r>
              <a:rPr lang="en-US" sz="1765" dirty="0">
                <a:solidFill>
                  <a:srgbClr val="000000"/>
                </a:solidFill>
                <a:highlight>
                  <a:srgbClr val="FFFFFF"/>
                </a:highlight>
                <a:latin typeface="Consolas" panose="020B0609020204030204" pitchFamily="49" charset="0"/>
                <a:cs typeface="Segoe UI" pitchFamily="34" charset="0"/>
              </a:rPr>
              <a:t> + </a:t>
            </a:r>
            <a:r>
              <a:rPr lang="en-US" sz="1765" dirty="0" err="1">
                <a:solidFill>
                  <a:srgbClr val="0000FF"/>
                </a:solidFill>
                <a:highlight>
                  <a:srgbClr val="FFFFFF"/>
                </a:highlight>
                <a:latin typeface="Consolas" panose="020B0609020204030204" pitchFamily="49" charset="0"/>
                <a:cs typeface="Segoe UI" pitchFamily="34" charset="0"/>
              </a:rPr>
              <a:t>this</a:t>
            </a:r>
            <a:r>
              <a:rPr lang="en-US" sz="1765" dirty="0" err="1">
                <a:solidFill>
                  <a:srgbClr val="000000"/>
                </a:solidFill>
                <a:highlight>
                  <a:srgbClr val="FFFFFF"/>
                </a:highlight>
                <a:latin typeface="Consolas" panose="020B0609020204030204" pitchFamily="49" charset="0"/>
                <a:cs typeface="Segoe UI" pitchFamily="34" charset="0"/>
              </a:rPr>
              <a:t>.Frame.BackStackDepth</a:t>
            </a:r>
            <a:r>
              <a:rPr lang="en-US" sz="1765" dirty="0">
                <a:solidFill>
                  <a:srgbClr val="000000"/>
                </a:solidFill>
                <a:highlight>
                  <a:srgbClr val="FFFFFF"/>
                </a:highlight>
                <a:latin typeface="Consolas" panose="020B0609020204030204" pitchFamily="49" charset="0"/>
                <a:cs typeface="Segoe UI" pitchFamily="34" charset="0"/>
              </a:rPr>
              <a:t>;</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r>
              <a:rPr lang="en-US" sz="1765" dirty="0" err="1">
                <a:solidFill>
                  <a:srgbClr val="0000FF"/>
                </a:solidFill>
                <a:highlight>
                  <a:srgbClr val="FFFFFF"/>
                </a:highlight>
                <a:latin typeface="Consolas" panose="020B0609020204030204" pitchFamily="49" charset="0"/>
                <a:cs typeface="Segoe UI" pitchFamily="34" charset="0"/>
              </a:rPr>
              <a:t>this</a:t>
            </a:r>
            <a:r>
              <a:rPr lang="en-US" sz="1765" dirty="0" err="1">
                <a:solidFill>
                  <a:srgbClr val="000000"/>
                </a:solidFill>
                <a:highlight>
                  <a:srgbClr val="FFFFFF"/>
                </a:highlight>
                <a:latin typeface="Consolas" panose="020B0609020204030204" pitchFamily="49" charset="0"/>
                <a:cs typeface="Segoe UI" pitchFamily="34" charset="0"/>
              </a:rPr>
              <a:t>.</a:t>
            </a:r>
            <a:r>
              <a:rPr lang="en-US" sz="1765"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sz="1765" dirty="0">
                <a:solidFill>
                  <a:srgbClr val="000000"/>
                </a:solidFill>
                <a:highlight>
                  <a:srgbClr val="FFFFFF"/>
                </a:highlight>
                <a:latin typeface="Consolas" panose="020B0609020204030204" pitchFamily="49" charset="0"/>
                <a:cs typeface="Segoe UI" pitchFamily="34" charset="0"/>
              </a:rPr>
              <a:t>(</a:t>
            </a:r>
            <a:r>
              <a:rPr lang="en-US" sz="1765" dirty="0" err="1">
                <a:solidFill>
                  <a:srgbClr val="000000"/>
                </a:solidFill>
                <a:highlight>
                  <a:srgbClr val="FFFFFF"/>
                </a:highlight>
                <a:latin typeface="Consolas" panose="020B0609020204030204" pitchFamily="49" charset="0"/>
                <a:cs typeface="Segoe UI" pitchFamily="34" charset="0"/>
              </a:rPr>
              <a:t>e.Parameter</a:t>
            </a:r>
            <a:r>
              <a:rPr lang="en-US" sz="1765" dirty="0">
                <a:solidFill>
                  <a:srgbClr val="000000"/>
                </a:solidFill>
                <a:highlight>
                  <a:srgbClr val="FFFFFF"/>
                </a:highlight>
                <a:latin typeface="Consolas" panose="020B0609020204030204" pitchFamily="49" charset="0"/>
                <a:cs typeface="Segoe UI" pitchFamily="34" charset="0"/>
              </a:rPr>
              <a:t>, </a:t>
            </a:r>
            <a:r>
              <a:rPr lang="en-US" sz="1765" dirty="0">
                <a:solidFill>
                  <a:srgbClr val="0000FF"/>
                </a:solidFill>
                <a:highlight>
                  <a:srgbClr val="FFFFFF"/>
                </a:highlight>
                <a:latin typeface="Consolas" panose="020B0609020204030204" pitchFamily="49" charset="0"/>
                <a:cs typeface="Segoe UI" pitchFamily="34" charset="0"/>
              </a:rPr>
              <a:t>null</a:t>
            </a:r>
            <a:r>
              <a:rPr lang="en-US" sz="1765" dirty="0">
                <a:solidFill>
                  <a:srgbClr val="000000"/>
                </a:solidFill>
                <a:highlight>
                  <a:srgbClr val="FFFFFF"/>
                </a:highlight>
                <a:latin typeface="Consolas" panose="020B0609020204030204" pitchFamily="49" charset="0"/>
                <a:cs typeface="Segoe UI" pitchFamily="34" charset="0"/>
              </a:rPr>
              <a:t>);</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    }</a:t>
            </a:r>
          </a:p>
          <a:p>
            <a:pPr defTabSz="914367">
              <a:lnSpc>
                <a:spcPct val="90000"/>
              </a:lnSpc>
              <a:spcBef>
                <a:spcPct val="20000"/>
              </a:spcBef>
              <a:buSzPct val="90000"/>
            </a:pPr>
            <a:r>
              <a:rPr lang="en-US" sz="1765" dirty="0">
                <a:solidFill>
                  <a:srgbClr val="000000"/>
                </a:solidFill>
                <a:highlight>
                  <a:srgbClr val="FFFFFF"/>
                </a:highlight>
                <a:latin typeface="Consolas" panose="020B0609020204030204" pitchFamily="49" charset="0"/>
                <a:cs typeface="Segoe UI" pitchFamily="34" charset="0"/>
              </a:rPr>
              <a:t>}</a:t>
            </a:r>
            <a:endParaRPr lang="en-US" sz="2353"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1062585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void is only for event handlers</a:t>
            </a:r>
            <a:endParaRPr lang="en-US" dirty="0"/>
          </a:p>
        </p:txBody>
      </p:sp>
      <p:sp>
        <p:nvSpPr>
          <p:cNvPr id="7" name="Text Placeholder 2"/>
          <p:cNvSpPr txBox="1">
            <a:spLocks/>
          </p:cNvSpPr>
          <p:nvPr/>
        </p:nvSpPr>
        <p:spPr>
          <a:xfrm>
            <a:off x="269239" y="1191050"/>
            <a:ext cx="11653522" cy="5802197"/>
          </a:xfrm>
          <a:prstGeom prst="rect">
            <a:avLst/>
          </a:prstGeom>
          <a:noFill/>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dirty="0">
                <a:solidFill>
                  <a:srgbClr val="008000"/>
                </a:solidFill>
                <a:highlight>
                  <a:srgbClr val="FFFFFF"/>
                </a:highlight>
                <a:latin typeface="Consolas" panose="020B0609020204030204" pitchFamily="49" charset="0"/>
              </a:rPr>
              <a:t>// A. Use a task</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2B91AF"/>
                </a:solidFill>
                <a:highlight>
                  <a:srgbClr val="FFFFFF"/>
                </a:highlight>
                <a:latin typeface="Consolas" panose="020B0609020204030204" pitchFamily="49" charset="0"/>
              </a:rPr>
              <a:t>Task</a:t>
            </a:r>
            <a:r>
              <a:rPr lang="en-US" sz="1765" dirty="0">
                <a:solidFill>
                  <a:srgbClr val="000000"/>
                </a:solidFill>
                <a:highlight>
                  <a:srgbClr val="FFFFFF"/>
                </a:highlight>
                <a:latin typeface="Consolas" panose="020B0609020204030204" pitchFamily="49" charset="0"/>
              </a:rPr>
              <a:t>&lt;</a:t>
            </a:r>
            <a:r>
              <a:rPr lang="en-US" sz="1765" dirty="0" err="1">
                <a:solidFill>
                  <a:srgbClr val="2B91AF"/>
                </a:solidFill>
                <a:highlight>
                  <a:srgbClr val="FFFFFF"/>
                </a:highlight>
                <a:latin typeface="Consolas" panose="020B0609020204030204" pitchFamily="49" charset="0"/>
              </a:rPr>
              <a:t>BitmapImage</a:t>
            </a:r>
            <a:r>
              <a:rPr lang="en-US" sz="1765" dirty="0">
                <a:solidFill>
                  <a:srgbClr val="000000"/>
                </a:solidFill>
                <a:highlight>
                  <a:srgbClr val="FFFFFF"/>
                </a:highlight>
                <a:latin typeface="Consolas" panose="020B0609020204030204" pitchFamily="49" charset="0"/>
              </a:rPr>
              <a:t>&gt;</a:t>
            </a:r>
            <a:r>
              <a:rPr lang="en-US" sz="1765" dirty="0">
                <a:solidFill>
                  <a:srgbClr val="2B91AF"/>
                </a:solidFill>
                <a:highlight>
                  <a:srgbClr val="FFFFFF"/>
                </a:highlight>
                <a:latin typeface="Consolas" panose="020B0609020204030204" pitchFamily="49" charset="0"/>
              </a:rPr>
              <a:t> </a:t>
            </a:r>
            <a:r>
              <a:rPr lang="en-US" sz="1765" dirty="0" err="1">
                <a:solidFill>
                  <a:srgbClr val="000000"/>
                </a:solidFill>
                <a:effectLst>
                  <a:glow rad="254000">
                    <a:srgbClr val="FFFF00"/>
                  </a:glow>
                </a:effectLst>
                <a:highlight>
                  <a:srgbClr val="FFFFFF"/>
                </a:highlight>
                <a:latin typeface="Consolas" panose="020B0609020204030204" pitchFamily="49" charset="0"/>
              </a:rPr>
              <a:t>m_bmpTask</a:t>
            </a:r>
            <a:r>
              <a:rPr lang="en-US" sz="1765" dirty="0">
                <a:solidFill>
                  <a:srgbClr val="000000"/>
                </a:solidFill>
                <a:highlight>
                  <a:srgbClr val="FFFFFF"/>
                </a:highlight>
                <a:latin typeface="Consolas" panose="020B0609020204030204" pitchFamily="49" charset="0"/>
              </a:rPr>
              <a:t>;</a:t>
            </a:r>
          </a:p>
          <a:p>
            <a:pPr defTabSz="914367"/>
            <a:endParaRPr lang="en-US" sz="1765" dirty="0">
              <a:solidFill>
                <a:srgbClr val="0000FF"/>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protected</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override</a:t>
            </a: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async</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OnNavigatedTo</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NavigationEventArgs</a:t>
            </a:r>
            <a:r>
              <a:rPr lang="en-US" sz="1765" dirty="0">
                <a:solidFill>
                  <a:srgbClr val="000000"/>
                </a:solidFill>
                <a:highlight>
                  <a:srgbClr val="FFFFFF"/>
                </a:highlight>
                <a:latin typeface="Consolas" panose="020B0609020204030204" pitchFamily="49" charset="0"/>
              </a:rPr>
              <a:t> e) {</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base</a:t>
            </a:r>
            <a:r>
              <a:rPr lang="en-US" sz="1765" dirty="0" err="1">
                <a:solidFill>
                  <a:srgbClr val="000000"/>
                </a:solidFill>
                <a:highlight>
                  <a:srgbClr val="FFFFFF"/>
                </a:highlight>
                <a:latin typeface="Consolas" panose="020B0609020204030204" pitchFamily="49" charset="0"/>
              </a:rPr>
              <a:t>.OnNavigatedTo</a:t>
            </a:r>
            <a:r>
              <a:rPr lang="en-US" sz="1765" dirty="0">
                <a:solidFill>
                  <a:srgbClr val="000000"/>
                </a:solidFill>
                <a:highlight>
                  <a:srgbClr val="FFFFFF"/>
                </a:highlight>
                <a:latin typeface="Consolas" panose="020B0609020204030204" pitchFamily="49" charset="0"/>
              </a:rPr>
              <a:t>(e);</a:t>
            </a:r>
          </a:p>
          <a:p>
            <a:pPr defTabSz="914367"/>
            <a:r>
              <a:rPr lang="en-US" sz="1765" dirty="0">
                <a:solidFill>
                  <a:srgbClr val="0000FF"/>
                </a:solidFill>
                <a:highlight>
                  <a:srgbClr val="FFFFFF"/>
                </a:highlight>
                <a:latin typeface="Consolas" panose="020B0609020204030204" pitchFamily="49" charset="0"/>
              </a:rPr>
              <a:t>    await </a:t>
            </a:r>
            <a:r>
              <a:rPr lang="en-US" sz="1765" dirty="0" err="1">
                <a:solidFill>
                  <a:srgbClr val="000000"/>
                </a:solidFill>
                <a:highlight>
                  <a:srgbClr val="FFFFFF"/>
                </a:highlight>
                <a:latin typeface="Consolas" panose="020B0609020204030204" pitchFamily="49" charset="0"/>
              </a:rPr>
              <a:t>PlayIntroSoundAsync</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FF"/>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bmp = </a:t>
            </a:r>
            <a:r>
              <a:rPr lang="en-US" sz="1765" dirty="0">
                <a:solidFill>
                  <a:srgbClr val="0000FF"/>
                </a:solidFill>
                <a:effectLst>
                  <a:glow rad="254000">
                    <a:srgbClr val="FFFF00"/>
                  </a:glow>
                </a:effectLst>
                <a:highlight>
                  <a:srgbClr val="FFFFFF"/>
                </a:highlight>
                <a:latin typeface="Consolas" panose="020B0609020204030204" pitchFamily="49" charset="0"/>
              </a:rPr>
              <a:t>await</a:t>
            </a:r>
            <a:r>
              <a:rPr lang="en-US" sz="1765" dirty="0">
                <a:solidFill>
                  <a:srgbClr val="000000"/>
                </a:solidFill>
                <a:effectLst>
                  <a:glow rad="254000">
                    <a:srgbClr val="FFFF00"/>
                  </a:glow>
                </a:effectLst>
                <a:highlight>
                  <a:srgbClr val="FFFFFF"/>
                </a:highlight>
                <a:latin typeface="Consolas" panose="020B0609020204030204" pitchFamily="49" charset="0"/>
              </a:rPr>
              <a:t> </a:t>
            </a:r>
            <a:r>
              <a:rPr lang="en-US" sz="1765" dirty="0" err="1">
                <a:solidFill>
                  <a:srgbClr val="000000"/>
                </a:solidFill>
                <a:effectLst>
                  <a:glow rad="254000">
                    <a:srgbClr val="FFFF00"/>
                  </a:glow>
                </a:effectLst>
                <a:highlight>
                  <a:srgbClr val="FFFFFF"/>
                </a:highlight>
                <a:latin typeface="Consolas" panose="020B0609020204030204" pitchFamily="49" charset="0"/>
              </a:rPr>
              <a:t>m_bmpTask</a:t>
            </a:r>
            <a:r>
              <a:rPr lang="en-US" sz="1765" dirty="0">
                <a:solidFill>
                  <a:srgbClr val="000000"/>
                </a:solidFill>
                <a:highlight>
                  <a:srgbClr val="FFFFFF"/>
                </a:highlight>
                <a:latin typeface="Consolas" panose="020B0609020204030204" pitchFamily="49" charset="0"/>
              </a:rPr>
              <a:t>; image1.Source = bmp;</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Canvas</a:t>
            </a:r>
            <a:r>
              <a:rPr lang="en-US" sz="1765" dirty="0" err="1">
                <a:solidFill>
                  <a:srgbClr val="000000"/>
                </a:solidFill>
                <a:highlight>
                  <a:srgbClr val="FFFFFF"/>
                </a:highlight>
                <a:latin typeface="Consolas" panose="020B0609020204030204" pitchFamily="49" charset="0"/>
              </a:rPr>
              <a:t>.SetLeft</a:t>
            </a:r>
            <a:r>
              <a:rPr lang="en-US" sz="1765" dirty="0">
                <a:solidFill>
                  <a:srgbClr val="000000"/>
                </a:solidFill>
                <a:highlight>
                  <a:srgbClr val="FFFFFF"/>
                </a:highlight>
                <a:latin typeface="Consolas" panose="020B0609020204030204" pitchFamily="49" charset="0"/>
              </a:rPr>
              <a:t>(image1, </a:t>
            </a:r>
            <a:r>
              <a:rPr lang="en-US" sz="1765" dirty="0" err="1">
                <a:solidFill>
                  <a:srgbClr val="2B91AF"/>
                </a:solidFill>
                <a:highlight>
                  <a:srgbClr val="FFFFFF"/>
                </a:highlight>
                <a:latin typeface="Consolas" panose="020B0609020204030204" pitchFamily="49" charset="0"/>
              </a:rPr>
              <a:t>Window</a:t>
            </a:r>
            <a:r>
              <a:rPr lang="en-US" sz="1765" dirty="0" err="1">
                <a:solidFill>
                  <a:srgbClr val="000000"/>
                </a:solidFill>
                <a:highlight>
                  <a:srgbClr val="FFFFFF"/>
                </a:highlight>
                <a:latin typeface="Consolas" panose="020B0609020204030204" pitchFamily="49" charset="0"/>
              </a:rPr>
              <a:t>.Current.Bounds.Width</a:t>
            </a:r>
            <a:r>
              <a:rPr lang="en-US" sz="1765" dirty="0">
                <a:solidFill>
                  <a:srgbClr val="000000"/>
                </a:solidFill>
                <a:highlight>
                  <a:srgbClr val="FFFFFF"/>
                </a:highlight>
                <a:latin typeface="Consolas" panose="020B0609020204030204" pitchFamily="49" charset="0"/>
              </a:rPr>
              <a:t> - </a:t>
            </a:r>
            <a:r>
              <a:rPr lang="en-US" sz="1765" dirty="0" err="1">
                <a:solidFill>
                  <a:srgbClr val="000000"/>
                </a:solidFill>
                <a:highlight>
                  <a:srgbClr val="FFFFFF"/>
                </a:highlight>
                <a:latin typeface="Consolas" panose="020B0609020204030204" pitchFamily="49" charset="0"/>
              </a:rPr>
              <a:t>bmp.PixelWidth</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a:t>
            </a:r>
          </a:p>
          <a:p>
            <a:pPr defTabSz="914367"/>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protected</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override</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LoadState</a:t>
            </a:r>
            <a:r>
              <a:rPr lang="en-US" sz="1765" dirty="0">
                <a:solidFill>
                  <a:srgbClr val="000000"/>
                </a:solidFill>
                <a:highlight>
                  <a:srgbClr val="FFFFFF"/>
                </a:highlight>
                <a:latin typeface="Consolas" panose="020B0609020204030204" pitchFamily="49" charset="0"/>
              </a:rPr>
              <a:t>(</a:t>
            </a:r>
            <a:r>
              <a:rPr lang="en-US" sz="1765" dirty="0">
                <a:solidFill>
                  <a:srgbClr val="2B91AF"/>
                </a:solidFill>
                <a:highlight>
                  <a:srgbClr val="FFFFFF"/>
                </a:highlight>
                <a:latin typeface="Consolas" panose="020B0609020204030204" pitchFamily="49" charset="0"/>
              </a:rPr>
              <a:t>Object</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nav</a:t>
            </a: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Dictionary</a:t>
            </a:r>
            <a:r>
              <a:rPr lang="en-US" sz="1765" dirty="0">
                <a:solidFill>
                  <a:srgbClr val="000000"/>
                </a:solidFill>
                <a:highlight>
                  <a:srgbClr val="FFFFFF"/>
                </a:highlight>
                <a:latin typeface="Consolas" panose="020B0609020204030204" pitchFamily="49" charset="0"/>
              </a:rPr>
              <a:t>&lt;</a:t>
            </a:r>
            <a:r>
              <a:rPr lang="en-US" sz="1765" dirty="0">
                <a:solidFill>
                  <a:srgbClr val="2B91AF"/>
                </a:solidFill>
                <a:highlight>
                  <a:srgbClr val="FFFFFF"/>
                </a:highlight>
                <a:latin typeface="Consolas" panose="020B0609020204030204" pitchFamily="49" charset="0"/>
              </a:rPr>
              <a:t>String</a:t>
            </a: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Object</a:t>
            </a:r>
            <a:r>
              <a:rPr lang="en-US" sz="1765" dirty="0">
                <a:solidFill>
                  <a:srgbClr val="000000"/>
                </a:solidFill>
                <a:highlight>
                  <a:srgbClr val="FFFFFF"/>
                </a:highlight>
                <a:latin typeface="Consolas" panose="020B0609020204030204" pitchFamily="49" charset="0"/>
              </a:rPr>
              <a:t>&gt; </a:t>
            </a:r>
            <a:r>
              <a:rPr lang="en-US" sz="1765" dirty="0" err="1">
                <a:solidFill>
                  <a:srgbClr val="000000"/>
                </a:solidFill>
                <a:highlight>
                  <a:srgbClr val="FFFFFF"/>
                </a:highlight>
                <a:latin typeface="Consolas" panose="020B0609020204030204" pitchFamily="49" charset="0"/>
              </a:rPr>
              <a:t>pageState</a:t>
            </a:r>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effectLst>
                  <a:glow rad="254000">
                    <a:srgbClr val="FFFF00"/>
                  </a:glow>
                </a:effectLst>
                <a:highlight>
                  <a:srgbClr val="FFFFFF"/>
                </a:highlight>
                <a:latin typeface="Consolas" panose="020B0609020204030204" pitchFamily="49" charset="0"/>
              </a:rPr>
              <a:t>m_bmpTask</a:t>
            </a:r>
            <a:r>
              <a:rPr lang="en-US" sz="1765" dirty="0">
                <a:solidFill>
                  <a:srgbClr val="000000"/>
                </a:solidFill>
                <a:effectLst>
                  <a:glow rad="254000">
                    <a:srgbClr val="FFFF00"/>
                  </a:glow>
                </a:effectLst>
                <a:highlight>
                  <a:srgbClr val="FFFFFF"/>
                </a:highlight>
                <a:latin typeface="Consolas" panose="020B0609020204030204" pitchFamily="49" charset="0"/>
              </a:rPr>
              <a:t> = </a:t>
            </a:r>
            <a:r>
              <a:rPr lang="en-US" sz="1765"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765" dirty="0">
                <a:solidFill>
                  <a:srgbClr val="000000"/>
                </a:solidFill>
                <a:effectLst>
                  <a:glow rad="254000">
                    <a:srgbClr val="FFFF00"/>
                  </a:glow>
                </a:effectLst>
                <a:highlight>
                  <a:srgbClr val="FFFFFF"/>
                </a:highlight>
                <a:latin typeface="Consolas" panose="020B0609020204030204" pitchFamily="49" charset="0"/>
              </a:rPr>
              <a:t>()</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a:t>
            </a:r>
          </a:p>
          <a:p>
            <a:pPr defTabSz="914367"/>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private</a:t>
            </a: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async</a:t>
            </a: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Task</a:t>
            </a:r>
            <a:r>
              <a:rPr lang="en-US" sz="1765" dirty="0">
                <a:solidFill>
                  <a:srgbClr val="000000"/>
                </a:solidFill>
                <a:highlight>
                  <a:srgbClr val="FFFFFF"/>
                </a:highlight>
                <a:latin typeface="Consolas" panose="020B0609020204030204" pitchFamily="49" charset="0"/>
              </a:rPr>
              <a:t>&lt;</a:t>
            </a:r>
            <a:r>
              <a:rPr lang="en-US" sz="1765" dirty="0" err="1">
                <a:solidFill>
                  <a:srgbClr val="2B91AF"/>
                </a:solidFill>
                <a:highlight>
                  <a:srgbClr val="FFFFFF"/>
                </a:highlight>
                <a:latin typeface="Consolas" panose="020B0609020204030204" pitchFamily="49" charset="0"/>
              </a:rPr>
              <a:t>BitmapImage</a:t>
            </a:r>
            <a:r>
              <a:rPr lang="en-US" sz="1765" dirty="0">
                <a:solidFill>
                  <a:srgbClr val="000000"/>
                </a:solidFill>
                <a:highlight>
                  <a:srgbClr val="FFFFFF"/>
                </a:highlight>
                <a:latin typeface="Consolas" panose="020B0609020204030204" pitchFamily="49" charset="0"/>
              </a:rPr>
              <a:t>&gt; </a:t>
            </a:r>
            <a:r>
              <a:rPr lang="en-US" sz="1765" dirty="0" err="1">
                <a:solidFill>
                  <a:srgbClr val="000000"/>
                </a:solidFill>
                <a:highlight>
                  <a:srgbClr val="FFFFFF"/>
                </a:highlight>
                <a:latin typeface="Consolas" panose="020B0609020204030204" pitchFamily="49" charset="0"/>
              </a:rPr>
              <a:t>LoadBitmapAsync</a:t>
            </a:r>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bmp = </a:t>
            </a:r>
            <a:r>
              <a:rPr lang="en-US" sz="1765" dirty="0">
                <a:solidFill>
                  <a:srgbClr val="0000FF"/>
                </a:solidFill>
                <a:highlight>
                  <a:srgbClr val="FFFFFF"/>
                </a:highlight>
                <a:latin typeface="Consolas" panose="020B0609020204030204" pitchFamily="49" charset="0"/>
              </a:rPr>
              <a:t>new</a:t>
            </a: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BitmapImage</a:t>
            </a: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0000"/>
                </a:solidFill>
                <a:highlight>
                  <a:srgbClr val="FFFFFF"/>
                </a:highlight>
                <a:latin typeface="Consolas" panose="020B0609020204030204" pitchFamily="49" charset="0"/>
              </a:rPr>
              <a:t>    ...</a:t>
            </a:r>
          </a:p>
          <a:p>
            <a:pPr defTabSz="914367"/>
            <a:r>
              <a:rPr lang="en-US" sz="1765" dirty="0">
                <a:solidFill>
                  <a:srgbClr val="0000FF"/>
                </a:solidFill>
                <a:highlight>
                  <a:srgbClr val="FFFFFF"/>
                </a:highlight>
                <a:latin typeface="Consolas" panose="020B0609020204030204" pitchFamily="49" charset="0"/>
              </a:rPr>
              <a:t>    return</a:t>
            </a:r>
            <a:r>
              <a:rPr lang="en-US" sz="1765" dirty="0">
                <a:solidFill>
                  <a:srgbClr val="000000"/>
                </a:solidFill>
                <a:highlight>
                  <a:srgbClr val="FFFFFF"/>
                </a:highlight>
                <a:latin typeface="Consolas" panose="020B0609020204030204" pitchFamily="49" charset="0"/>
              </a:rPr>
              <a:t> bmp;</a:t>
            </a:r>
          </a:p>
          <a:p>
            <a:pPr defTabSz="914367"/>
            <a:r>
              <a:rPr lang="en-US" sz="1765"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19015646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Web-Queue Worker architecture Style</a:t>
            </a:r>
          </a:p>
        </p:txBody>
      </p:sp>
      <p:sp>
        <p:nvSpPr>
          <p:cNvPr id="6" name="Text Placeholder 5">
            <a:extLst>
              <a:ext uri="{FF2B5EF4-FFF2-40B4-BE49-F238E27FC236}">
                <a16:creationId xmlns:a16="http://schemas.microsoft.com/office/drawing/2014/main" id="{8F117239-C4FF-4796-B0F8-A92E6204D4EE}"/>
              </a:ext>
            </a:extLst>
          </p:cNvPr>
          <p:cNvSpPr>
            <a:spLocks noGrp="1"/>
          </p:cNvSpPr>
          <p:nvPr>
            <p:ph type="body" sz="quarter" idx="10"/>
          </p:nvPr>
        </p:nvSpPr>
        <p:spPr>
          <a:xfrm>
            <a:off x="269239" y="1189495"/>
            <a:ext cx="11653523" cy="1864669"/>
          </a:xfrm>
        </p:spPr>
        <p:txBody>
          <a:bodyPr/>
          <a:lstStyle/>
          <a:p>
            <a:r>
              <a:rPr lang="en-US" dirty="0"/>
              <a:t>Mostly for PaaS Solutions</a:t>
            </a:r>
          </a:p>
          <a:p>
            <a:r>
              <a:rPr lang="en-US" dirty="0"/>
              <a:t>Thin-Client and Heavy workload happens in Server</a:t>
            </a:r>
          </a:p>
          <a:p>
            <a:r>
              <a:rPr lang="en-US" dirty="0"/>
              <a:t>Typically Client Sends HTTP Requests to back-end</a:t>
            </a:r>
          </a:p>
        </p:txBody>
      </p:sp>
      <p:pic>
        <p:nvPicPr>
          <p:cNvPr id="3" name="Picture 2">
            <a:extLst>
              <a:ext uri="{FF2B5EF4-FFF2-40B4-BE49-F238E27FC236}">
                <a16:creationId xmlns:a16="http://schemas.microsoft.com/office/drawing/2014/main" id="{5D9F5BF0-EC39-49C7-ACAE-04CAE957B90A}"/>
              </a:ext>
            </a:extLst>
          </p:cNvPr>
          <p:cNvPicPr>
            <a:picLocks noChangeAspect="1"/>
          </p:cNvPicPr>
          <p:nvPr/>
        </p:nvPicPr>
        <p:blipFill>
          <a:blip r:embed="rId3"/>
          <a:stretch>
            <a:fillRect/>
          </a:stretch>
        </p:blipFill>
        <p:spPr>
          <a:xfrm>
            <a:off x="2917956" y="3640778"/>
            <a:ext cx="6356089" cy="2580316"/>
          </a:xfrm>
          <a:prstGeom prst="rect">
            <a:avLst/>
          </a:prstGeom>
        </p:spPr>
      </p:pic>
    </p:spTree>
    <p:extLst>
      <p:ext uri="{BB962C8B-B14F-4D97-AF65-F5344CB8AC3E}">
        <p14:creationId xmlns:p14="http://schemas.microsoft.com/office/powerpoint/2010/main" val="149616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3947" y="2043689"/>
            <a:ext cx="11424439" cy="2574423"/>
          </a:xfrm>
        </p:spPr>
        <p:txBody>
          <a:bodyPr/>
          <a:lstStyle/>
          <a:p>
            <a:r>
              <a:rPr lang="en-US" sz="8627" dirty="0"/>
              <a:t>Is it CPU-bound,</a:t>
            </a:r>
            <a:br>
              <a:rPr lang="en-US" sz="8627" dirty="0"/>
            </a:br>
            <a:r>
              <a:rPr lang="en-US" sz="8627" dirty="0"/>
              <a:t>or I/O-bound?</a:t>
            </a:r>
          </a:p>
        </p:txBody>
      </p:sp>
    </p:spTree>
    <p:extLst>
      <p:ext uri="{BB962C8B-B14F-4D97-AF65-F5344CB8AC3E}">
        <p14:creationId xmlns:p14="http://schemas.microsoft.com/office/powerpoint/2010/main" val="403594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027"/>
          <a:stretch/>
        </p:blipFill>
        <p:spPr>
          <a:xfrm>
            <a:off x="-1111" y="1187939"/>
            <a:ext cx="12192000" cy="567735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838" t="4830" b="3393"/>
          <a:stretch/>
        </p:blipFill>
        <p:spPr>
          <a:xfrm>
            <a:off x="-29570" y="1187938"/>
            <a:ext cx="12144645" cy="5677357"/>
          </a:xfrm>
          <a:prstGeom prst="rect">
            <a:avLst/>
          </a:prstGeom>
        </p:spPr>
      </p:pic>
      <p:sp>
        <p:nvSpPr>
          <p:cNvPr id="7" name="Title 6"/>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170702" y="2084363"/>
            <a:ext cx="5754379" cy="328689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3921" dirty="0">
                <a:gradFill>
                  <a:gsLst>
                    <a:gs pos="0">
                      <a:srgbClr val="FFFFFF"/>
                    </a:gs>
                    <a:gs pos="100000">
                      <a:srgbClr val="FFFFFF"/>
                    </a:gs>
                  </a:gsLst>
                  <a:lin ang="5400000" scaled="0"/>
                </a:gradFill>
                <a:latin typeface="Segoe UI Light"/>
                <a:ea typeface="Segoe UI" pitchFamily="34" charset="0"/>
                <a:cs typeface="Segoe UI" pitchFamily="34" charset="0"/>
              </a:rPr>
              <a:t>User:</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“How to parallelize my code?”</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lnSpc>
                <a:spcPct val="90000"/>
              </a:lnSpc>
              <a:spcBef>
                <a:spcPct val="0"/>
              </a:spcBef>
              <a:spcAft>
                <a:spcPts val="1176"/>
              </a:spcAft>
            </a:pPr>
            <a:r>
              <a:rPr lang="en-US" sz="3921" dirty="0">
                <a:gradFill>
                  <a:gsLst>
                    <a:gs pos="0">
                      <a:srgbClr val="FFFFFF"/>
                    </a:gs>
                    <a:gs pos="100000">
                      <a:srgbClr val="FFFFFF"/>
                    </a:gs>
                  </a:gsLst>
                  <a:lin ang="5400000" scaled="0"/>
                </a:gradFill>
                <a:latin typeface="Segoe UI Light"/>
                <a:ea typeface="Segoe UI" pitchFamily="34" charset="0"/>
                <a:cs typeface="Segoe UI" pitchFamily="34" charset="0"/>
              </a:rPr>
              <a:t>Diagnosis &amp; Fix:</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User’s code was not CPU-bound:</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should use await, not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Parallel.For</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27991741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97638"/>
            <a:ext cx="11653522" cy="4607361"/>
          </a:xfrm>
          <a:solidFill>
            <a:schemeClr val="bg1"/>
          </a:solidFill>
        </p:spPr>
        <p:txBody>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t>
            </a:r>
            <a:r>
              <a:rPr lang="en-US" sz="1765" dirty="0" err="1">
                <a:solidFill>
                  <a:srgbClr val="008000"/>
                </a:solidFill>
                <a:highlight>
                  <a:srgbClr val="FFFFFF"/>
                </a:highlight>
              </a:rPr>
              <a:t>LoadHousesSequentially</a:t>
            </a:r>
            <a:r>
              <a:rPr lang="en-US" sz="1765" dirty="0">
                <a:solidFill>
                  <a:srgbClr val="008000"/>
                </a:solidFill>
                <a:highlight>
                  <a:srgbClr val="FFFFFF"/>
                </a:highlight>
              </a:rPr>
              <a:t>(1,5);</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 </a:t>
            </a:r>
            <a:r>
              <a:rPr lang="en-US" sz="1765" dirty="0" err="1">
                <a:solidFill>
                  <a:srgbClr val="000000"/>
                </a:solidFill>
                <a:highlight>
                  <a:srgbClr val="FFFFFF"/>
                </a:highlight>
              </a:rPr>
              <a:t>LoadHousesSequentially</a:t>
            </a:r>
            <a:r>
              <a:rPr lang="en-US" sz="1765" dirty="0">
                <a:solidFill>
                  <a:srgbClr val="000000"/>
                </a:solidFill>
                <a:highlight>
                  <a:srgbClr val="FFFFFF"/>
                </a:highlight>
              </a:rPr>
              <a:t>(</a:t>
            </a:r>
            <a:r>
              <a:rPr lang="en-US" sz="1765" dirty="0" err="1">
                <a:solidFill>
                  <a:srgbClr val="0000FF"/>
                </a:solidFill>
                <a:highlight>
                  <a:srgbClr val="FFFFFF"/>
                </a:highlight>
              </a:rPr>
              <a:t>int</a:t>
            </a:r>
            <a:r>
              <a:rPr lang="en-US" sz="1765" dirty="0">
                <a:solidFill>
                  <a:srgbClr val="000000"/>
                </a:solidFill>
                <a:highlight>
                  <a:srgbClr val="FFFFFF"/>
                </a:highlight>
              </a:rPr>
              <a:t> 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a:solidFill>
                  <a:srgbClr val="000000"/>
                </a:solidFill>
                <a:highlight>
                  <a:srgbClr val="FFFFFF"/>
                </a:highlight>
              </a:rPr>
              <a:t>loadedHouses</a:t>
            </a:r>
            <a:r>
              <a:rPr lang="en-US" sz="1765" dirty="0">
                <a:solidFill>
                  <a:srgbClr val="000000"/>
                </a:solidFill>
                <a:highlight>
                  <a:srgbClr val="FFFFFF"/>
                </a:highlight>
              </a:rPr>
              <a:t>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a:t>
            </a:r>
          </a:p>
          <a:p>
            <a:endParaRPr lang="en-US" sz="1765" dirty="0">
              <a:solidFill>
                <a:srgbClr val="000000"/>
              </a:solidFill>
              <a:highlight>
                <a:srgbClr val="FFFFFF"/>
              </a:highlight>
            </a:endParaRPr>
          </a:p>
          <a:p>
            <a:r>
              <a:rPr lang="nn-NO" sz="1765" dirty="0">
                <a:solidFill>
                  <a:srgbClr val="000000"/>
                </a:solidFill>
                <a:highlight>
                  <a:srgbClr val="FFFFFF"/>
                </a:highlight>
              </a:rPr>
              <a:t>    </a:t>
            </a:r>
            <a:r>
              <a:rPr lang="nn-NO" sz="1765" dirty="0">
                <a:solidFill>
                  <a:srgbClr val="0000FF"/>
                </a:solidFill>
                <a:highlight>
                  <a:srgbClr val="FFFFFF"/>
                </a:highlight>
              </a:rPr>
              <a:t>for</a:t>
            </a:r>
            <a:r>
              <a:rPr lang="nn-NO" sz="1765" dirty="0">
                <a:solidFill>
                  <a:srgbClr val="000000"/>
                </a:solidFill>
                <a:highlight>
                  <a:srgbClr val="FFFFFF"/>
                </a:highlight>
              </a:rPr>
              <a:t> (</a:t>
            </a:r>
            <a:r>
              <a:rPr lang="nn-NO" sz="1765" dirty="0">
                <a:solidFill>
                  <a:srgbClr val="0000FF"/>
                </a:solidFill>
                <a:highlight>
                  <a:srgbClr val="FFFFFF"/>
                </a:highlight>
              </a:rPr>
              <a:t>int</a:t>
            </a:r>
            <a:r>
              <a:rPr lang="nn-NO" sz="1765" dirty="0">
                <a:solidFill>
                  <a:srgbClr val="000000"/>
                </a:solidFill>
                <a:highlight>
                  <a:srgbClr val="FFFFFF"/>
                </a:highlight>
              </a:rPr>
              <a:t> i = first; i &lt;= last; i++) {</a:t>
            </a:r>
          </a:p>
          <a:p>
            <a:r>
              <a:rPr lang="en-US" sz="1765" dirty="0">
                <a:solidFill>
                  <a:srgbClr val="000000"/>
                </a:solidFill>
                <a:highlight>
                  <a:srgbClr val="FFFFFF"/>
                </a:highlight>
              </a:rPr>
              <a:t>        </a:t>
            </a:r>
            <a:r>
              <a:rPr lang="en-US" sz="1765" dirty="0">
                <a:solidFill>
                  <a:srgbClr val="2B91AF"/>
                </a:solidFill>
                <a:highlight>
                  <a:srgbClr val="FFFFFF"/>
                </a:highlight>
              </a:rPr>
              <a:t>House</a:t>
            </a:r>
            <a:r>
              <a:rPr lang="en-US" sz="1765" dirty="0">
                <a:solidFill>
                  <a:srgbClr val="000000"/>
                </a:solidFill>
                <a:highlight>
                  <a:srgbClr val="FFFFFF"/>
                </a:highlight>
              </a:rPr>
              <a:t> </a:t>
            </a:r>
            <a:r>
              <a:rPr lang="en-US" sz="1765" dirty="0" err="1">
                <a:solidFill>
                  <a:srgbClr val="000000"/>
                </a:solidFill>
                <a:highlight>
                  <a:srgbClr val="FFFFFF"/>
                </a:highlight>
              </a:rPr>
              <a:t>house</a:t>
            </a:r>
            <a:r>
              <a:rPr lang="en-US" sz="1765" dirty="0">
                <a:solidFill>
                  <a:srgbClr val="000000"/>
                </a:solidFill>
                <a:highlight>
                  <a:srgbClr val="FFFFFF"/>
                </a:highlight>
              </a:rPr>
              <a:t> = </a:t>
            </a:r>
            <a:r>
              <a:rPr lang="en-US" sz="1765" dirty="0" err="1">
                <a:solidFill>
                  <a:srgbClr val="2B91AF"/>
                </a:solidFill>
                <a:highlight>
                  <a:srgbClr val="FFFFFF"/>
                </a:highlight>
              </a:rPr>
              <a:t>House</a:t>
            </a:r>
            <a:r>
              <a:rPr lang="en-US" sz="1765" dirty="0" err="1">
                <a:solidFill>
                  <a:srgbClr val="000000"/>
                </a:solidFill>
                <a:highlight>
                  <a:srgbClr val="FFFFFF"/>
                </a:highlight>
              </a:rPr>
              <a:t>.Deserialize</a:t>
            </a:r>
            <a:r>
              <a:rPr lang="en-US" sz="1765" dirty="0">
                <a:solidFill>
                  <a:srgbClr val="000000"/>
                </a:solidFill>
                <a:highlight>
                  <a:srgbClr val="FFFFFF"/>
                </a:highlight>
              </a:rPr>
              <a:t>(</a:t>
            </a:r>
            <a:r>
              <a:rPr lang="en-US" sz="1765" dirty="0" err="1">
                <a:solidFill>
                  <a:srgbClr val="000000"/>
                </a:solidFill>
                <a:highlight>
                  <a:srgbClr val="FFFFFF"/>
                </a:highlight>
              </a:rPr>
              <a:t>i</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00"/>
                </a:solidFill>
                <a:highlight>
                  <a:srgbClr val="FFFFFF"/>
                </a:highlight>
              </a:rPr>
              <a:t>loadedHouses.Add</a:t>
            </a:r>
            <a:r>
              <a:rPr lang="en-US" sz="1765" dirty="0">
                <a:solidFill>
                  <a:srgbClr val="000000"/>
                </a:solidFill>
                <a:highlight>
                  <a:srgbClr val="FFFFFF"/>
                </a:highlight>
              </a:rPr>
              <a:t>(house);</a:t>
            </a: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a:solidFill>
                  <a:srgbClr val="000000"/>
                </a:solidFill>
                <a:highlight>
                  <a:srgbClr val="FFFFFF"/>
                </a:highlight>
              </a:rPr>
              <a:t>loadedHouses</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p>
        </p:txBody>
      </p:sp>
      <p:grpSp>
        <p:nvGrpSpPr>
          <p:cNvPr id="6" name="Group 5"/>
          <p:cNvGrpSpPr/>
          <p:nvPr/>
        </p:nvGrpSpPr>
        <p:grpSpPr>
          <a:xfrm>
            <a:off x="3705534" y="1412044"/>
            <a:ext cx="2824631" cy="5229145"/>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work1</a:t>
              </a: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response out</a:t>
              </a:r>
              <a:br>
                <a:rPr lang="en-US" sz="2353" dirty="0">
                  <a:solidFill>
                    <a:srgbClr val="000000"/>
                  </a:solidFill>
                  <a:latin typeface="Segoe UI"/>
                </a:rPr>
              </a:br>
              <a:r>
                <a:rPr lang="en-US" sz="2353" dirty="0">
                  <a:solidFill>
                    <a:srgbClr val="000000"/>
                  </a:solidFill>
                  <a:latin typeface="Segoe UI"/>
                </a:rPr>
                <a:t>500ms</a:t>
              </a:r>
            </a:p>
          </p:txBody>
        </p:sp>
        <p:sp>
          <p:nvSpPr>
            <p:cNvPr id="13" name="Rectangle 12"/>
            <p:cNvSpPr/>
            <p:nvPr/>
          </p:nvSpPr>
          <p:spPr bwMode="auto">
            <a:xfrm>
              <a:off x="1999420" y="26791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work2</a:t>
              </a:r>
            </a:p>
          </p:txBody>
        </p:sp>
        <p:sp>
          <p:nvSpPr>
            <p:cNvPr id="14" name="Rectangle 13"/>
            <p:cNvSpPr/>
            <p:nvPr/>
          </p:nvSpPr>
          <p:spPr bwMode="auto">
            <a:xfrm>
              <a:off x="1999420" y="366952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work3</a:t>
              </a:r>
            </a:p>
          </p:txBody>
        </p:sp>
        <p:sp>
          <p:nvSpPr>
            <p:cNvPr id="15" name="Rectangle 14"/>
            <p:cNvSpPr/>
            <p:nvPr/>
          </p:nvSpPr>
          <p:spPr bwMode="auto">
            <a:xfrm>
              <a:off x="1973005" y="465991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work4</a:t>
              </a:r>
            </a:p>
          </p:txBody>
        </p:sp>
        <p:sp>
          <p:nvSpPr>
            <p:cNvPr id="16" name="Rectangle 15"/>
            <p:cNvSpPr/>
            <p:nvPr/>
          </p:nvSpPr>
          <p:spPr bwMode="auto">
            <a:xfrm>
              <a:off x="1991560" y="5650932"/>
              <a:ext cx="1219200" cy="838200"/>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work5</a:t>
              </a:r>
            </a:p>
          </p:txBody>
        </p:sp>
      </p:grpSp>
    </p:spTree>
    <p:extLst>
      <p:ext uri="{BB962C8B-B14F-4D97-AF65-F5344CB8AC3E}">
        <p14:creationId xmlns:p14="http://schemas.microsoft.com/office/powerpoint/2010/main" val="1671014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97638"/>
            <a:ext cx="11653522" cy="4607361"/>
          </a:xfrm>
          <a:solidFill>
            <a:schemeClr val="bg1"/>
          </a:solidFill>
        </p:spPr>
        <p:txBody>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t>
            </a:r>
            <a:r>
              <a:rPr lang="en-US" sz="1765" dirty="0" err="1">
                <a:solidFill>
                  <a:srgbClr val="008000"/>
                </a:solidFill>
                <a:highlight>
                  <a:srgbClr val="FFFFFF"/>
                </a:highlight>
              </a:rPr>
              <a:t>LoadHousesInParallel</a:t>
            </a:r>
            <a:r>
              <a:rPr lang="en-US" sz="1765" dirty="0">
                <a:solidFill>
                  <a:srgbClr val="008000"/>
                </a:solidFill>
                <a:highlight>
                  <a:srgbClr val="FFFFFF"/>
                </a:highlight>
              </a:rPr>
              <a:t>(1,5);</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 </a:t>
            </a:r>
            <a:r>
              <a:rPr lang="en-US" sz="1765" dirty="0" err="1">
                <a:solidFill>
                  <a:srgbClr val="000000"/>
                </a:solidFill>
                <a:highlight>
                  <a:srgbClr val="FFFFFF"/>
                </a:highlight>
              </a:rPr>
              <a:t>LoadHousesInParallel</a:t>
            </a:r>
            <a:r>
              <a:rPr lang="en-US" sz="1765" dirty="0">
                <a:solidFill>
                  <a:srgbClr val="000000"/>
                </a:solidFill>
                <a:highlight>
                  <a:srgbClr val="FFFFFF"/>
                </a:highlight>
              </a:rPr>
              <a:t>(</a:t>
            </a:r>
            <a:r>
              <a:rPr lang="en-US" sz="1765" dirty="0" err="1">
                <a:solidFill>
                  <a:srgbClr val="0000FF"/>
                </a:solidFill>
                <a:highlight>
                  <a:srgbClr val="FFFFFF"/>
                </a:highlight>
              </a:rPr>
              <a:t>int</a:t>
            </a:r>
            <a:r>
              <a:rPr lang="en-US" sz="1765" dirty="0">
                <a:solidFill>
                  <a:srgbClr val="000000"/>
                </a:solidFill>
                <a:highlight>
                  <a:srgbClr val="FFFFFF"/>
                </a:highlight>
              </a:rPr>
              <a:t> 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a:solidFill>
                  <a:srgbClr val="000000"/>
                </a:solidFill>
                <a:highlight>
                  <a:srgbClr val="FFFFFF"/>
                </a:highlight>
              </a:rPr>
              <a:t>loadedHouses</a:t>
            </a:r>
            <a:r>
              <a:rPr lang="en-US" sz="1765" dirty="0">
                <a:solidFill>
                  <a:srgbClr val="000000"/>
                </a:solidFill>
                <a:highlight>
                  <a:srgbClr val="FFFFFF"/>
                </a:highlight>
              </a:rPr>
              <a:t>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err="1">
                <a:solidFill>
                  <a:srgbClr val="2B91AF"/>
                </a:solidFill>
                <a:highlight>
                  <a:srgbClr val="FFFFFF"/>
                </a:highlight>
              </a:rPr>
              <a:t>BlockingCollection</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err="1">
                <a:solidFill>
                  <a:srgbClr val="2B91AF"/>
                </a:solidFill>
                <a:effectLst>
                  <a:glow rad="254000">
                    <a:srgbClr val="FFFF00"/>
                  </a:glow>
                </a:effectLst>
                <a:highlight>
                  <a:srgbClr val="FFFFFF"/>
                </a:highlight>
              </a:rPr>
              <a:t>Parallel</a:t>
            </a:r>
            <a:r>
              <a:rPr lang="en-US" sz="1765" dirty="0" err="1">
                <a:solidFill>
                  <a:srgbClr val="000000"/>
                </a:solidFill>
                <a:effectLst>
                  <a:glow rad="254000">
                    <a:srgbClr val="FFFF00"/>
                  </a:glow>
                </a:effectLst>
                <a:highlight>
                  <a:srgbClr val="FFFFFF"/>
                </a:highlight>
              </a:rPr>
              <a:t>.For</a:t>
            </a:r>
            <a:r>
              <a:rPr lang="en-US" sz="1765" dirty="0">
                <a:solidFill>
                  <a:srgbClr val="000000"/>
                </a:solidFill>
                <a:highlight>
                  <a:srgbClr val="FFFFFF"/>
                </a:highlight>
              </a:rPr>
              <a:t>(first, last+1, </a:t>
            </a:r>
            <a:r>
              <a:rPr lang="en-US" sz="1765" dirty="0" err="1">
                <a:solidFill>
                  <a:srgbClr val="000000"/>
                </a:solidFill>
                <a:highlight>
                  <a:srgbClr val="FFFFFF"/>
                </a:highlight>
              </a:rPr>
              <a:t>i</a:t>
            </a:r>
            <a:r>
              <a:rPr lang="en-US" sz="1765" dirty="0">
                <a:solidFill>
                  <a:srgbClr val="000000"/>
                </a:solidFill>
                <a:highlight>
                  <a:srgbClr val="FFFFFF"/>
                </a:highlight>
              </a:rPr>
              <a:t> =&gt; {</a:t>
            </a:r>
          </a:p>
          <a:p>
            <a:r>
              <a:rPr lang="en-US" sz="1765" dirty="0">
                <a:solidFill>
                  <a:srgbClr val="000000"/>
                </a:solidFill>
                <a:highlight>
                  <a:srgbClr val="FFFFFF"/>
                </a:highlight>
              </a:rPr>
              <a:t>        </a:t>
            </a:r>
            <a:r>
              <a:rPr lang="en-US" sz="1765" dirty="0">
                <a:solidFill>
                  <a:srgbClr val="2B91AF"/>
                </a:solidFill>
                <a:highlight>
                  <a:srgbClr val="FFFFFF"/>
                </a:highlight>
              </a:rPr>
              <a:t>House</a:t>
            </a:r>
            <a:r>
              <a:rPr lang="en-US" sz="1765" dirty="0">
                <a:solidFill>
                  <a:srgbClr val="000000"/>
                </a:solidFill>
                <a:highlight>
                  <a:srgbClr val="FFFFFF"/>
                </a:highlight>
              </a:rPr>
              <a:t> </a:t>
            </a:r>
            <a:r>
              <a:rPr lang="en-US" sz="1765" dirty="0" err="1">
                <a:solidFill>
                  <a:srgbClr val="000000"/>
                </a:solidFill>
                <a:highlight>
                  <a:srgbClr val="FFFFFF"/>
                </a:highlight>
              </a:rPr>
              <a:t>house</a:t>
            </a:r>
            <a:r>
              <a:rPr lang="en-US" sz="1765" dirty="0">
                <a:solidFill>
                  <a:srgbClr val="000000"/>
                </a:solidFill>
                <a:highlight>
                  <a:srgbClr val="FFFFFF"/>
                </a:highlight>
              </a:rPr>
              <a:t> = </a:t>
            </a:r>
            <a:r>
              <a:rPr lang="en-US" sz="1765" dirty="0" err="1">
                <a:solidFill>
                  <a:srgbClr val="2B91AF"/>
                </a:solidFill>
                <a:highlight>
                  <a:srgbClr val="FFFFFF"/>
                </a:highlight>
              </a:rPr>
              <a:t>House</a:t>
            </a:r>
            <a:r>
              <a:rPr lang="en-US" sz="1765" dirty="0" err="1">
                <a:solidFill>
                  <a:srgbClr val="000000"/>
                </a:solidFill>
                <a:highlight>
                  <a:srgbClr val="FFFFFF"/>
                </a:highlight>
              </a:rPr>
              <a:t>.Deserialize</a:t>
            </a:r>
            <a:r>
              <a:rPr lang="en-US" sz="1765" dirty="0">
                <a:solidFill>
                  <a:srgbClr val="000000"/>
                </a:solidFill>
                <a:highlight>
                  <a:srgbClr val="FFFFFF"/>
                </a:highlight>
              </a:rPr>
              <a:t>(</a:t>
            </a:r>
            <a:r>
              <a:rPr lang="en-US" sz="1765" dirty="0" err="1">
                <a:solidFill>
                  <a:srgbClr val="000000"/>
                </a:solidFill>
                <a:highlight>
                  <a:srgbClr val="FFFFFF"/>
                </a:highlight>
              </a:rPr>
              <a:t>i</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00"/>
                </a:solidFill>
                <a:highlight>
                  <a:srgbClr val="FFFFFF"/>
                </a:highlight>
              </a:rPr>
              <a:t>loadedHouses.Add</a:t>
            </a:r>
            <a:r>
              <a:rPr lang="en-US" sz="1765" dirty="0">
                <a:solidFill>
                  <a:srgbClr val="000000"/>
                </a:solidFill>
                <a:highlight>
                  <a:srgbClr val="FFFFFF"/>
                </a:highlight>
              </a:rPr>
              <a:t>(house);</a:t>
            </a: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a:solidFill>
                  <a:srgbClr val="000000"/>
                </a:solidFill>
                <a:highlight>
                  <a:srgbClr val="FFFFFF"/>
                </a:highlight>
              </a:rPr>
              <a:t>loadedHouses.ToList</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p>
        </p:txBody>
      </p:sp>
      <p:sp>
        <p:nvSpPr>
          <p:cNvPr id="7" name="Flowchart: Magnetic Disk 6"/>
          <p:cNvSpPr/>
          <p:nvPr/>
        </p:nvSpPr>
        <p:spPr bwMode="auto">
          <a:xfrm>
            <a:off x="1304760" y="2608403"/>
            <a:ext cx="2016956" cy="2577221"/>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8" name="Rectangle 7"/>
          <p:cNvSpPr/>
          <p:nvPr/>
        </p:nvSpPr>
        <p:spPr bwMode="auto">
          <a:xfrm rot="2315391">
            <a:off x="1395871" y="3559397"/>
            <a:ext cx="719725" cy="448212"/>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1</a:t>
            </a:r>
          </a:p>
        </p:txBody>
      </p:sp>
      <p:sp>
        <p:nvSpPr>
          <p:cNvPr id="9" name="Rectangle 8"/>
          <p:cNvSpPr/>
          <p:nvPr/>
        </p:nvSpPr>
        <p:spPr bwMode="auto">
          <a:xfrm rot="20441060">
            <a:off x="2485819" y="3490293"/>
            <a:ext cx="719725" cy="448212"/>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2</a:t>
            </a:r>
          </a:p>
        </p:txBody>
      </p:sp>
      <p:sp>
        <p:nvSpPr>
          <p:cNvPr id="10" name="Rectangle 9"/>
          <p:cNvSpPr/>
          <p:nvPr/>
        </p:nvSpPr>
        <p:spPr bwMode="auto">
          <a:xfrm>
            <a:off x="2531089" y="4475955"/>
            <a:ext cx="719725" cy="448212"/>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3</a:t>
            </a:r>
          </a:p>
        </p:txBody>
      </p:sp>
      <p:sp>
        <p:nvSpPr>
          <p:cNvPr id="11" name="Rectangle 10"/>
          <p:cNvSpPr/>
          <p:nvPr/>
        </p:nvSpPr>
        <p:spPr bwMode="auto">
          <a:xfrm rot="18424794">
            <a:off x="2051781" y="4005663"/>
            <a:ext cx="719725" cy="448212"/>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4</a:t>
            </a:r>
          </a:p>
        </p:txBody>
      </p:sp>
      <p:sp>
        <p:nvSpPr>
          <p:cNvPr id="12" name="Rectangle 11"/>
          <p:cNvSpPr/>
          <p:nvPr/>
        </p:nvSpPr>
        <p:spPr bwMode="auto">
          <a:xfrm rot="1365348">
            <a:off x="1534839" y="4505331"/>
            <a:ext cx="719724" cy="448211"/>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5</a:t>
            </a:r>
          </a:p>
        </p:txBody>
      </p:sp>
      <p:cxnSp>
        <p:nvCxnSpPr>
          <p:cNvPr id="4" name="Straight Arrow Connector 3"/>
          <p:cNvCxnSpPr/>
          <p:nvPr/>
        </p:nvCxnSpPr>
        <p:spPr>
          <a:xfrm flipH="1">
            <a:off x="7078467" y="2251443"/>
            <a:ext cx="1521" cy="3445171"/>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675642" y="2233767"/>
            <a:ext cx="31234" cy="3439257"/>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452555" y="5696614"/>
            <a:ext cx="3063703" cy="1020683"/>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response out</a:t>
              </a:r>
              <a:br>
                <a:rPr lang="en-US" sz="2353" dirty="0">
                  <a:solidFill>
                    <a:srgbClr val="000000"/>
                  </a:solidFill>
                  <a:latin typeface="Segoe UI"/>
                </a:rPr>
              </a:br>
              <a:r>
                <a:rPr lang="en-US" sz="2353" dirty="0">
                  <a:solidFill>
                    <a:srgbClr val="000000"/>
                  </a:solidFill>
                  <a:latin typeface="Segoe UI"/>
                </a:rPr>
                <a:t>300ms</a:t>
              </a:r>
            </a:p>
          </p:txBody>
        </p:sp>
      </p:grpSp>
      <p:sp>
        <p:nvSpPr>
          <p:cNvPr id="16" name="Rectangle 15"/>
          <p:cNvSpPr/>
          <p:nvPr/>
        </p:nvSpPr>
        <p:spPr bwMode="auto">
          <a:xfrm>
            <a:off x="5076474" y="2628869"/>
            <a:ext cx="1195233" cy="821723"/>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work1</a:t>
            </a:r>
          </a:p>
        </p:txBody>
      </p:sp>
      <p:sp>
        <p:nvSpPr>
          <p:cNvPr id="17" name="Rectangle 16"/>
          <p:cNvSpPr/>
          <p:nvPr/>
        </p:nvSpPr>
        <p:spPr bwMode="auto">
          <a:xfrm>
            <a:off x="6488964" y="2644628"/>
            <a:ext cx="1195233" cy="821723"/>
          </a:xfrm>
          <a:prstGeom prst="rect">
            <a:avLst/>
          </a:prstGeom>
          <a:solidFill>
            <a:schemeClr val="accent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work2</a:t>
            </a:r>
          </a:p>
        </p:txBody>
      </p:sp>
      <p:sp>
        <p:nvSpPr>
          <p:cNvPr id="18" name="Rectangle 17"/>
          <p:cNvSpPr/>
          <p:nvPr/>
        </p:nvSpPr>
        <p:spPr bwMode="auto">
          <a:xfrm>
            <a:off x="5076474" y="3622938"/>
            <a:ext cx="1195233" cy="821723"/>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work3</a:t>
            </a:r>
          </a:p>
        </p:txBody>
      </p:sp>
      <p:sp>
        <p:nvSpPr>
          <p:cNvPr id="19" name="Rectangle 18"/>
          <p:cNvSpPr/>
          <p:nvPr/>
        </p:nvSpPr>
        <p:spPr bwMode="auto">
          <a:xfrm>
            <a:off x="6473496" y="3615549"/>
            <a:ext cx="1195233" cy="821723"/>
          </a:xfrm>
          <a:prstGeom prst="rect">
            <a:avLst/>
          </a:prstGeom>
          <a:solidFill>
            <a:schemeClr val="accent2">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work4</a:t>
            </a:r>
          </a:p>
        </p:txBody>
      </p:sp>
      <p:sp>
        <p:nvSpPr>
          <p:cNvPr id="20" name="Rectangle 19"/>
          <p:cNvSpPr/>
          <p:nvPr/>
        </p:nvSpPr>
        <p:spPr bwMode="auto">
          <a:xfrm>
            <a:off x="5076474" y="4613740"/>
            <a:ext cx="1195233" cy="821723"/>
          </a:xfrm>
          <a:prstGeom prst="rect">
            <a:avLst/>
          </a:prstGeom>
          <a:solidFill>
            <a:schemeClr val="accent1">
              <a:lumMod val="20000"/>
              <a:lumOff val="80000"/>
            </a:schemeClr>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work5</a:t>
            </a:r>
          </a:p>
        </p:txBody>
      </p:sp>
      <p:grpSp>
        <p:nvGrpSpPr>
          <p:cNvPr id="23" name="Group 22"/>
          <p:cNvGrpSpPr/>
          <p:nvPr/>
        </p:nvGrpSpPr>
        <p:grpSpPr>
          <a:xfrm>
            <a:off x="3705534" y="1412044"/>
            <a:ext cx="3810724" cy="523895"/>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defTabSz="914367">
                <a:lnSpc>
                  <a:spcPct val="90000"/>
                </a:lnSpc>
                <a:spcAft>
                  <a:spcPts val="588"/>
                </a:spcAft>
              </a:pPr>
              <a:r>
                <a:rPr lang="en-US" sz="2353" dirty="0" err="1">
                  <a:solidFill>
                    <a:srgbClr val="000000"/>
                  </a:solidFill>
                  <a:latin typeface="Segoe UI"/>
                </a:rPr>
                <a:t>Parallel.For</a:t>
              </a:r>
              <a:endParaRPr lang="en-US" sz="2353" dirty="0">
                <a:solidFill>
                  <a:srgbClr val="000000"/>
                </a:solidFill>
                <a:latin typeface="Segoe UI"/>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request in</a:t>
              </a:r>
            </a:p>
          </p:txBody>
        </p:sp>
      </p:grpSp>
    </p:spTree>
    <p:extLst>
      <p:ext uri="{BB962C8B-B14F-4D97-AF65-F5344CB8AC3E}">
        <p14:creationId xmlns:p14="http://schemas.microsoft.com/office/powerpoint/2010/main" val="1467580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5979924" y="1561448"/>
            <a:ext cx="0" cy="470623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p>
        </p:txBody>
      </p:sp>
      <p:grpSp>
        <p:nvGrpSpPr>
          <p:cNvPr id="37" name="Group 36"/>
          <p:cNvGrpSpPr/>
          <p:nvPr/>
        </p:nvGrpSpPr>
        <p:grpSpPr>
          <a:xfrm>
            <a:off x="5382307" y="1561448"/>
            <a:ext cx="1195233" cy="821723"/>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6" name="TextBox 5"/>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end1</a:t>
              </a:r>
            </a:p>
          </p:txBody>
        </p:sp>
        <p:sp>
          <p:nvSpPr>
            <p:cNvPr id="4" name="TextBox 3"/>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start1</a:t>
              </a:r>
            </a:p>
          </p:txBody>
        </p:sp>
      </p:grpSp>
      <p:grpSp>
        <p:nvGrpSpPr>
          <p:cNvPr id="38" name="Group 37"/>
          <p:cNvGrpSpPr/>
          <p:nvPr/>
        </p:nvGrpSpPr>
        <p:grpSpPr>
          <a:xfrm>
            <a:off x="5382307" y="2532575"/>
            <a:ext cx="1195233" cy="821723"/>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0" name="TextBox 39"/>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end2</a:t>
              </a:r>
            </a:p>
          </p:txBody>
        </p:sp>
        <p:sp>
          <p:nvSpPr>
            <p:cNvPr id="41" name="TextBox 40"/>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start2</a:t>
              </a:r>
            </a:p>
          </p:txBody>
        </p:sp>
      </p:grpSp>
      <p:grpSp>
        <p:nvGrpSpPr>
          <p:cNvPr id="42" name="Group 41"/>
          <p:cNvGrpSpPr/>
          <p:nvPr/>
        </p:nvGrpSpPr>
        <p:grpSpPr>
          <a:xfrm>
            <a:off x="5382307" y="3503702"/>
            <a:ext cx="1195233" cy="821723"/>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4" name="TextBox 43"/>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end3</a:t>
              </a:r>
            </a:p>
          </p:txBody>
        </p:sp>
        <p:sp>
          <p:nvSpPr>
            <p:cNvPr id="45" name="TextBox 44"/>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start3</a:t>
              </a:r>
            </a:p>
          </p:txBody>
        </p:sp>
      </p:grpSp>
      <p:grpSp>
        <p:nvGrpSpPr>
          <p:cNvPr id="46" name="Group 45"/>
          <p:cNvGrpSpPr/>
          <p:nvPr/>
        </p:nvGrpSpPr>
        <p:grpSpPr>
          <a:xfrm>
            <a:off x="5382307" y="4474829"/>
            <a:ext cx="1195233" cy="821723"/>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8" name="TextBox 4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end4</a:t>
              </a:r>
            </a:p>
          </p:txBody>
        </p:sp>
        <p:sp>
          <p:nvSpPr>
            <p:cNvPr id="49" name="TextBox 4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start4</a:t>
              </a:r>
            </a:p>
          </p:txBody>
        </p:sp>
      </p:grpSp>
      <p:grpSp>
        <p:nvGrpSpPr>
          <p:cNvPr id="50" name="Group 49"/>
          <p:cNvGrpSpPr/>
          <p:nvPr/>
        </p:nvGrpSpPr>
        <p:grpSpPr>
          <a:xfrm>
            <a:off x="5382307" y="5445956"/>
            <a:ext cx="1195233" cy="821723"/>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2" name="TextBox 51"/>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end5</a:t>
              </a:r>
            </a:p>
          </p:txBody>
        </p:sp>
        <p:sp>
          <p:nvSpPr>
            <p:cNvPr id="53" name="TextBox 52"/>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start5</a:t>
              </a:r>
            </a:p>
          </p:txBody>
        </p:sp>
      </p:grpSp>
      <p:cxnSp>
        <p:nvCxnSpPr>
          <p:cNvPr id="60" name="Straight Arrow Connector 59"/>
          <p:cNvCxnSpPr/>
          <p:nvPr/>
        </p:nvCxnSpPr>
        <p:spPr>
          <a:xfrm flipH="1">
            <a:off x="4037670" y="6267679"/>
            <a:ext cx="1195234" cy="37351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3849111" y="5923471"/>
            <a:ext cx="1370350" cy="366637"/>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response out</a:t>
            </a:r>
            <a:br>
              <a:rPr lang="en-US" sz="2353" dirty="0">
                <a:solidFill>
                  <a:srgbClr val="000000"/>
                </a:solidFill>
                <a:latin typeface="Segoe UI"/>
              </a:rPr>
            </a:br>
            <a:r>
              <a:rPr lang="en-US" sz="2353" dirty="0">
                <a:solidFill>
                  <a:srgbClr val="000000"/>
                </a:solidFill>
                <a:latin typeface="Segoe UI"/>
              </a:rPr>
              <a:t>500ms</a:t>
            </a:r>
          </a:p>
        </p:txBody>
      </p:sp>
      <p:grpSp>
        <p:nvGrpSpPr>
          <p:cNvPr id="126" name="Group 125"/>
          <p:cNvGrpSpPr/>
          <p:nvPr/>
        </p:nvGrpSpPr>
        <p:grpSpPr>
          <a:xfrm>
            <a:off x="3705534" y="1412044"/>
            <a:ext cx="1479994" cy="449704"/>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request in</a:t>
              </a:r>
            </a:p>
          </p:txBody>
        </p:sp>
      </p:grpSp>
    </p:spTree>
    <p:extLst>
      <p:ext uri="{BB962C8B-B14F-4D97-AF65-F5344CB8AC3E}">
        <p14:creationId xmlns:p14="http://schemas.microsoft.com/office/powerpoint/2010/main" val="128243059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lowchart: Magnetic Disk 100"/>
          <p:cNvSpPr/>
          <p:nvPr/>
        </p:nvSpPr>
        <p:spPr bwMode="auto">
          <a:xfrm>
            <a:off x="1304760" y="2608403"/>
            <a:ext cx="2016956" cy="2577221"/>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cxnSp>
        <p:nvCxnSpPr>
          <p:cNvPr id="112" name="Straight Arrow Connector 111"/>
          <p:cNvCxnSpPr/>
          <p:nvPr/>
        </p:nvCxnSpPr>
        <p:spPr>
          <a:xfrm>
            <a:off x="7126835" y="2326145"/>
            <a:ext cx="8145" cy="2465168"/>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722490" y="2308469"/>
            <a:ext cx="8145" cy="2465168"/>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p>
        </p:txBody>
      </p:sp>
      <p:grpSp>
        <p:nvGrpSpPr>
          <p:cNvPr id="69" name="Group 68"/>
          <p:cNvGrpSpPr>
            <a:grpSpLocks noChangeAspect="1"/>
          </p:cNvGrpSpPr>
          <p:nvPr/>
        </p:nvGrpSpPr>
        <p:grpSpPr>
          <a:xfrm rot="2315391">
            <a:off x="1385811" y="3556549"/>
            <a:ext cx="719725" cy="448212"/>
            <a:chOff x="1646237" y="1973262"/>
            <a:chExt cx="1219200" cy="838200"/>
          </a:xfrm>
        </p:grpSpPr>
        <p:sp>
          <p:nvSpPr>
            <p:cNvPr id="70" name="Rectangle 69"/>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1</a:t>
              </a:r>
            </a:p>
          </p:txBody>
        </p:sp>
        <p:sp>
          <p:nvSpPr>
            <p:cNvPr id="71" name="TextBox 70"/>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end1</a:t>
              </a:r>
            </a:p>
          </p:txBody>
        </p:sp>
        <p:sp>
          <p:nvSpPr>
            <p:cNvPr id="72" name="TextBox 71"/>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start1</a:t>
              </a:r>
            </a:p>
          </p:txBody>
        </p:sp>
      </p:grpSp>
      <p:grpSp>
        <p:nvGrpSpPr>
          <p:cNvPr id="73" name="Group 72"/>
          <p:cNvGrpSpPr>
            <a:grpSpLocks noChangeAspect="1"/>
          </p:cNvGrpSpPr>
          <p:nvPr/>
        </p:nvGrpSpPr>
        <p:grpSpPr>
          <a:xfrm rot="20441060">
            <a:off x="2475759" y="3487444"/>
            <a:ext cx="719725" cy="448212"/>
            <a:chOff x="1646237" y="1973262"/>
            <a:chExt cx="1219200" cy="838200"/>
          </a:xfrm>
        </p:grpSpPr>
        <p:sp>
          <p:nvSpPr>
            <p:cNvPr id="74" name="Rectangle 73"/>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2</a:t>
              </a:r>
            </a:p>
          </p:txBody>
        </p:sp>
        <p:sp>
          <p:nvSpPr>
            <p:cNvPr id="75" name="TextBox 74"/>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end2</a:t>
              </a:r>
            </a:p>
          </p:txBody>
        </p:sp>
        <p:sp>
          <p:nvSpPr>
            <p:cNvPr id="76" name="TextBox 75"/>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start2</a:t>
              </a:r>
            </a:p>
          </p:txBody>
        </p:sp>
      </p:grpSp>
      <p:grpSp>
        <p:nvGrpSpPr>
          <p:cNvPr id="77" name="Group 76"/>
          <p:cNvGrpSpPr>
            <a:grpSpLocks noChangeAspect="1"/>
          </p:cNvGrpSpPr>
          <p:nvPr/>
        </p:nvGrpSpPr>
        <p:grpSpPr>
          <a:xfrm>
            <a:off x="2521029" y="4473106"/>
            <a:ext cx="719725" cy="448212"/>
            <a:chOff x="1646237" y="1973262"/>
            <a:chExt cx="1219200" cy="838200"/>
          </a:xfrm>
        </p:grpSpPr>
        <p:sp>
          <p:nvSpPr>
            <p:cNvPr id="78" name="Rectangle 77"/>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3</a:t>
              </a:r>
            </a:p>
          </p:txBody>
        </p:sp>
        <p:sp>
          <p:nvSpPr>
            <p:cNvPr id="79" name="TextBox 78"/>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end3</a:t>
              </a:r>
            </a:p>
          </p:txBody>
        </p:sp>
        <p:sp>
          <p:nvSpPr>
            <p:cNvPr id="80" name="TextBox 79"/>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start3</a:t>
              </a:r>
            </a:p>
          </p:txBody>
        </p:sp>
      </p:grpSp>
      <p:grpSp>
        <p:nvGrpSpPr>
          <p:cNvPr id="81" name="Group 80"/>
          <p:cNvGrpSpPr>
            <a:grpSpLocks noChangeAspect="1"/>
          </p:cNvGrpSpPr>
          <p:nvPr/>
        </p:nvGrpSpPr>
        <p:grpSpPr>
          <a:xfrm rot="18424794">
            <a:off x="2041720" y="4002814"/>
            <a:ext cx="719725" cy="448212"/>
            <a:chOff x="1646237" y="1973262"/>
            <a:chExt cx="1219200" cy="838200"/>
          </a:xfrm>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4</a:t>
              </a:r>
            </a:p>
          </p:txBody>
        </p:sp>
        <p:sp>
          <p:nvSpPr>
            <p:cNvPr id="83" name="TextBox 82"/>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end4</a:t>
              </a:r>
            </a:p>
          </p:txBody>
        </p:sp>
        <p:sp>
          <p:nvSpPr>
            <p:cNvPr id="84" name="TextBox 83"/>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start4</a:t>
              </a:r>
            </a:p>
          </p:txBody>
        </p:sp>
      </p:grpSp>
      <p:grpSp>
        <p:nvGrpSpPr>
          <p:cNvPr id="85" name="Group 84"/>
          <p:cNvGrpSpPr>
            <a:grpSpLocks noChangeAspect="1"/>
          </p:cNvGrpSpPr>
          <p:nvPr/>
        </p:nvGrpSpPr>
        <p:grpSpPr>
          <a:xfrm rot="1365348">
            <a:off x="1524779" y="4502481"/>
            <a:ext cx="719725" cy="448212"/>
            <a:chOff x="1646236" y="1973260"/>
            <a:chExt cx="1219201" cy="838202"/>
          </a:xfrm>
        </p:grpSpPr>
        <p:sp>
          <p:nvSpPr>
            <p:cNvPr id="86" name="Rectangle 85"/>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solidFill>
                    <a:srgbClr val="000000"/>
                  </a:solidFill>
                  <a:latin typeface="Segoe UI"/>
                </a:rPr>
                <a:t>5</a:t>
              </a:r>
            </a:p>
          </p:txBody>
        </p:sp>
        <p:sp>
          <p:nvSpPr>
            <p:cNvPr id="87" name="TextBox 86"/>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end5</a:t>
              </a:r>
            </a:p>
          </p:txBody>
        </p:sp>
        <p:sp>
          <p:nvSpPr>
            <p:cNvPr id="88" name="TextBox 87"/>
            <p:cNvSpPr txBox="1"/>
            <p:nvPr/>
          </p:nvSpPr>
          <p:spPr>
            <a:xfrm>
              <a:off x="1646236" y="1973260"/>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defTabSz="914367">
                <a:lnSpc>
                  <a:spcPct val="90000"/>
                </a:lnSpc>
                <a:spcAft>
                  <a:spcPts val="588"/>
                </a:spcAft>
              </a:pPr>
              <a:r>
                <a:rPr lang="en-US" sz="1765" dirty="0">
                  <a:solidFill>
                    <a:srgbClr val="000000"/>
                  </a:solidFill>
                  <a:latin typeface="Segoe UI"/>
                </a:rPr>
                <a:t>start5</a:t>
              </a:r>
            </a:p>
          </p:txBody>
        </p:sp>
      </p:grpSp>
      <p:grpSp>
        <p:nvGrpSpPr>
          <p:cNvPr id="89" name="Group 88"/>
          <p:cNvGrpSpPr/>
          <p:nvPr/>
        </p:nvGrpSpPr>
        <p:grpSpPr>
          <a:xfrm>
            <a:off x="5133018" y="2703571"/>
            <a:ext cx="1195233" cy="821723"/>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1" name="TextBox 90"/>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end1</a:t>
              </a:r>
            </a:p>
          </p:txBody>
        </p:sp>
        <p:sp>
          <p:nvSpPr>
            <p:cNvPr id="92" name="TextBox 91"/>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start1</a:t>
              </a:r>
            </a:p>
          </p:txBody>
        </p:sp>
      </p:grpSp>
      <p:grpSp>
        <p:nvGrpSpPr>
          <p:cNvPr id="93" name="Group 92"/>
          <p:cNvGrpSpPr/>
          <p:nvPr/>
        </p:nvGrpSpPr>
        <p:grpSpPr>
          <a:xfrm>
            <a:off x="6545508" y="2703571"/>
            <a:ext cx="1195233" cy="821723"/>
            <a:chOff x="1646237" y="1973262"/>
            <a:chExt cx="1219200" cy="838200"/>
          </a:xfrm>
        </p:grpSpPr>
        <p:sp>
          <p:nvSpPr>
            <p:cNvPr id="94" name="Rectangle 93"/>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5" name="TextBox 94"/>
            <p:cNvSpPr txBox="1"/>
            <p:nvPr/>
          </p:nvSpPr>
          <p:spPr>
            <a:xfrm>
              <a:off x="1646237" y="25828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end2</a:t>
              </a:r>
            </a:p>
          </p:txBody>
        </p:sp>
        <p:sp>
          <p:nvSpPr>
            <p:cNvPr id="96" name="TextBox 95"/>
            <p:cNvSpPr txBox="1"/>
            <p:nvPr/>
          </p:nvSpPr>
          <p:spPr>
            <a:xfrm>
              <a:off x="1646237" y="1973262"/>
              <a:ext cx="1219200" cy="228600"/>
            </a:xfrm>
            <a:prstGeom prst="rect">
              <a:avLst/>
            </a:prstGeom>
            <a:solidFill>
              <a:schemeClr val="accent2">
                <a:lumMod val="20000"/>
                <a:lumOff val="80000"/>
              </a:schemeClr>
            </a:solidFill>
            <a:ln>
              <a:solidFill>
                <a:schemeClr val="accent2">
                  <a:lumMod val="20000"/>
                  <a:lumOff val="8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start2</a:t>
              </a:r>
            </a:p>
          </p:txBody>
        </p:sp>
      </p:grpSp>
      <p:grpSp>
        <p:nvGrpSpPr>
          <p:cNvPr id="106" name="Group 105"/>
          <p:cNvGrpSpPr/>
          <p:nvPr/>
        </p:nvGrpSpPr>
        <p:grpSpPr>
          <a:xfrm>
            <a:off x="5124873" y="3701273"/>
            <a:ext cx="1195233" cy="821723"/>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08" name="TextBox 107"/>
            <p:cNvSpPr txBox="1"/>
            <p:nvPr/>
          </p:nvSpPr>
          <p:spPr>
            <a:xfrm>
              <a:off x="1646237" y="25828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end5</a:t>
              </a:r>
            </a:p>
          </p:txBody>
        </p:sp>
        <p:sp>
          <p:nvSpPr>
            <p:cNvPr id="109" name="TextBox 108"/>
            <p:cNvSpPr txBox="1"/>
            <p:nvPr/>
          </p:nvSpPr>
          <p:spPr>
            <a:xfrm>
              <a:off x="1646237" y="1973262"/>
              <a:ext cx="1219200" cy="228600"/>
            </a:xfrm>
            <a:prstGeom prst="rect">
              <a:avLst/>
            </a:prstGeom>
            <a:solidFill>
              <a:schemeClr val="accent1">
                <a:lumMod val="40000"/>
                <a:lumOff val="60000"/>
              </a:schemeClr>
            </a:solidFill>
            <a:ln>
              <a:solidFill>
                <a:schemeClr val="accent1">
                  <a:lumMod val="40000"/>
                  <a:lumOff val="60000"/>
                </a:schemeClr>
              </a:solidFill>
            </a:ln>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start5</a:t>
              </a:r>
            </a:p>
          </p:txBody>
        </p:sp>
      </p:grpSp>
      <p:grpSp>
        <p:nvGrpSpPr>
          <p:cNvPr id="9" name="Group 8"/>
          <p:cNvGrpSpPr/>
          <p:nvPr/>
        </p:nvGrpSpPr>
        <p:grpSpPr>
          <a:xfrm>
            <a:off x="5349116" y="4942717"/>
            <a:ext cx="4783252" cy="1350066"/>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response out</a:t>
              </a:r>
              <a:br>
                <a:rPr lang="en-US" sz="2353" dirty="0">
                  <a:solidFill>
                    <a:srgbClr val="000000"/>
                  </a:solidFill>
                  <a:latin typeface="Segoe UI"/>
                </a:rPr>
              </a:br>
              <a:r>
                <a:rPr lang="en-US" sz="2353" dirty="0">
                  <a:solidFill>
                    <a:srgbClr val="000000"/>
                  </a:solidFill>
                  <a:latin typeface="Segoe UI"/>
                </a:rPr>
                <a:t>~200ms</a:t>
              </a:r>
            </a:p>
          </p:txBody>
        </p:sp>
      </p:grpSp>
      <p:grpSp>
        <p:nvGrpSpPr>
          <p:cNvPr id="111" name="Group 110"/>
          <p:cNvGrpSpPr/>
          <p:nvPr/>
        </p:nvGrpSpPr>
        <p:grpSpPr>
          <a:xfrm>
            <a:off x="3705534" y="1412044"/>
            <a:ext cx="3810724" cy="523895"/>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defTabSz="914367">
                <a:lnSpc>
                  <a:spcPct val="90000"/>
                </a:lnSpc>
                <a:spcAft>
                  <a:spcPts val="588"/>
                </a:spcAft>
              </a:pPr>
              <a:r>
                <a:rPr lang="en-US" sz="2353" dirty="0" err="1">
                  <a:solidFill>
                    <a:srgbClr val="000000"/>
                  </a:solidFill>
                  <a:latin typeface="Segoe UI"/>
                </a:rPr>
                <a:t>Parallel.For</a:t>
              </a:r>
              <a:endParaRPr lang="en-US" sz="2353" dirty="0">
                <a:solidFill>
                  <a:srgbClr val="000000"/>
                </a:solidFill>
                <a:latin typeface="Segoe UI"/>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request in</a:t>
              </a:r>
            </a:p>
          </p:txBody>
        </p:sp>
      </p:grpSp>
      <p:grpSp>
        <p:nvGrpSpPr>
          <p:cNvPr id="7" name="Group 6"/>
          <p:cNvGrpSpPr/>
          <p:nvPr/>
        </p:nvGrpSpPr>
        <p:grpSpPr>
          <a:xfrm>
            <a:off x="7957999" y="2646526"/>
            <a:ext cx="1195233" cy="2127112"/>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chemeClr val="accent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99" name="TextBox 98"/>
              <p:cNvSpPr txBox="1"/>
              <p:nvPr/>
            </p:nvSpPr>
            <p:spPr>
              <a:xfrm>
                <a:off x="1646237" y="2582862"/>
                <a:ext cx="1219200" cy="228600"/>
              </a:xfrm>
              <a:prstGeom prst="rect">
                <a:avLst/>
              </a:prstGeom>
              <a:solidFill>
                <a:schemeClr val="accent1">
                  <a:lumMod val="40000"/>
                  <a:lumOff val="6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end3</a:t>
                </a:r>
              </a:p>
            </p:txBody>
          </p:sp>
          <p:sp>
            <p:nvSpPr>
              <p:cNvPr id="100" name="TextBox 99"/>
              <p:cNvSpPr txBox="1"/>
              <p:nvPr/>
            </p:nvSpPr>
            <p:spPr>
              <a:xfrm>
                <a:off x="1646237" y="1973262"/>
                <a:ext cx="1219200" cy="228600"/>
              </a:xfrm>
              <a:prstGeom prst="rect">
                <a:avLst/>
              </a:prstGeom>
              <a:solidFill>
                <a:schemeClr val="accent1">
                  <a:lumMod val="40000"/>
                  <a:lumOff val="6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start3</a:t>
                </a:r>
              </a:p>
            </p:txBody>
          </p:sp>
        </p:grpSp>
        <p:sp>
          <p:nvSpPr>
            <p:cNvPr id="3" name="5-Point Star 2"/>
            <p:cNvSpPr/>
            <p:nvPr/>
          </p:nvSpPr>
          <p:spPr bwMode="auto">
            <a:xfrm>
              <a:off x="8552397" y="2699097"/>
              <a:ext cx="304800" cy="264619"/>
            </a:xfrm>
            <a:prstGeom prst="star5">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grpSp>
        <p:nvGrpSpPr>
          <p:cNvPr id="8" name="Group 7"/>
          <p:cNvGrpSpPr/>
          <p:nvPr/>
        </p:nvGrpSpPr>
        <p:grpSpPr>
          <a:xfrm>
            <a:off x="9354200" y="2875477"/>
            <a:ext cx="1195233" cy="1851109"/>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chemeClr val="accent2">
                  <a:lumMod val="20000"/>
                  <a:lumOff val="80000"/>
                  <a:alpha val="50196"/>
                </a:schemeClr>
              </a:solidFill>
              <a:ln w="38100">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04" name="TextBox 103"/>
              <p:cNvSpPr txBox="1"/>
              <p:nvPr/>
            </p:nvSpPr>
            <p:spPr>
              <a:xfrm>
                <a:off x="1646237" y="2582862"/>
                <a:ext cx="1219200" cy="228600"/>
              </a:xfrm>
              <a:prstGeom prst="rect">
                <a:avLst/>
              </a:prstGeom>
              <a:solidFill>
                <a:schemeClr val="accent2">
                  <a:lumMod val="20000"/>
                  <a:lumOff val="8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end4</a:t>
                </a:r>
              </a:p>
            </p:txBody>
          </p:sp>
          <p:sp>
            <p:nvSpPr>
              <p:cNvPr id="105" name="TextBox 104"/>
              <p:cNvSpPr txBox="1"/>
              <p:nvPr/>
            </p:nvSpPr>
            <p:spPr>
              <a:xfrm>
                <a:off x="1646237" y="1973262"/>
                <a:ext cx="1219200" cy="228600"/>
              </a:xfrm>
              <a:prstGeom prst="rect">
                <a:avLst/>
              </a:prstGeom>
              <a:solidFill>
                <a:schemeClr val="accent2">
                  <a:lumMod val="20000"/>
                  <a:lumOff val="8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000000"/>
                    </a:solidFill>
                    <a:latin typeface="Segoe UI"/>
                  </a:rPr>
                  <a:t>start4</a:t>
                </a:r>
              </a:p>
            </p:txBody>
          </p:sp>
        </p:grpSp>
        <p:sp>
          <p:nvSpPr>
            <p:cNvPr id="121" name="5-Point Star 120"/>
            <p:cNvSpPr/>
            <p:nvPr/>
          </p:nvSpPr>
          <p:spPr bwMode="auto">
            <a:xfrm>
              <a:off x="9987451" y="3059637"/>
              <a:ext cx="304800" cy="264619"/>
            </a:xfrm>
            <a:prstGeom prst="star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2090153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Arrow Connector 109"/>
          <p:cNvCxnSpPr/>
          <p:nvPr/>
        </p:nvCxnSpPr>
        <p:spPr>
          <a:xfrm>
            <a:off x="5855604" y="1785555"/>
            <a:ext cx="0" cy="1805172"/>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p>
        </p:txBody>
      </p:sp>
      <p:sp>
        <p:nvSpPr>
          <p:cNvPr id="91" name="TextBox 90"/>
          <p:cNvSpPr txBox="1"/>
          <p:nvPr/>
        </p:nvSpPr>
        <p:spPr>
          <a:xfrm>
            <a:off x="5257988" y="4288074"/>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end2</a:t>
            </a:r>
          </a:p>
        </p:txBody>
      </p:sp>
      <p:sp>
        <p:nvSpPr>
          <p:cNvPr id="92" name="TextBox 91"/>
          <p:cNvSpPr txBox="1"/>
          <p:nvPr/>
        </p:nvSpPr>
        <p:spPr>
          <a:xfrm>
            <a:off x="5266133" y="2002196"/>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start1</a:t>
            </a:r>
          </a:p>
        </p:txBody>
      </p:sp>
      <p:grpSp>
        <p:nvGrpSpPr>
          <p:cNvPr id="12" name="Group 11"/>
          <p:cNvGrpSpPr/>
          <p:nvPr/>
        </p:nvGrpSpPr>
        <p:grpSpPr>
          <a:xfrm>
            <a:off x="3705534" y="1412044"/>
            <a:ext cx="1479994" cy="449704"/>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request in</a:t>
              </a:r>
            </a:p>
          </p:txBody>
        </p:sp>
      </p:grpSp>
      <p:sp>
        <p:nvSpPr>
          <p:cNvPr id="60" name="TextBox 59"/>
          <p:cNvSpPr txBox="1"/>
          <p:nvPr/>
        </p:nvSpPr>
        <p:spPr>
          <a:xfrm>
            <a:off x="5274277" y="2282762"/>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start2</a:t>
            </a:r>
          </a:p>
        </p:txBody>
      </p:sp>
      <p:sp>
        <p:nvSpPr>
          <p:cNvPr id="61" name="TextBox 60"/>
          <p:cNvSpPr txBox="1"/>
          <p:nvPr/>
        </p:nvSpPr>
        <p:spPr>
          <a:xfrm>
            <a:off x="5266133" y="2559439"/>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start3</a:t>
            </a:r>
          </a:p>
        </p:txBody>
      </p:sp>
      <p:sp>
        <p:nvSpPr>
          <p:cNvPr id="62" name="TextBox 61"/>
          <p:cNvSpPr txBox="1"/>
          <p:nvPr/>
        </p:nvSpPr>
        <p:spPr>
          <a:xfrm>
            <a:off x="5266133" y="2836116"/>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start4</a:t>
            </a:r>
          </a:p>
        </p:txBody>
      </p:sp>
      <p:sp>
        <p:nvSpPr>
          <p:cNvPr id="63" name="TextBox 62"/>
          <p:cNvSpPr txBox="1"/>
          <p:nvPr/>
        </p:nvSpPr>
        <p:spPr>
          <a:xfrm>
            <a:off x="5266133" y="3112996"/>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start5</a:t>
            </a:r>
          </a:p>
        </p:txBody>
      </p:sp>
      <p:grpSp>
        <p:nvGrpSpPr>
          <p:cNvPr id="11" name="Group 10"/>
          <p:cNvGrpSpPr/>
          <p:nvPr/>
        </p:nvGrpSpPr>
        <p:grpSpPr>
          <a:xfrm>
            <a:off x="3990295" y="5794505"/>
            <a:ext cx="1865310" cy="924820"/>
            <a:chOff x="4070308" y="5885313"/>
            <a:chExt cx="1902713" cy="943365"/>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defTabSz="914367">
                <a:lnSpc>
                  <a:spcPct val="90000"/>
                </a:lnSpc>
                <a:spcAft>
                  <a:spcPts val="588"/>
                </a:spcAft>
              </a:pPr>
              <a:r>
                <a:rPr lang="en-US" sz="2353" dirty="0">
                  <a:solidFill>
                    <a:srgbClr val="000000"/>
                  </a:solidFill>
                  <a:latin typeface="Segoe UI"/>
                </a:rPr>
                <a:t>response out</a:t>
              </a:r>
              <a:br>
                <a:rPr lang="en-US" sz="2353" dirty="0">
                  <a:solidFill>
                    <a:srgbClr val="000000"/>
                  </a:solidFill>
                  <a:latin typeface="Segoe UI"/>
                </a:rPr>
              </a:br>
              <a:r>
                <a:rPr lang="en-US" sz="2353" dirty="0">
                  <a:solidFill>
                    <a:srgbClr val="000000"/>
                  </a:solidFill>
                  <a:latin typeface="Segoe UI"/>
                </a:rPr>
                <a:t>~100ms</a:t>
              </a:r>
            </a:p>
          </p:txBody>
        </p:sp>
        <p:cxnSp>
          <p:nvCxnSpPr>
            <p:cNvPr id="66" name="Straight Arrow Connector 65"/>
            <p:cNvCxnSpPr>
              <a:stCxn id="125" idx="2"/>
            </p:cNvCxnSpPr>
            <p:nvPr/>
          </p:nvCxnSpPr>
          <p:spPr>
            <a:xfrm>
              <a:off x="5973021" y="58853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257988" y="4564504"/>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end5</a:t>
            </a:r>
          </a:p>
        </p:txBody>
      </p:sp>
      <p:sp>
        <p:nvSpPr>
          <p:cNvPr id="123" name="TextBox 122"/>
          <p:cNvSpPr txBox="1"/>
          <p:nvPr/>
        </p:nvSpPr>
        <p:spPr>
          <a:xfrm>
            <a:off x="5257988" y="5012586"/>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end1</a:t>
            </a:r>
          </a:p>
        </p:txBody>
      </p:sp>
      <p:sp>
        <p:nvSpPr>
          <p:cNvPr id="124" name="TextBox 123"/>
          <p:cNvSpPr txBox="1"/>
          <p:nvPr/>
        </p:nvSpPr>
        <p:spPr>
          <a:xfrm>
            <a:off x="5257988" y="5285428"/>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end3</a:t>
            </a:r>
          </a:p>
        </p:txBody>
      </p:sp>
      <p:sp>
        <p:nvSpPr>
          <p:cNvPr id="125" name="TextBox 124"/>
          <p:cNvSpPr txBox="1"/>
          <p:nvPr/>
        </p:nvSpPr>
        <p:spPr>
          <a:xfrm>
            <a:off x="5257988" y="5546001"/>
            <a:ext cx="1195233" cy="224106"/>
          </a:xfrm>
          <a:prstGeom prst="rect">
            <a:avLst/>
          </a:prstGeom>
          <a:solidFill>
            <a:schemeClr val="tx2">
              <a:lumMod val="90000"/>
            </a:schemeClr>
          </a:solidFill>
        </p:spPr>
        <p:txBody>
          <a:bodyPr wrap="none" lIns="0" tIns="0" rIns="0" bIns="0" rtlCol="0" anchor="ctr" anchorCtr="1">
            <a:normAutofit lnSpcReduction="10000"/>
          </a:bodyPr>
          <a:lstStyle/>
          <a:p>
            <a:pPr defTabSz="914367">
              <a:lnSpc>
                <a:spcPct val="90000"/>
              </a:lnSpc>
              <a:spcAft>
                <a:spcPts val="588"/>
              </a:spcAft>
            </a:pPr>
            <a:r>
              <a:rPr lang="en-US" sz="1765" dirty="0">
                <a:solidFill>
                  <a:srgbClr val="FFFFFF"/>
                </a:solidFill>
                <a:latin typeface="Segoe UI"/>
              </a:rPr>
              <a:t>end4</a:t>
            </a:r>
          </a:p>
        </p:txBody>
      </p:sp>
    </p:spTree>
    <p:extLst>
      <p:ext uri="{BB962C8B-B14F-4D97-AF65-F5344CB8AC3E}">
        <p14:creationId xmlns:p14="http://schemas.microsoft.com/office/powerpoint/2010/main" val="3701793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solidFill>
                <a:schemeClr val="tx1">
                  <a:lumMod val="50000"/>
                </a:schemeClr>
              </a:solidFill>
            </a:endParaRPr>
          </a:p>
        </p:txBody>
      </p:sp>
      <p:sp>
        <p:nvSpPr>
          <p:cNvPr id="3" name="Text Placeholder 2"/>
          <p:cNvSpPr>
            <a:spLocks noGrp="1"/>
          </p:cNvSpPr>
          <p:nvPr>
            <p:ph type="body" sz="quarter" idx="10"/>
          </p:nvPr>
        </p:nvSpPr>
        <p:spPr>
          <a:xfrm>
            <a:off x="269240" y="1197639"/>
            <a:ext cx="11653522" cy="5204779"/>
          </a:xfrm>
        </p:spPr>
        <p:txBody>
          <a:bodyPr/>
          <a:lstStyle/>
          <a:p>
            <a:endParaRPr lang="en-US" sz="1765" dirty="0">
              <a:solidFill>
                <a:srgbClr val="0000FF"/>
              </a:solidFill>
              <a:highlight>
                <a:srgbClr val="FFFFFF"/>
              </a:highlight>
            </a:endParaRPr>
          </a:p>
          <a:p>
            <a:r>
              <a:rPr lang="en-US" sz="1765" dirty="0">
                <a:solidFill>
                  <a:srgbClr val="008000"/>
                </a:solidFill>
                <a:highlight>
                  <a:srgbClr val="FFFFFF"/>
                </a:highlight>
              </a:rPr>
              <a:t>// table1.DataSource = await </a:t>
            </a:r>
            <a:r>
              <a:rPr lang="en-US" sz="1765" dirty="0" err="1">
                <a:solidFill>
                  <a:srgbClr val="008000"/>
                </a:solidFill>
                <a:highlight>
                  <a:srgbClr val="FFFFFF"/>
                </a:highlight>
              </a:rPr>
              <a:t>LoadHousesAsync</a:t>
            </a:r>
            <a:r>
              <a:rPr lang="en-US" sz="1765" dirty="0">
                <a:solidFill>
                  <a:srgbClr val="008000"/>
                </a:solidFill>
                <a:highlight>
                  <a:srgbClr val="FFFFFF"/>
                </a:highlight>
              </a:rPr>
              <a:t>(1,5);</a:t>
            </a:r>
          </a:p>
          <a:p>
            <a:r>
              <a:rPr lang="en-US" sz="1765" dirty="0">
                <a:solidFill>
                  <a:srgbClr val="008000"/>
                </a:solidFill>
                <a:highlight>
                  <a:srgbClr val="FFFFFF"/>
                </a:highlight>
              </a:rPr>
              <a:t>// table1.DataBind();</a:t>
            </a:r>
          </a:p>
          <a:p>
            <a:endParaRPr lang="en-US" sz="1765" dirty="0">
              <a:solidFill>
                <a:srgbClr val="0000FF"/>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00"/>
                </a:solidFill>
                <a:highlight>
                  <a:srgbClr val="FFFFFF"/>
                </a:highlight>
              </a:rPr>
              <a:t> </a:t>
            </a:r>
            <a:r>
              <a:rPr lang="en-US" sz="1765" dirty="0">
                <a:solidFill>
                  <a:srgbClr val="2B91AF"/>
                </a:solidFill>
                <a:highlight>
                  <a:srgbClr val="FFFFFF"/>
                </a:highlight>
              </a:rPr>
              <a:t>Task</a:t>
            </a:r>
            <a:r>
              <a:rPr lang="en-US" sz="1765" dirty="0">
                <a:solidFill>
                  <a:srgbClr val="000000"/>
                </a:solidFill>
                <a:highlight>
                  <a:srgbClr val="FFFFFF"/>
                </a:highlight>
              </a:rPr>
              <a:t>&lt;</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&gt;&gt; </a:t>
            </a:r>
            <a:r>
              <a:rPr lang="en-US" sz="1765" dirty="0" err="1">
                <a:solidFill>
                  <a:srgbClr val="000000"/>
                </a:solidFill>
                <a:highlight>
                  <a:srgbClr val="FFFFFF"/>
                </a:highlight>
              </a:rPr>
              <a:t>LoadHousesAsync</a:t>
            </a:r>
            <a:r>
              <a:rPr lang="en-US" sz="1765" dirty="0">
                <a:solidFill>
                  <a:srgbClr val="000000"/>
                </a:solidFill>
                <a:highlight>
                  <a:srgbClr val="FFFFFF"/>
                </a:highlight>
              </a:rPr>
              <a:t>(</a:t>
            </a:r>
            <a:r>
              <a:rPr lang="en-US" sz="1765" dirty="0" err="1">
                <a:solidFill>
                  <a:srgbClr val="0000FF"/>
                </a:solidFill>
                <a:highlight>
                  <a:srgbClr val="FFFFFF"/>
                </a:highlight>
              </a:rPr>
              <a:t>int</a:t>
            </a:r>
            <a:r>
              <a:rPr lang="en-US" sz="1765" dirty="0">
                <a:solidFill>
                  <a:srgbClr val="000000"/>
                </a:solidFill>
                <a:highlight>
                  <a:srgbClr val="FFFFFF"/>
                </a:highlight>
              </a:rPr>
              <a:t> 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tasks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Task</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&gt;&gt;();</a:t>
            </a:r>
          </a:p>
          <a:p>
            <a:endParaRPr lang="en-US" sz="1765" dirty="0">
              <a:solidFill>
                <a:srgbClr val="000000"/>
              </a:solidFill>
              <a:highlight>
                <a:srgbClr val="FFFFFF"/>
              </a:highlight>
            </a:endParaRPr>
          </a:p>
          <a:p>
            <a:r>
              <a:rPr lang="nn-NO" sz="1765" dirty="0">
                <a:solidFill>
                  <a:srgbClr val="000000"/>
                </a:solidFill>
                <a:highlight>
                  <a:srgbClr val="FFFFFF"/>
                </a:highlight>
              </a:rPr>
              <a:t>    </a:t>
            </a:r>
            <a:r>
              <a:rPr lang="nn-NO" sz="1765" dirty="0">
                <a:solidFill>
                  <a:srgbClr val="0000FF"/>
                </a:solidFill>
                <a:highlight>
                  <a:srgbClr val="FFFFFF"/>
                </a:highlight>
              </a:rPr>
              <a:t>for</a:t>
            </a:r>
            <a:r>
              <a:rPr lang="nn-NO" sz="1765" dirty="0">
                <a:solidFill>
                  <a:srgbClr val="000000"/>
                </a:solidFill>
                <a:highlight>
                  <a:srgbClr val="FFFFFF"/>
                </a:highlight>
              </a:rPr>
              <a:t> (</a:t>
            </a:r>
            <a:r>
              <a:rPr lang="nn-NO" sz="1765" dirty="0">
                <a:solidFill>
                  <a:srgbClr val="0000FF"/>
                </a:solidFill>
                <a:highlight>
                  <a:srgbClr val="FFFFFF"/>
                </a:highlight>
              </a:rPr>
              <a:t>int</a:t>
            </a:r>
            <a:r>
              <a:rPr lang="nn-NO" sz="1765" dirty="0">
                <a:solidFill>
                  <a:srgbClr val="000000"/>
                </a:solidFill>
                <a:highlight>
                  <a:srgbClr val="FFFFFF"/>
                </a:highlight>
              </a:rPr>
              <a:t> i = first; i &lt;= last; i++)</a:t>
            </a:r>
          </a:p>
          <a:p>
            <a:r>
              <a:rPr lang="en-US" sz="1765" dirty="0">
                <a:solidFill>
                  <a:srgbClr val="000000"/>
                </a:solidFill>
                <a:highlight>
                  <a:srgbClr val="FFFFFF"/>
                </a:highlight>
              </a:rPr>
              <a:t>    {</a:t>
            </a:r>
          </a:p>
          <a:p>
            <a:r>
              <a:rPr lang="en-US" sz="1765" dirty="0">
                <a:solidFill>
                  <a:srgbClr val="000000"/>
                </a:solidFill>
                <a:highlight>
                  <a:srgbClr val="FFFFFF"/>
                </a:highlight>
              </a:rPr>
              <a:t>        </a:t>
            </a:r>
            <a:r>
              <a:rPr lang="en-US" sz="1765" dirty="0">
                <a:solidFill>
                  <a:srgbClr val="2B91AF"/>
                </a:solidFill>
                <a:effectLst>
                  <a:glow rad="254000">
                    <a:srgbClr val="FFFF00"/>
                  </a:glow>
                </a:effectLst>
                <a:highlight>
                  <a:srgbClr val="FFFFFF"/>
                </a:highlight>
              </a:rPr>
              <a:t>Task</a:t>
            </a:r>
            <a:r>
              <a:rPr lang="en-US" sz="1765" dirty="0">
                <a:solidFill>
                  <a:srgbClr val="000000"/>
                </a:solidFill>
                <a:effectLst>
                  <a:glow rad="254000">
                    <a:srgbClr val="FFFF00"/>
                  </a:glow>
                </a:effectLst>
                <a:highlight>
                  <a:srgbClr val="FFFFFF"/>
                </a:highlight>
              </a:rPr>
              <a:t>&lt;</a:t>
            </a:r>
            <a:r>
              <a:rPr lang="en-US" sz="1765" dirty="0">
                <a:solidFill>
                  <a:srgbClr val="2B91AF"/>
                </a:solidFill>
                <a:effectLst>
                  <a:glow rad="254000">
                    <a:srgbClr val="FFFF00"/>
                  </a:glow>
                </a:effectLst>
                <a:highlight>
                  <a:srgbClr val="FFFFFF"/>
                </a:highlight>
              </a:rPr>
              <a:t>House</a:t>
            </a:r>
            <a:r>
              <a:rPr lang="en-US" sz="1765" dirty="0">
                <a:solidFill>
                  <a:srgbClr val="000000"/>
                </a:solidFill>
                <a:effectLst>
                  <a:glow rad="254000">
                    <a:srgbClr val="FFFF00"/>
                  </a:glow>
                </a:effectLst>
                <a:highlight>
                  <a:srgbClr val="FFFFFF"/>
                </a:highlight>
              </a:rPr>
              <a:t>&gt; t = </a:t>
            </a:r>
            <a:r>
              <a:rPr lang="en-US" sz="1765" dirty="0" err="1">
                <a:solidFill>
                  <a:srgbClr val="2B91AF"/>
                </a:solidFill>
                <a:effectLst>
                  <a:glow rad="254000">
                    <a:srgbClr val="FFFF00"/>
                  </a:glow>
                </a:effectLst>
                <a:highlight>
                  <a:srgbClr val="FFFFFF"/>
                </a:highlight>
              </a:rPr>
              <a:t>House</a:t>
            </a:r>
            <a:r>
              <a:rPr lang="en-US" sz="1765" dirty="0" err="1">
                <a:solidFill>
                  <a:srgbClr val="000000"/>
                </a:solidFill>
                <a:effectLst>
                  <a:glow rad="254000">
                    <a:srgbClr val="FFFF00"/>
                  </a:glow>
                </a:effectLst>
                <a:highlight>
                  <a:srgbClr val="FFFFFF"/>
                </a:highlight>
              </a:rPr>
              <a:t>.LoadFromDatabaseAsync</a:t>
            </a:r>
            <a:r>
              <a:rPr lang="en-US" sz="1765" dirty="0">
                <a:solidFill>
                  <a:srgbClr val="000000"/>
                </a:solidFill>
                <a:effectLst>
                  <a:glow rad="254000">
                    <a:srgbClr val="FFFF00"/>
                  </a:glow>
                </a:effectLst>
                <a:highlight>
                  <a:srgbClr val="FFFFFF"/>
                </a:highlight>
              </a:rPr>
              <a:t>(</a:t>
            </a:r>
            <a:r>
              <a:rPr lang="en-US" sz="1765" dirty="0" err="1">
                <a:solidFill>
                  <a:srgbClr val="000000"/>
                </a:solidFill>
                <a:effectLst>
                  <a:glow rad="254000">
                    <a:srgbClr val="FFFF00"/>
                  </a:glow>
                </a:effectLst>
                <a:highlight>
                  <a:srgbClr val="FFFFFF"/>
                </a:highlight>
              </a:rPr>
              <a:t>i</a:t>
            </a:r>
            <a:r>
              <a:rPr lang="en-US" sz="1765" dirty="0">
                <a:solidFill>
                  <a:srgbClr val="000000"/>
                </a:solidFill>
                <a:effectLst>
                  <a:glow rad="254000">
                    <a:srgbClr val="FFFF00"/>
                  </a:glow>
                </a:effectLst>
                <a:highlight>
                  <a:srgbClr val="FFFFFF"/>
                </a:highlight>
              </a:rPr>
              <a:t>);</a:t>
            </a:r>
          </a:p>
          <a:p>
            <a:r>
              <a:rPr lang="en-US" sz="1765" dirty="0">
                <a:solidFill>
                  <a:srgbClr val="000000"/>
                </a:solidFill>
                <a:highlight>
                  <a:srgbClr val="FFFFFF"/>
                </a:highlight>
              </a:rPr>
              <a:t>        </a:t>
            </a:r>
            <a:r>
              <a:rPr lang="en-US" sz="1765" dirty="0" err="1">
                <a:solidFill>
                  <a:srgbClr val="000000"/>
                </a:solidFill>
                <a:highlight>
                  <a:srgbClr val="FFFFFF"/>
                </a:highlight>
              </a:rPr>
              <a:t>tasks.Add</a:t>
            </a:r>
            <a:r>
              <a:rPr lang="en-US" sz="1765" dirty="0">
                <a:solidFill>
                  <a:srgbClr val="000000"/>
                </a:solidFill>
                <a:highlight>
                  <a:srgbClr val="FFFFFF"/>
                </a:highlight>
              </a:rPr>
              <a:t>(t);</a:t>
            </a:r>
          </a:p>
          <a:p>
            <a:r>
              <a:rPr lang="en-US" sz="1765" dirty="0">
                <a:solidFill>
                  <a:srgbClr val="000000"/>
                </a:solidFill>
                <a:highlight>
                  <a:srgbClr val="FFFFFF"/>
                </a:highlight>
              </a:rPr>
              <a:t>    }</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2B91AF"/>
                </a:solidFill>
                <a:highlight>
                  <a:srgbClr val="FFFFFF"/>
                </a:highlight>
              </a:rPr>
              <a:t>House</a:t>
            </a:r>
            <a:r>
              <a:rPr lang="en-US" sz="1765" dirty="0">
                <a:solidFill>
                  <a:srgbClr val="000000"/>
                </a:solidFill>
                <a:highlight>
                  <a:srgbClr val="FFFFFF"/>
                </a:highlight>
              </a:rPr>
              <a:t>[] </a:t>
            </a:r>
            <a:r>
              <a:rPr lang="en-US" sz="1765" dirty="0" err="1">
                <a:solidFill>
                  <a:srgbClr val="000000"/>
                </a:solidFill>
                <a:highlight>
                  <a:srgbClr val="FFFFFF"/>
                </a:highlight>
              </a:rPr>
              <a:t>loadedHouses</a:t>
            </a:r>
            <a:r>
              <a:rPr lang="en-US" sz="1765" dirty="0">
                <a:solidFill>
                  <a:srgbClr val="000000"/>
                </a:solidFill>
                <a:highlight>
                  <a:srgbClr val="FFFFFF"/>
                </a:highlight>
              </a:rPr>
              <a:t> = </a:t>
            </a:r>
            <a:r>
              <a:rPr lang="en-US" sz="1765" dirty="0">
                <a:solidFill>
                  <a:srgbClr val="0000FF"/>
                </a:solidFill>
                <a:effectLst>
                  <a:glow rad="254000">
                    <a:srgbClr val="FFFF00"/>
                  </a:glow>
                </a:effectLst>
                <a:highlight>
                  <a:srgbClr val="FFFFFF"/>
                </a:highlight>
              </a:rPr>
              <a:t>await</a:t>
            </a:r>
            <a:r>
              <a:rPr lang="en-US" sz="1765" dirty="0">
                <a:solidFill>
                  <a:srgbClr val="000000"/>
                </a:solidFill>
                <a:effectLst>
                  <a:glow rad="254000">
                    <a:srgbClr val="FFFF00"/>
                  </a:glow>
                </a:effectLst>
                <a:highlight>
                  <a:srgbClr val="FFFFFF"/>
                </a:highlight>
              </a:rPr>
              <a:t> </a:t>
            </a:r>
            <a:r>
              <a:rPr lang="en-US" sz="1765" dirty="0" err="1">
                <a:solidFill>
                  <a:srgbClr val="2B91AF"/>
                </a:solidFill>
                <a:effectLst>
                  <a:glow rad="254000">
                    <a:srgbClr val="FFFF00"/>
                  </a:glow>
                </a:effectLst>
                <a:highlight>
                  <a:srgbClr val="FFFFFF"/>
                </a:highlight>
              </a:rPr>
              <a:t>Task</a:t>
            </a:r>
            <a:r>
              <a:rPr lang="en-US" sz="1765" dirty="0" err="1">
                <a:solidFill>
                  <a:srgbClr val="000000"/>
                </a:solidFill>
                <a:effectLst>
                  <a:glow rad="254000">
                    <a:srgbClr val="FFFF00"/>
                  </a:glow>
                </a:effectLst>
                <a:highlight>
                  <a:srgbClr val="FFFFFF"/>
                </a:highlight>
              </a:rPr>
              <a:t>.WhenAll</a:t>
            </a:r>
            <a:r>
              <a:rPr lang="en-US" sz="1765" dirty="0">
                <a:solidFill>
                  <a:srgbClr val="000000"/>
                </a:solidFill>
                <a:effectLst>
                  <a:glow rad="254000">
                    <a:srgbClr val="FFFF00"/>
                  </a:glow>
                </a:effectLst>
                <a:highlight>
                  <a:srgbClr val="FFFFFF"/>
                </a:highlight>
              </a:rPr>
              <a:t>(tasks);</a:t>
            </a: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a:solidFill>
                  <a:srgbClr val="000000"/>
                </a:solidFill>
                <a:highlight>
                  <a:srgbClr val="FFFFFF"/>
                </a:highlight>
              </a:rPr>
              <a:t>loadedHouses.ToList</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Tree>
    <p:extLst>
      <p:ext uri="{BB962C8B-B14F-4D97-AF65-F5344CB8AC3E}">
        <p14:creationId xmlns:p14="http://schemas.microsoft.com/office/powerpoint/2010/main" val="985494339"/>
      </p:ext>
    </p:extLst>
  </p:cSld>
  <p:clrMapOvr>
    <a:masterClrMapping/>
  </p:clrMapOvr>
  <p:transition>
    <p:pull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solidFill>
                <a:schemeClr val="tx1">
                  <a:lumMod val="50000"/>
                </a:schemeClr>
              </a:solidFill>
            </a:endParaRPr>
          </a:p>
        </p:txBody>
      </p:sp>
      <p:sp>
        <p:nvSpPr>
          <p:cNvPr id="3" name="Text Placeholder 2"/>
          <p:cNvSpPr>
            <a:spLocks noGrp="1"/>
          </p:cNvSpPr>
          <p:nvPr>
            <p:ph type="body" sz="quarter" idx="10"/>
          </p:nvPr>
        </p:nvSpPr>
        <p:spPr>
          <a:xfrm>
            <a:off x="269240" y="1197639"/>
            <a:ext cx="11653522" cy="4308652"/>
          </a:xfrm>
        </p:spPr>
        <p:txBody>
          <a:bodyPr/>
          <a:lstStyle/>
          <a:p>
            <a:endParaRPr lang="en-US" sz="1765" dirty="0">
              <a:solidFill>
                <a:srgbClr val="008000"/>
              </a:solidFill>
              <a:highlight>
                <a:srgbClr val="FFFFFF"/>
              </a:highlight>
            </a:endParaRPr>
          </a:p>
          <a:p>
            <a:r>
              <a:rPr lang="en-US" sz="1765" dirty="0">
                <a:solidFill>
                  <a:srgbClr val="0000FF"/>
                </a:solidFill>
                <a:highlight>
                  <a:srgbClr val="FFFFFF"/>
                </a:highlight>
              </a:rPr>
              <a:t>public</a:t>
            </a:r>
            <a:r>
              <a:rPr lang="en-US" sz="1765" dirty="0">
                <a:solidFill>
                  <a:srgbClr val="000000"/>
                </a:solidFill>
                <a:highlight>
                  <a:srgbClr val="FFFFFF"/>
                </a:highlight>
              </a:rPr>
              <a:t> </a:t>
            </a:r>
            <a:r>
              <a:rPr lang="en-US" sz="1765" dirty="0" err="1">
                <a:solidFill>
                  <a:srgbClr val="0000FF"/>
                </a:solidFill>
                <a:highlight>
                  <a:srgbClr val="FFFFFF"/>
                </a:highlight>
              </a:rPr>
              <a:t>async</a:t>
            </a:r>
            <a:r>
              <a:rPr lang="en-US" sz="1765" dirty="0">
                <a:solidFill>
                  <a:srgbClr val="000000"/>
                </a:solidFill>
                <a:highlight>
                  <a:srgbClr val="FFFFFF"/>
                </a:highlight>
              </a:rPr>
              <a:t> </a:t>
            </a:r>
            <a:r>
              <a:rPr lang="en-US" sz="1765" dirty="0">
                <a:solidFill>
                  <a:srgbClr val="2B91AF"/>
                </a:solidFill>
                <a:highlight>
                  <a:srgbClr val="FFFFFF"/>
                </a:highlight>
              </a:rPr>
              <a:t>Task</a:t>
            </a:r>
            <a:r>
              <a:rPr lang="en-US" sz="1765" dirty="0">
                <a:solidFill>
                  <a:srgbClr val="000000"/>
                </a:solidFill>
                <a:highlight>
                  <a:srgbClr val="FFFFFF"/>
                </a:highlight>
              </a:rPr>
              <a:t>&lt;</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&gt;&gt; </a:t>
            </a:r>
            <a:r>
              <a:rPr lang="en-US" sz="1765" dirty="0" err="1">
                <a:solidFill>
                  <a:srgbClr val="000000"/>
                </a:solidFill>
                <a:highlight>
                  <a:srgbClr val="FFFFFF"/>
                </a:highlight>
              </a:rPr>
              <a:t>LoadHousesAsync</a:t>
            </a:r>
            <a:r>
              <a:rPr lang="en-US" sz="1765" dirty="0">
                <a:solidFill>
                  <a:srgbClr val="000000"/>
                </a:solidFill>
                <a:highlight>
                  <a:srgbClr val="FFFFFF"/>
                </a:highlight>
              </a:rPr>
              <a:t>(</a:t>
            </a:r>
            <a:r>
              <a:rPr lang="en-US" sz="1765" dirty="0" err="1">
                <a:solidFill>
                  <a:srgbClr val="0000FF"/>
                </a:solidFill>
                <a:highlight>
                  <a:srgbClr val="FFFFFF"/>
                </a:highlight>
              </a:rPr>
              <a:t>int</a:t>
            </a:r>
            <a:r>
              <a:rPr lang="en-US" sz="1765" dirty="0">
                <a:solidFill>
                  <a:srgbClr val="000000"/>
                </a:solidFill>
                <a:highlight>
                  <a:srgbClr val="FFFFFF"/>
                </a:highlight>
              </a:rPr>
              <a:t> first, </a:t>
            </a:r>
            <a:r>
              <a:rPr lang="en-US" sz="1765" dirty="0" err="1">
                <a:solidFill>
                  <a:srgbClr val="0000FF"/>
                </a:solidFill>
                <a:highlight>
                  <a:srgbClr val="FFFFFF"/>
                </a:highlight>
              </a:rPr>
              <a:t>int</a:t>
            </a:r>
            <a:r>
              <a:rPr lang="en-US" sz="1765" dirty="0">
                <a:solidFill>
                  <a:srgbClr val="000000"/>
                </a:solidFill>
                <a:highlight>
                  <a:srgbClr val="FFFFFF"/>
                </a:highlight>
              </a:rPr>
              <a:t> last)</a:t>
            </a:r>
          </a:p>
          <a:p>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a:t>
            </a:r>
            <a:r>
              <a:rPr lang="en-US" sz="1765" dirty="0" err="1">
                <a:solidFill>
                  <a:srgbClr val="000000"/>
                </a:solidFill>
                <a:highlight>
                  <a:srgbClr val="FFFFFF"/>
                </a:highlight>
              </a:rPr>
              <a:t>loadedHouses</a:t>
            </a:r>
            <a:r>
              <a:rPr lang="en-US" sz="1765" dirty="0">
                <a:solidFill>
                  <a:srgbClr val="000000"/>
                </a:solidFill>
                <a:highlight>
                  <a:srgbClr val="FFFFFF"/>
                </a:highlight>
              </a:rPr>
              <a:t>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a:solidFill>
                  <a:srgbClr val="2B91AF"/>
                </a:solidFill>
                <a:highlight>
                  <a:srgbClr val="FFFFFF"/>
                </a:highlight>
              </a:rPr>
              <a:t>List</a:t>
            </a:r>
            <a:r>
              <a:rPr lang="en-US" sz="1765" dirty="0">
                <a:solidFill>
                  <a:srgbClr val="000000"/>
                </a:solidFill>
                <a:highlight>
                  <a:srgbClr val="FFFFFF"/>
                </a:highlight>
              </a:rPr>
              <a:t>&lt;</a:t>
            </a:r>
            <a:r>
              <a:rPr lang="en-US" sz="1765" dirty="0">
                <a:solidFill>
                  <a:srgbClr val="2B91AF"/>
                </a:solidFill>
                <a:highlight>
                  <a:srgbClr val="FFFFFF"/>
                </a:highlight>
              </a:rPr>
              <a:t>House</a:t>
            </a:r>
            <a:r>
              <a:rPr lang="en-US" sz="1765" dirty="0">
                <a:solidFill>
                  <a:srgbClr val="000000"/>
                </a:solidFill>
                <a:highlight>
                  <a:srgbClr val="FFFFFF"/>
                </a:highlight>
              </a:rPr>
              <a:t>&gt;();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queue = </a:t>
            </a:r>
            <a:r>
              <a:rPr lang="en-US" sz="1765" dirty="0">
                <a:solidFill>
                  <a:srgbClr val="0000FF"/>
                </a:solidFill>
                <a:highlight>
                  <a:srgbClr val="FFFFFF"/>
                </a:highlight>
              </a:rPr>
              <a:t>new</a:t>
            </a:r>
            <a:r>
              <a:rPr lang="en-US" sz="1765" dirty="0">
                <a:solidFill>
                  <a:srgbClr val="000000"/>
                </a:solidFill>
                <a:highlight>
                  <a:srgbClr val="FFFFFF"/>
                </a:highlight>
              </a:rPr>
              <a:t> </a:t>
            </a:r>
            <a:r>
              <a:rPr lang="en-US" sz="1765" dirty="0">
                <a:solidFill>
                  <a:srgbClr val="2B91AF"/>
                </a:solidFill>
                <a:highlight>
                  <a:srgbClr val="FFFFFF"/>
                </a:highlight>
              </a:rPr>
              <a:t>Queue</a:t>
            </a:r>
            <a:r>
              <a:rPr lang="en-US" sz="1765" dirty="0">
                <a:solidFill>
                  <a:srgbClr val="000000"/>
                </a:solidFill>
                <a:highlight>
                  <a:srgbClr val="FFFFFF"/>
                </a:highlight>
              </a:rPr>
              <a:t>&lt;</a:t>
            </a:r>
            <a:r>
              <a:rPr lang="en-US" sz="1765" dirty="0" err="1">
                <a:solidFill>
                  <a:srgbClr val="0000FF"/>
                </a:solidFill>
                <a:highlight>
                  <a:srgbClr val="FFFFFF"/>
                </a:highlight>
              </a:rPr>
              <a:t>int</a:t>
            </a:r>
            <a:r>
              <a:rPr lang="en-US" sz="1765" dirty="0">
                <a:solidFill>
                  <a:srgbClr val="000000"/>
                </a:solidFill>
                <a:highlight>
                  <a:srgbClr val="FFFFFF"/>
                </a:highlight>
              </a:rPr>
              <a:t>&gt;(</a:t>
            </a:r>
            <a:r>
              <a:rPr lang="en-US" sz="1765" dirty="0" err="1">
                <a:solidFill>
                  <a:srgbClr val="2B91AF"/>
                </a:solidFill>
                <a:highlight>
                  <a:srgbClr val="FFFFFF"/>
                </a:highlight>
              </a:rPr>
              <a:t>Enumerable</a:t>
            </a:r>
            <a:r>
              <a:rPr lang="en-US" sz="1765" dirty="0" err="1">
                <a:solidFill>
                  <a:srgbClr val="000000"/>
                </a:solidFill>
                <a:highlight>
                  <a:srgbClr val="FFFFFF"/>
                </a:highlight>
              </a:rPr>
              <a:t>.Range</a:t>
            </a:r>
            <a:r>
              <a:rPr lang="en-US" sz="1765" dirty="0">
                <a:solidFill>
                  <a:srgbClr val="000000"/>
                </a:solidFill>
                <a:highlight>
                  <a:srgbClr val="FFFFFF"/>
                </a:highlight>
              </a:rPr>
              <a:t>(first, last – first + 1));</a:t>
            </a:r>
          </a:p>
          <a:p>
            <a:endParaRPr lang="en-US" sz="1765" dirty="0">
              <a:solidFill>
                <a:srgbClr val="000000"/>
              </a:solidFill>
              <a:highlight>
                <a:srgbClr val="FFFFFF"/>
              </a:highlight>
            </a:endParaRPr>
          </a:p>
          <a:p>
            <a:r>
              <a:rPr lang="en-US" sz="1765" dirty="0">
                <a:solidFill>
                  <a:srgbClr val="008000"/>
                </a:solidFill>
                <a:highlight>
                  <a:srgbClr val="FFFFFF"/>
                </a:highlight>
              </a:rPr>
              <a:t>    // Throttle the rate of issuing requests...</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worker1 = </a:t>
            </a:r>
            <a:r>
              <a:rPr lang="en-US" sz="1765" dirty="0" err="1">
                <a:solidFill>
                  <a:srgbClr val="000000"/>
                </a:solidFill>
                <a:highlight>
                  <a:srgbClr val="FFFFFF"/>
                </a:highlight>
              </a:rPr>
              <a:t>WorkerAsync</a:t>
            </a:r>
            <a:r>
              <a:rPr lang="en-US" sz="1765" dirty="0">
                <a:solidFill>
                  <a:srgbClr val="000000"/>
                </a:solidFill>
                <a:highlight>
                  <a:srgbClr val="FFFFFF"/>
                </a:highlight>
              </a:rPr>
              <a:t>(queue, </a:t>
            </a:r>
            <a:r>
              <a:rPr lang="en-US" sz="1765" dirty="0" err="1">
                <a:solidFill>
                  <a:srgbClr val="000000"/>
                </a:solidFill>
                <a:highlight>
                  <a:srgbClr val="FFFFFF"/>
                </a:highlight>
              </a:rPr>
              <a:t>loadedHouses</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worker2 = </a:t>
            </a:r>
            <a:r>
              <a:rPr lang="en-US" sz="1765" dirty="0" err="1">
                <a:solidFill>
                  <a:srgbClr val="000000"/>
                </a:solidFill>
                <a:highlight>
                  <a:srgbClr val="FFFFFF"/>
                </a:highlight>
              </a:rPr>
              <a:t>WorkerAsync</a:t>
            </a:r>
            <a:r>
              <a:rPr lang="en-US" sz="1765" dirty="0">
                <a:solidFill>
                  <a:srgbClr val="000000"/>
                </a:solidFill>
                <a:highlight>
                  <a:srgbClr val="FFFFFF"/>
                </a:highlight>
              </a:rPr>
              <a:t>(queue, </a:t>
            </a:r>
            <a:r>
              <a:rPr lang="en-US" sz="1765" dirty="0" err="1">
                <a:solidFill>
                  <a:srgbClr val="000000"/>
                </a:solidFill>
                <a:highlight>
                  <a:srgbClr val="FFFFFF"/>
                </a:highlight>
              </a:rPr>
              <a:t>loadedHouses</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err="1">
                <a:solidFill>
                  <a:srgbClr val="0000FF"/>
                </a:solidFill>
                <a:highlight>
                  <a:srgbClr val="FFFFFF"/>
                </a:highlight>
              </a:rPr>
              <a:t>var</a:t>
            </a:r>
            <a:r>
              <a:rPr lang="en-US" sz="1765" dirty="0">
                <a:solidFill>
                  <a:srgbClr val="000000"/>
                </a:solidFill>
                <a:highlight>
                  <a:srgbClr val="FFFFFF"/>
                </a:highlight>
              </a:rPr>
              <a:t> worker3 = </a:t>
            </a:r>
            <a:r>
              <a:rPr lang="en-US" sz="1765" dirty="0" err="1">
                <a:solidFill>
                  <a:srgbClr val="000000"/>
                </a:solidFill>
                <a:highlight>
                  <a:srgbClr val="FFFFFF"/>
                </a:highlight>
              </a:rPr>
              <a:t>WorkerAsync</a:t>
            </a:r>
            <a:r>
              <a:rPr lang="en-US" sz="1765" dirty="0">
                <a:solidFill>
                  <a:srgbClr val="000000"/>
                </a:solidFill>
                <a:highlight>
                  <a:srgbClr val="FFFFFF"/>
                </a:highlight>
              </a:rPr>
              <a:t>(queue, </a:t>
            </a:r>
            <a:r>
              <a:rPr lang="en-US" sz="1765" dirty="0" err="1">
                <a:solidFill>
                  <a:srgbClr val="000000"/>
                </a:solidFill>
                <a:highlight>
                  <a:srgbClr val="FFFFFF"/>
                </a:highlight>
              </a:rPr>
              <a:t>loadedHouses</a:t>
            </a:r>
            <a:r>
              <a:rPr lang="en-US" sz="1765" dirty="0">
                <a:solidFill>
                  <a:srgbClr val="000000"/>
                </a:solidFill>
                <a:highlight>
                  <a:srgbClr val="FFFFFF"/>
                </a:highlight>
              </a:rPr>
              <a:t>);</a:t>
            </a:r>
          </a:p>
          <a:p>
            <a:r>
              <a:rPr lang="en-US" sz="1765" dirty="0">
                <a:solidFill>
                  <a:srgbClr val="000000"/>
                </a:solidFill>
                <a:highlight>
                  <a:srgbClr val="FFFFFF"/>
                </a:highlight>
              </a:rPr>
              <a:t>    </a:t>
            </a:r>
            <a:r>
              <a:rPr lang="en-US" sz="1765" dirty="0">
                <a:solidFill>
                  <a:srgbClr val="0000FF"/>
                </a:solidFill>
                <a:highlight>
                  <a:srgbClr val="FFFFFF"/>
                </a:highlight>
              </a:rPr>
              <a:t>await</a:t>
            </a:r>
            <a:r>
              <a:rPr lang="en-US" sz="1765" dirty="0">
                <a:solidFill>
                  <a:srgbClr val="000000"/>
                </a:solidFill>
                <a:highlight>
                  <a:srgbClr val="FFFFFF"/>
                </a:highlight>
              </a:rPr>
              <a:t> </a:t>
            </a:r>
            <a:r>
              <a:rPr lang="en-US" sz="1765" dirty="0" err="1">
                <a:solidFill>
                  <a:srgbClr val="2B91AF"/>
                </a:solidFill>
                <a:highlight>
                  <a:srgbClr val="FFFFFF"/>
                </a:highlight>
              </a:rPr>
              <a:t>Task</a:t>
            </a:r>
            <a:r>
              <a:rPr lang="en-US" sz="1765" dirty="0" err="1">
                <a:solidFill>
                  <a:srgbClr val="000000"/>
                </a:solidFill>
                <a:highlight>
                  <a:srgbClr val="FFFFFF"/>
                </a:highlight>
              </a:rPr>
              <a:t>.WhenAll</a:t>
            </a:r>
            <a:r>
              <a:rPr lang="en-US" sz="1765" dirty="0">
                <a:solidFill>
                  <a:srgbClr val="000000"/>
                </a:solidFill>
                <a:highlight>
                  <a:srgbClr val="FFFFFF"/>
                </a:highlight>
              </a:rPr>
              <a:t>(worker1, worker2, worker3);</a:t>
            </a:r>
          </a:p>
          <a:p>
            <a:endParaRPr lang="en-US" sz="1765" dirty="0">
              <a:solidFill>
                <a:srgbClr val="000000"/>
              </a:solidFill>
              <a:highlight>
                <a:srgbClr val="FFFFFF"/>
              </a:highlight>
            </a:endParaRPr>
          </a:p>
          <a:p>
            <a:r>
              <a:rPr lang="en-US" sz="1765" dirty="0">
                <a:solidFill>
                  <a:srgbClr val="000000"/>
                </a:solidFill>
                <a:highlight>
                  <a:srgbClr val="FFFFFF"/>
                </a:highlight>
              </a:rPr>
              <a:t>    </a:t>
            </a:r>
            <a:r>
              <a:rPr lang="en-US" sz="1765" dirty="0">
                <a:solidFill>
                  <a:srgbClr val="0000FF"/>
                </a:solidFill>
                <a:highlight>
                  <a:srgbClr val="FFFFFF"/>
                </a:highlight>
              </a:rPr>
              <a:t>return</a:t>
            </a:r>
            <a:r>
              <a:rPr lang="en-US" sz="1765" dirty="0">
                <a:solidFill>
                  <a:srgbClr val="000000"/>
                </a:solidFill>
                <a:highlight>
                  <a:srgbClr val="FFFFFF"/>
                </a:highlight>
              </a:rPr>
              <a:t> </a:t>
            </a:r>
            <a:r>
              <a:rPr lang="en-US" sz="1765" dirty="0" err="1">
                <a:solidFill>
                  <a:srgbClr val="000000"/>
                </a:solidFill>
                <a:highlight>
                  <a:srgbClr val="FFFFFF"/>
                </a:highlight>
              </a:rPr>
              <a:t>loadedHouses</a:t>
            </a:r>
            <a:r>
              <a:rPr lang="en-US" sz="1765" dirty="0">
                <a:solidFill>
                  <a:srgbClr val="000000"/>
                </a:solidFill>
                <a:highlight>
                  <a:srgbClr val="FFFFFF"/>
                </a:highlight>
              </a:rPr>
              <a:t>;</a:t>
            </a:r>
          </a:p>
          <a:p>
            <a:r>
              <a:rPr lang="en-US" sz="1765" dirty="0">
                <a:solidFill>
                  <a:srgbClr val="000000"/>
                </a:solidFill>
                <a:highlight>
                  <a:srgbClr val="FFFFFF"/>
                </a:highlight>
              </a:rPr>
              <a:t>}</a:t>
            </a:r>
          </a:p>
        </p:txBody>
      </p:sp>
      <p:sp>
        <p:nvSpPr>
          <p:cNvPr id="4" name="Text Placeholder 2"/>
          <p:cNvSpPr txBox="1">
            <a:spLocks/>
          </p:cNvSpPr>
          <p:nvPr/>
        </p:nvSpPr>
        <p:spPr>
          <a:xfrm>
            <a:off x="4639927" y="4549532"/>
            <a:ext cx="7282834" cy="2214860"/>
          </a:xfrm>
          <a:prstGeom prst="rect">
            <a:avLst/>
          </a:prstGeom>
          <a:solidFill>
            <a:srgbClr val="FFFFCC"/>
          </a:solidFill>
          <a:ln>
            <a:solidFill>
              <a:schemeClr val="bg1"/>
            </a:solidFill>
          </a:ln>
          <a:effectLst>
            <a:outerShdw blurRad="50800" dist="38100" dir="2700000" algn="tl" rotWithShape="0">
              <a:prstClr val="black">
                <a:alpha val="40000"/>
              </a:prstClr>
            </a:outerShdw>
          </a:effectLst>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7000"/>
              </a:lnSpc>
              <a:spcBef>
                <a:spcPts val="0"/>
              </a:spcBef>
            </a:pPr>
            <a:r>
              <a:rPr lang="en-US" sz="1372" dirty="0">
                <a:solidFill>
                  <a:srgbClr val="0000FF"/>
                </a:solidFill>
                <a:latin typeface="Consolas" panose="020B0609020204030204" pitchFamily="49" charset="0"/>
                <a:ea typeface="Calibri" panose="020F0502020204030204" pitchFamily="34" charset="0"/>
                <a:cs typeface="Times New Roman" panose="02020603050405020304" pitchFamily="18" charset="0"/>
              </a:rPr>
              <a:t>private</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async</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a:solidFill>
                  <a:srgbClr val="2B91AF"/>
                </a:solidFill>
                <a:latin typeface="Consolas" panose="020B0609020204030204" pitchFamily="49" charset="0"/>
                <a:ea typeface="Calibri" panose="020F0502020204030204" pitchFamily="34" charset="0"/>
                <a:cs typeface="Times New Roman" panose="02020603050405020304" pitchFamily="18" charset="0"/>
              </a:rPr>
              <a:t>Task</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WorkerAsync</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72" dirty="0">
                <a:solidFill>
                  <a:srgbClr val="2B91AF"/>
                </a:solidFill>
                <a:latin typeface="Consolas" panose="020B0609020204030204" pitchFamily="49" charset="0"/>
                <a:ea typeface="Calibri" panose="020F0502020204030204" pitchFamily="34" charset="0"/>
                <a:cs typeface="Times New Roman" panose="02020603050405020304" pitchFamily="18" charset="0"/>
              </a:rPr>
              <a:t>Queue</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372"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queue, </a:t>
            </a:r>
            <a:r>
              <a:rPr lang="en-US" sz="1372" dirty="0">
                <a:solidFill>
                  <a:srgbClr val="2B91AF"/>
                </a:solidFill>
                <a:latin typeface="Consolas" panose="020B0609020204030204" pitchFamily="49" charset="0"/>
                <a:ea typeface="Calibri" panose="020F0502020204030204" pitchFamily="34" charset="0"/>
                <a:cs typeface="Times New Roman" panose="02020603050405020304" pitchFamily="18" charset="0"/>
              </a:rPr>
              <a:t>List</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&lt;</a:t>
            </a:r>
            <a:r>
              <a:rPr lang="en-US" sz="1372" dirty="0">
                <a:solidFill>
                  <a:srgbClr val="2B91AF"/>
                </a:solidFill>
                <a:latin typeface="Consolas" panose="020B0609020204030204" pitchFamily="49" charset="0"/>
                <a:ea typeface="Calibri" panose="020F0502020204030204" pitchFamily="34" charset="0"/>
                <a:cs typeface="Times New Roman" panose="02020603050405020304" pitchFamily="18" charset="0"/>
              </a:rPr>
              <a:t>House</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&gt; results)</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a:solidFill>
                  <a:srgbClr val="0000FF"/>
                </a:solidFill>
                <a:latin typeface="Consolas" panose="020B0609020204030204" pitchFamily="49" charset="0"/>
                <a:ea typeface="Calibri" panose="020F0502020204030204" pitchFamily="34" charset="0"/>
                <a:cs typeface="Times New Roman" panose="02020603050405020304" pitchFamily="18" charset="0"/>
              </a:rPr>
              <a:t>while</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queue.Count</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&gt; 0)</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int</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queue.Dequeue</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var</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house = </a:t>
            </a:r>
            <a:r>
              <a:rPr lang="en-US" sz="1372" dirty="0">
                <a:solidFill>
                  <a:srgbClr val="0000FF"/>
                </a:solidFill>
                <a:latin typeface="Consolas" panose="020B0609020204030204" pitchFamily="49" charset="0"/>
                <a:ea typeface="Calibri" panose="020F0502020204030204" pitchFamily="34" charset="0"/>
                <a:cs typeface="Times New Roman" panose="02020603050405020304" pitchFamily="18" charset="0"/>
              </a:rPr>
              <a:t>await</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2B91AF"/>
                </a:solidFill>
                <a:latin typeface="Consolas" panose="020B0609020204030204" pitchFamily="49" charset="0"/>
                <a:ea typeface="Calibri" panose="020F0502020204030204" pitchFamily="34" charset="0"/>
                <a:cs typeface="Times New Roman" panose="02020603050405020304" pitchFamily="18" charset="0"/>
              </a:rPr>
              <a:t>House</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.LoadFromDatabaseAsync</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i</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372"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results.Add</a:t>
            </a: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(house);</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endParaRPr lang="en-US" sz="1029" dirty="0">
              <a:latin typeface="Calibri" panose="020F0502020204030204" pitchFamily="34" charset="0"/>
              <a:ea typeface="Calibri" panose="020F0502020204030204" pitchFamily="34" charset="0"/>
              <a:cs typeface="Times New Roman" panose="02020603050405020304" pitchFamily="18" charset="0"/>
            </a:endParaRPr>
          </a:p>
          <a:p>
            <a:pPr defTabSz="914367">
              <a:lnSpc>
                <a:spcPct val="107000"/>
              </a:lnSpc>
              <a:spcBef>
                <a:spcPts val="0"/>
              </a:spcBef>
              <a:spcAft>
                <a:spcPts val="784"/>
              </a:spcAft>
            </a:pPr>
            <a:r>
              <a:rPr lang="en-US" sz="1372"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029"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407981"/>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solidFill>
                  <a:srgbClr val="0078D7"/>
                </a:solidFill>
              </a:rPr>
              <a:t>Threadpool</a:t>
            </a:r>
            <a:r>
              <a:rPr lang="en-US" dirty="0">
                <a:solidFill>
                  <a:srgbClr val="0078D7"/>
                </a:solidFill>
              </a:rPr>
              <a:t> (I/O Bound or CPU Bound)</a:t>
            </a:r>
            <a:endParaRPr lang="en-US" dirty="0">
              <a:solidFill>
                <a:schemeClr val="tx1">
                  <a:lumMod val="50000"/>
                </a:schemeClr>
              </a:solidFill>
            </a:endParaRPr>
          </a:p>
        </p:txBody>
      </p:sp>
      <p:sp>
        <p:nvSpPr>
          <p:cNvPr id="6" name="Text Placeholder 5"/>
          <p:cNvSpPr>
            <a:spLocks noGrp="1"/>
          </p:cNvSpPr>
          <p:nvPr>
            <p:ph type="body" sz="quarter" idx="10"/>
          </p:nvPr>
        </p:nvSpPr>
        <p:spPr>
          <a:xfrm>
            <a:off x="269239" y="1189495"/>
            <a:ext cx="11653523" cy="4646585"/>
          </a:xfrm>
        </p:spPr>
        <p:txBody>
          <a:bodyPr/>
          <a:lstStyle/>
          <a:p>
            <a:endParaRPr lang="en-US" dirty="0"/>
          </a:p>
          <a:p>
            <a:r>
              <a:rPr lang="en-US" dirty="0"/>
              <a:t>Principles</a:t>
            </a:r>
          </a:p>
          <a:p>
            <a:pPr lvl="1"/>
            <a:r>
              <a:rPr lang="en-US" dirty="0"/>
              <a:t>CPU-bound work means things like: LINQ-over-objects, or big iterations, or computational inner loops.</a:t>
            </a:r>
          </a:p>
          <a:p>
            <a:pPr lvl="1"/>
            <a:r>
              <a:rPr lang="en-US" dirty="0" err="1"/>
              <a:t>Parallel.ForEach</a:t>
            </a:r>
            <a:r>
              <a:rPr lang="en-US" dirty="0"/>
              <a:t> and </a:t>
            </a:r>
            <a:r>
              <a:rPr lang="en-US" dirty="0" err="1"/>
              <a:t>Task.Run</a:t>
            </a:r>
            <a:r>
              <a:rPr lang="en-US" dirty="0"/>
              <a:t> are a good way to put CPU-bound work onto the thread pool.</a:t>
            </a:r>
          </a:p>
          <a:p>
            <a:pPr lvl="1"/>
            <a:r>
              <a:rPr lang="en-US" dirty="0"/>
              <a:t>Thread pool will gradually feel out how many threads are needed to make best progress.</a:t>
            </a:r>
          </a:p>
          <a:p>
            <a:pPr lvl="1"/>
            <a:r>
              <a:rPr lang="en-US" dirty="0"/>
              <a:t>Use of threads will </a:t>
            </a:r>
            <a:r>
              <a:rPr lang="en-US" i="1" dirty="0"/>
              <a:t>never</a:t>
            </a:r>
            <a:r>
              <a:rPr lang="en-US" dirty="0"/>
              <a:t> increase throughput on a machine that’s under load.</a:t>
            </a:r>
          </a:p>
          <a:p>
            <a:pPr lvl="1"/>
            <a:endParaRPr lang="en-US" dirty="0"/>
          </a:p>
          <a:p>
            <a:r>
              <a:rPr lang="en-US" dirty="0"/>
              <a:t>Guidance</a:t>
            </a:r>
          </a:p>
          <a:p>
            <a:pPr lvl="1"/>
            <a:r>
              <a:rPr lang="en-US" dirty="0"/>
              <a:t>For IO-bound “work”, use await rather than background threads.</a:t>
            </a:r>
          </a:p>
          <a:p>
            <a:pPr lvl="1"/>
            <a:r>
              <a:rPr lang="en-US" dirty="0"/>
              <a:t>For CPU-bound work, consider using background threads via </a:t>
            </a:r>
            <a:r>
              <a:rPr lang="en-US" dirty="0" err="1"/>
              <a:t>Parallel.ForEach</a:t>
            </a:r>
            <a:r>
              <a:rPr lang="en-US" dirty="0"/>
              <a:t> or </a:t>
            </a:r>
            <a:r>
              <a:rPr lang="en-US" dirty="0" err="1"/>
              <a:t>Task.Run</a:t>
            </a:r>
            <a:r>
              <a:rPr lang="en-US" dirty="0"/>
              <a:t>,</a:t>
            </a:r>
            <a:br>
              <a:rPr lang="en-US" dirty="0"/>
            </a:br>
            <a:r>
              <a:rPr lang="en-US" dirty="0"/>
              <a:t>    unless you're writing a library, or scalable server-side code.</a:t>
            </a:r>
          </a:p>
        </p:txBody>
      </p:sp>
    </p:spTree>
    <p:extLst>
      <p:ext uri="{BB962C8B-B14F-4D97-AF65-F5344CB8AC3E}">
        <p14:creationId xmlns:p14="http://schemas.microsoft.com/office/powerpoint/2010/main" val="172977676"/>
      </p:ext>
    </p:extLst>
  </p:cSld>
  <p:clrMapOvr>
    <a:masterClrMapping/>
  </p:clrMapOvr>
  <p:transition>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Microservices architecture Style</a:t>
            </a:r>
          </a:p>
        </p:txBody>
      </p:sp>
      <p:sp>
        <p:nvSpPr>
          <p:cNvPr id="6" name="Text Placeholder 5">
            <a:extLst>
              <a:ext uri="{FF2B5EF4-FFF2-40B4-BE49-F238E27FC236}">
                <a16:creationId xmlns:a16="http://schemas.microsoft.com/office/drawing/2014/main" id="{8F117239-C4FF-4796-B0F8-A92E6204D4EE}"/>
              </a:ext>
            </a:extLst>
          </p:cNvPr>
          <p:cNvSpPr>
            <a:spLocks noGrp="1"/>
          </p:cNvSpPr>
          <p:nvPr>
            <p:ph type="body" sz="quarter" idx="10"/>
          </p:nvPr>
        </p:nvSpPr>
        <p:spPr>
          <a:xfrm>
            <a:off x="269239" y="1189495"/>
            <a:ext cx="11653523" cy="1864669"/>
          </a:xfrm>
        </p:spPr>
        <p:txBody>
          <a:bodyPr/>
          <a:lstStyle/>
          <a:p>
            <a:r>
              <a:rPr lang="en-US" dirty="0"/>
              <a:t>Used in Modern Applications today</a:t>
            </a:r>
          </a:p>
          <a:p>
            <a:r>
              <a:rPr lang="en-US" dirty="0"/>
              <a:t>Can lead to very fast deployment cycle.</a:t>
            </a:r>
          </a:p>
          <a:p>
            <a:r>
              <a:rPr lang="en-US" dirty="0"/>
              <a:t>Usually designed for more complex domains</a:t>
            </a:r>
          </a:p>
        </p:txBody>
      </p:sp>
      <p:pic>
        <p:nvPicPr>
          <p:cNvPr id="3" name="Picture 2">
            <a:extLst>
              <a:ext uri="{FF2B5EF4-FFF2-40B4-BE49-F238E27FC236}">
                <a16:creationId xmlns:a16="http://schemas.microsoft.com/office/drawing/2014/main" id="{38C02F10-FF17-4B32-A18D-60A5EE5AA8F6}"/>
              </a:ext>
            </a:extLst>
          </p:cNvPr>
          <p:cNvPicPr>
            <a:picLocks noChangeAspect="1"/>
          </p:cNvPicPr>
          <p:nvPr/>
        </p:nvPicPr>
        <p:blipFill>
          <a:blip r:embed="rId3"/>
          <a:stretch>
            <a:fillRect/>
          </a:stretch>
        </p:blipFill>
        <p:spPr>
          <a:xfrm>
            <a:off x="2919339" y="3214172"/>
            <a:ext cx="6353323" cy="3353873"/>
          </a:xfrm>
          <a:prstGeom prst="rect">
            <a:avLst/>
          </a:prstGeom>
        </p:spPr>
      </p:pic>
    </p:spTree>
    <p:extLst>
      <p:ext uri="{BB962C8B-B14F-4D97-AF65-F5344CB8AC3E}">
        <p14:creationId xmlns:p14="http://schemas.microsoft.com/office/powerpoint/2010/main" val="866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2574423"/>
          </a:xfrm>
        </p:spPr>
        <p:txBody>
          <a:bodyPr/>
          <a:lstStyle/>
          <a:p>
            <a:r>
              <a:rPr lang="en-US" sz="8627" dirty="0">
                <a:solidFill>
                  <a:schemeClr val="tx1"/>
                </a:solidFill>
              </a:rPr>
              <a:t>Wrap Tasks around Events</a:t>
            </a:r>
            <a:endParaRPr lang="en-US" sz="8627" dirty="0"/>
          </a:p>
        </p:txBody>
      </p:sp>
    </p:spTree>
    <p:extLst>
      <p:ext uri="{BB962C8B-B14F-4D97-AF65-F5344CB8AC3E}">
        <p14:creationId xmlns:p14="http://schemas.microsoft.com/office/powerpoint/2010/main" val="1361760636"/>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78D7"/>
                </a:solidFill>
              </a:rPr>
              <a:t>Async over events</a:t>
            </a:r>
          </a:p>
        </p:txBody>
      </p:sp>
      <p:sp>
        <p:nvSpPr>
          <p:cNvPr id="6" name="Text Placeholder 5"/>
          <p:cNvSpPr>
            <a:spLocks noGrp="1"/>
          </p:cNvSpPr>
          <p:nvPr>
            <p:ph type="body" sz="quarter" idx="10"/>
          </p:nvPr>
        </p:nvSpPr>
        <p:spPr>
          <a:xfrm>
            <a:off x="269239" y="1189495"/>
            <a:ext cx="11653523" cy="3711234"/>
          </a:xfrm>
        </p:spPr>
        <p:txBody>
          <a:bodyPr/>
          <a:lstStyle/>
          <a:p>
            <a:endParaRPr lang="en-US" dirty="0"/>
          </a:p>
          <a:p>
            <a:r>
              <a:rPr lang="en-US" dirty="0"/>
              <a:t>Principles</a:t>
            </a:r>
          </a:p>
          <a:p>
            <a:pPr lvl="1"/>
            <a:r>
              <a:rPr lang="en-US" dirty="0"/>
              <a:t>Callback-based programming, as with events, is hard</a:t>
            </a:r>
          </a:p>
          <a:p>
            <a:pPr lvl="1"/>
            <a:endParaRPr lang="en-US" dirty="0"/>
          </a:p>
          <a:p>
            <a:r>
              <a:rPr lang="en-US" dirty="0"/>
              <a:t>Guidance</a:t>
            </a:r>
          </a:p>
          <a:p>
            <a:pPr lvl="1"/>
            <a:r>
              <a:rPr lang="en-US" dirty="0"/>
              <a:t>If the event-handlers are largely independent, then leave them as events</a:t>
            </a:r>
          </a:p>
          <a:p>
            <a:pPr lvl="1"/>
            <a:r>
              <a:rPr lang="en-US" dirty="0"/>
              <a:t>But if they look like a state-machine, then await is sometimes easier</a:t>
            </a:r>
          </a:p>
          <a:p>
            <a:pPr lvl="1"/>
            <a:r>
              <a:rPr lang="en-US" dirty="0"/>
              <a:t>To turn events into </a:t>
            </a:r>
            <a:r>
              <a:rPr lang="en-US" dirty="0" err="1"/>
              <a:t>awaitable</a:t>
            </a:r>
            <a:r>
              <a:rPr lang="en-US" dirty="0"/>
              <a:t> Tasks, use </a:t>
            </a:r>
            <a:r>
              <a:rPr lang="en-US" dirty="0" err="1"/>
              <a:t>TaskCompletionSource</a:t>
            </a:r>
            <a:endParaRPr lang="en-US" dirty="0"/>
          </a:p>
        </p:txBody>
      </p:sp>
    </p:spTree>
    <p:extLst>
      <p:ext uri="{BB962C8B-B14F-4D97-AF65-F5344CB8AC3E}">
        <p14:creationId xmlns:p14="http://schemas.microsoft.com/office/powerpoint/2010/main" val="2758081335"/>
      </p:ext>
    </p:extLst>
  </p:cSld>
  <p:clrMapOvr>
    <a:masterClrMapping/>
  </p:clrMapOvr>
  <p:transition>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over events</a:t>
            </a:r>
            <a:endParaRPr lang="en-US" dirty="0">
              <a:solidFill>
                <a:schemeClr val="accent3"/>
              </a:solidFill>
            </a:endParaRPr>
          </a:p>
        </p:txBody>
      </p:sp>
      <p:sp>
        <p:nvSpPr>
          <p:cNvPr id="4" name="TextBox 3">
            <a:extLst>
              <a:ext uri="{FF2B5EF4-FFF2-40B4-BE49-F238E27FC236}">
                <a16:creationId xmlns:a16="http://schemas.microsoft.com/office/drawing/2014/main" id="{DE4D316A-7E09-42BB-8E64-9D027DE16338}"/>
              </a:ext>
            </a:extLst>
          </p:cNvPr>
          <p:cNvSpPr txBox="1"/>
          <p:nvPr/>
        </p:nvSpPr>
        <p:spPr>
          <a:xfrm>
            <a:off x="1586906" y="1381819"/>
            <a:ext cx="9018189" cy="5117279"/>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Task</a:t>
            </a:r>
            <a:r>
              <a:rPr lang="en-US" sz="1568" dirty="0">
                <a:solidFill>
                  <a:srgbClr val="D4D4D4"/>
                </a:solidFill>
                <a:latin typeface="Consolas" panose="020B0609020204030204" pitchFamily="49" charset="0"/>
              </a:rPr>
              <a:t>&lt;</a:t>
            </a:r>
            <a:r>
              <a:rPr lang="en-US" sz="1568" dirty="0" err="1">
                <a:solidFill>
                  <a:srgbClr val="4EC9B0"/>
                </a:solidFill>
                <a:latin typeface="Consolas" panose="020B0609020204030204" pitchFamily="49" charset="0"/>
              </a:rPr>
              <a:t>Args</a:t>
            </a:r>
            <a:r>
              <a:rPr lang="en-US" sz="1568" dirty="0">
                <a:solidFill>
                  <a:srgbClr val="D4D4D4"/>
                </a:solidFill>
                <a:latin typeface="Consolas" panose="020B0609020204030204" pitchFamily="49" charset="0"/>
              </a:rPr>
              <a:t>&gt; </a:t>
            </a:r>
            <a:r>
              <a:rPr lang="en-US" sz="1568" dirty="0" err="1">
                <a:solidFill>
                  <a:srgbClr val="DCDCAA"/>
                </a:solidFill>
                <a:latin typeface="Consolas" panose="020B0609020204030204" pitchFamily="49" charset="0"/>
              </a:rPr>
              <a:t>SomeApiWrapper</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err="1">
                <a:solidFill>
                  <a:srgbClr val="4EC9B0"/>
                </a:solidFill>
                <a:latin typeface="Consolas" panose="020B0609020204030204" pitchFamily="49" charset="0"/>
              </a:rPr>
              <a:t>TaskCompletionSource</a:t>
            </a:r>
            <a:r>
              <a:rPr lang="en-US" sz="1568" dirty="0">
                <a:solidFill>
                  <a:srgbClr val="D4D4D4"/>
                </a:solidFill>
                <a:latin typeface="Consolas" panose="020B0609020204030204" pitchFamily="49" charset="0"/>
              </a:rPr>
              <a:t>&lt;</a:t>
            </a:r>
            <a:r>
              <a:rPr lang="en-US" sz="1568" dirty="0" err="1">
                <a:solidFill>
                  <a:srgbClr val="4EC9B0"/>
                </a:solidFill>
                <a:latin typeface="Consolas" panose="020B0609020204030204" pitchFamily="49" charset="0"/>
              </a:rPr>
              <a:t>Args</a:t>
            </a:r>
            <a:r>
              <a:rPr lang="en-US" sz="1568" dirty="0">
                <a:solidFill>
                  <a:srgbClr val="D4D4D4"/>
                </a:solidFill>
                <a:latin typeface="Consolas" panose="020B0609020204030204" pitchFamily="49" charset="0"/>
              </a:rPr>
              <a:t>&gt; </a:t>
            </a:r>
            <a:r>
              <a:rPr lang="en-US" sz="1568" dirty="0" err="1">
                <a:solidFill>
                  <a:srgbClr val="9CDCFE"/>
                </a:solidFill>
                <a:latin typeface="Consolas" panose="020B0609020204030204" pitchFamily="49" charset="0"/>
              </a:rPr>
              <a:t>tcs</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TaskCompletionSource</a:t>
            </a:r>
            <a:r>
              <a:rPr lang="en-US" sz="1568" dirty="0">
                <a:solidFill>
                  <a:srgbClr val="D4D4D4"/>
                </a:solidFill>
                <a:latin typeface="Consolas" panose="020B0609020204030204" pitchFamily="49" charset="0"/>
              </a:rPr>
              <a:t>&lt;</a:t>
            </a:r>
            <a:r>
              <a:rPr lang="en-US" sz="1568" dirty="0" err="1">
                <a:solidFill>
                  <a:srgbClr val="4EC9B0"/>
                </a:solidFill>
                <a:latin typeface="Consolas" panose="020B0609020204030204" pitchFamily="49" charset="0"/>
              </a:rPr>
              <a:t>Args</a:t>
            </a:r>
            <a:r>
              <a:rPr lang="en-US" sz="1568" dirty="0">
                <a:solidFill>
                  <a:srgbClr val="D4D4D4"/>
                </a:solidFill>
                <a:latin typeface="Consolas" panose="020B0609020204030204" pitchFamily="49" charset="0"/>
              </a:rPr>
              <a:t>&gt;(); </a:t>
            </a:r>
          </a:p>
          <a:p>
            <a:pPr marL="457183" lvl="1" defTabSz="914367"/>
            <a:br>
              <a:rPr lang="en-US" sz="1568" dirty="0">
                <a:solidFill>
                  <a:srgbClr val="D4D4D4"/>
                </a:solidFill>
                <a:latin typeface="Consolas" panose="020B0609020204030204" pitchFamily="49" charset="0"/>
              </a:rPr>
            </a:br>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obj</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SomeApi</a:t>
            </a:r>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6A9955"/>
                </a:solidFill>
                <a:latin typeface="Consolas" panose="020B0609020204030204" pitchFamily="49" charset="0"/>
              </a:rPr>
              <a:t>// will get raised, when the work is done</a:t>
            </a:r>
            <a:endParaRPr lang="en-US" sz="1568" dirty="0">
              <a:solidFill>
                <a:srgbClr val="D4D4D4"/>
              </a:solidFill>
              <a:latin typeface="Consolas" panose="020B0609020204030204" pitchFamily="49" charset="0"/>
            </a:endParaRPr>
          </a:p>
          <a:p>
            <a:pPr marL="457183" lvl="1" defTabSz="914367"/>
            <a:r>
              <a:rPr lang="en-US" sz="1568" dirty="0" err="1">
                <a:solidFill>
                  <a:srgbClr val="9CDCFE"/>
                </a:solidFill>
                <a:latin typeface="Consolas" panose="020B0609020204030204" pitchFamily="49" charset="0"/>
              </a:rPr>
              <a:t>obj</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Done</a:t>
            </a:r>
            <a:r>
              <a:rPr lang="en-US" sz="1568" dirty="0">
                <a:solidFill>
                  <a:srgbClr val="D4D4D4"/>
                </a:solidFill>
                <a:latin typeface="Consolas" panose="020B0609020204030204" pitchFamily="49" charset="0"/>
              </a:rPr>
              <a:t> += (</a:t>
            </a:r>
            <a:r>
              <a:rPr lang="en-US" sz="1568" dirty="0" err="1">
                <a:solidFill>
                  <a:srgbClr val="9CDCFE"/>
                </a:solidFill>
                <a:latin typeface="Consolas" panose="020B0609020204030204" pitchFamily="49" charset="0"/>
              </a:rPr>
              <a:t>args</a:t>
            </a:r>
            <a:r>
              <a:rPr lang="en-US" sz="1568" dirty="0">
                <a:solidFill>
                  <a:srgbClr val="D4D4D4"/>
                </a:solidFill>
                <a:latin typeface="Consolas" panose="020B0609020204030204" pitchFamily="49" charset="0"/>
              </a:rPr>
              <a:t>) =&gt; </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6A9955"/>
                </a:solidFill>
                <a:latin typeface="Consolas" panose="020B0609020204030204" pitchFamily="49" charset="0"/>
              </a:rPr>
              <a:t>// this will notify the caller </a:t>
            </a:r>
            <a:endParaRPr lang="en-US" sz="1568" dirty="0">
              <a:solidFill>
                <a:srgbClr val="D4D4D4"/>
              </a:solidFill>
              <a:latin typeface="Consolas" panose="020B0609020204030204" pitchFamily="49" charset="0"/>
            </a:endParaRPr>
          </a:p>
          <a:p>
            <a:pPr marL="914367" lvl="2" defTabSz="914367"/>
            <a:r>
              <a:rPr lang="en-US" sz="1568" dirty="0">
                <a:solidFill>
                  <a:srgbClr val="6A9955"/>
                </a:solidFill>
                <a:latin typeface="Consolas" panose="020B0609020204030204" pitchFamily="49" charset="0"/>
              </a:rPr>
              <a:t>// of the </a:t>
            </a:r>
            <a:r>
              <a:rPr lang="en-US" sz="1568" dirty="0" err="1">
                <a:solidFill>
                  <a:srgbClr val="6A9955"/>
                </a:solidFill>
                <a:latin typeface="Consolas" panose="020B0609020204030204" pitchFamily="49" charset="0"/>
              </a:rPr>
              <a:t>SomeApiWrapper</a:t>
            </a:r>
            <a:r>
              <a:rPr lang="en-US" sz="1568" dirty="0">
                <a:solidFill>
                  <a:srgbClr val="6A9955"/>
                </a:solidFill>
                <a:latin typeface="Consolas" panose="020B0609020204030204" pitchFamily="49" charset="0"/>
              </a:rPr>
              <a:t> that </a:t>
            </a:r>
            <a:endParaRPr lang="en-US" sz="1568" dirty="0">
              <a:solidFill>
                <a:srgbClr val="D4D4D4"/>
              </a:solidFill>
              <a:latin typeface="Consolas" panose="020B0609020204030204" pitchFamily="49" charset="0"/>
            </a:endParaRPr>
          </a:p>
          <a:p>
            <a:pPr marL="914367" lvl="2" defTabSz="914367"/>
            <a:r>
              <a:rPr lang="en-US" sz="1568" dirty="0">
                <a:solidFill>
                  <a:srgbClr val="6A9955"/>
                </a:solidFill>
                <a:latin typeface="Consolas" panose="020B0609020204030204" pitchFamily="49" charset="0"/>
              </a:rPr>
              <a:t>// the task just completed</a:t>
            </a:r>
            <a:endParaRPr lang="en-US" sz="1568" dirty="0">
              <a:solidFill>
                <a:srgbClr val="D4D4D4"/>
              </a:solidFill>
              <a:latin typeface="Consolas" panose="020B0609020204030204" pitchFamily="49" charset="0"/>
            </a:endParaRPr>
          </a:p>
          <a:p>
            <a:pPr marL="914367" lvl="2" defTabSz="914367"/>
            <a:r>
              <a:rPr lang="en-US" sz="1568" dirty="0" err="1">
                <a:solidFill>
                  <a:srgbClr val="9CDCFE"/>
                </a:solidFill>
                <a:latin typeface="Consolas" panose="020B0609020204030204" pitchFamily="49" charset="0"/>
              </a:rPr>
              <a:t>tcs</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SetResult</a:t>
            </a:r>
            <a:r>
              <a:rPr lang="en-US" sz="1568" dirty="0">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args</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6A9955"/>
                </a:solidFill>
                <a:latin typeface="Consolas" panose="020B0609020204030204" pitchFamily="49" charset="0"/>
              </a:rPr>
              <a:t>// start the work</a:t>
            </a:r>
            <a:endParaRPr lang="en-US" sz="1568" dirty="0">
              <a:solidFill>
                <a:srgbClr val="D4D4D4"/>
              </a:solidFill>
              <a:latin typeface="Consolas" panose="020B0609020204030204" pitchFamily="49" charset="0"/>
            </a:endParaRPr>
          </a:p>
          <a:p>
            <a:pPr marL="457183" lvl="1" defTabSz="914367"/>
            <a:r>
              <a:rPr lang="en-US" sz="1568" dirty="0" err="1">
                <a:solidFill>
                  <a:srgbClr val="9CDCFE"/>
                </a:solidFill>
                <a:latin typeface="Consolas" panose="020B0609020204030204" pitchFamily="49" charset="0"/>
              </a:rPr>
              <a:t>obj</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Do</a:t>
            </a:r>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C586C0"/>
                </a:solidFill>
                <a:latin typeface="Consolas" panose="020B0609020204030204" pitchFamily="49" charset="0"/>
              </a:rPr>
              <a:t>return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tcs</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Task</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90294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Async over events</a:t>
            </a:r>
            <a:endParaRPr lang="en-US" dirty="0">
              <a:solidFill>
                <a:schemeClr val="accent3"/>
              </a:solidFill>
            </a:endParaRPr>
          </a:p>
        </p:txBody>
      </p:sp>
      <p:sp>
        <p:nvSpPr>
          <p:cNvPr id="4" name="TextBox 3">
            <a:extLst>
              <a:ext uri="{FF2B5EF4-FFF2-40B4-BE49-F238E27FC236}">
                <a16:creationId xmlns:a16="http://schemas.microsoft.com/office/drawing/2014/main" id="{DE4D316A-7E09-42BB-8E64-9D027DE16338}"/>
              </a:ext>
            </a:extLst>
          </p:cNvPr>
          <p:cNvSpPr txBox="1"/>
          <p:nvPr/>
        </p:nvSpPr>
        <p:spPr>
          <a:xfrm>
            <a:off x="1586906" y="1381818"/>
            <a:ext cx="9018189" cy="4634516"/>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async</a:t>
            </a:r>
            <a:r>
              <a:rPr lang="en-US" sz="1568" dirty="0">
                <a:solidFill>
                  <a:srgbClr val="D4D4D4"/>
                </a:solidFill>
                <a:latin typeface="Consolas" panose="020B0609020204030204" pitchFamily="49" charset="0"/>
              </a:rPr>
              <a:t> </a:t>
            </a:r>
            <a:r>
              <a:rPr lang="en-US" sz="1568" dirty="0">
                <a:solidFill>
                  <a:srgbClr val="4EC9B0"/>
                </a:solidFill>
                <a:latin typeface="Consolas" panose="020B0609020204030204" pitchFamily="49" charset="0"/>
              </a:rPr>
              <a:t>Task</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RunUntilCancellation</a:t>
            </a:r>
            <a:r>
              <a:rPr lang="en-US" sz="1568" dirty="0">
                <a:solidFill>
                  <a:srgbClr val="D4D4D4"/>
                </a:solidFill>
                <a:latin typeface="Consolas" panose="020B0609020204030204" pitchFamily="49" charset="0"/>
              </a:rPr>
              <a:t>(</a:t>
            </a:r>
          </a:p>
          <a:p>
            <a:pPr defTabSz="914367"/>
            <a:r>
              <a:rPr lang="en-US" sz="1568" dirty="0" err="1">
                <a:solidFill>
                  <a:srgbClr val="4EC9B0"/>
                </a:solidFill>
                <a:latin typeface="Consolas" panose="020B0609020204030204" pitchFamily="49" charset="0"/>
              </a:rPr>
              <a:t>CancellationToken</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cancellationToken</a:t>
            </a:r>
            <a:r>
              <a:rPr lang="en-US" sz="1568" dirty="0">
                <a:solidFill>
                  <a:srgbClr val="D4D4D4"/>
                </a:solidFill>
                <a:latin typeface="Consolas" panose="020B0609020204030204" pitchFamily="49" charset="0"/>
              </a:rPr>
              <a:t>,</a:t>
            </a:r>
          </a:p>
          <a:p>
            <a:pPr defTabSz="914367"/>
            <a:r>
              <a:rPr lang="en-US" sz="1568" dirty="0" err="1">
                <a:solidFill>
                  <a:srgbClr val="4EC9B0"/>
                </a:solidFill>
                <a:latin typeface="Consolas" panose="020B0609020204030204" pitchFamily="49" charset="0"/>
              </a:rPr>
              <a:t>Func</a:t>
            </a:r>
            <a:r>
              <a:rPr lang="en-US" sz="1568" dirty="0">
                <a:solidFill>
                  <a:srgbClr val="D4D4D4"/>
                </a:solidFill>
                <a:latin typeface="Consolas" panose="020B0609020204030204" pitchFamily="49" charset="0"/>
              </a:rPr>
              <a:t>&lt;</a:t>
            </a:r>
            <a:r>
              <a:rPr lang="en-US" sz="1568" dirty="0">
                <a:solidFill>
                  <a:srgbClr val="4EC9B0"/>
                </a:solidFill>
                <a:latin typeface="Consolas" panose="020B0609020204030204" pitchFamily="49" charset="0"/>
              </a:rPr>
              <a:t>Task</a:t>
            </a:r>
            <a:r>
              <a:rPr lang="en-US" sz="1568" dirty="0">
                <a:solidFill>
                  <a:srgbClr val="D4D4D4"/>
                </a:solidFill>
                <a:latin typeface="Consolas" panose="020B0609020204030204" pitchFamily="49" charset="0"/>
              </a:rPr>
              <a:t>&gt; </a:t>
            </a:r>
            <a:r>
              <a:rPr lang="en-US" sz="1568" dirty="0" err="1">
                <a:solidFill>
                  <a:srgbClr val="9CDCFE"/>
                </a:solidFill>
                <a:latin typeface="Consolas" panose="020B0609020204030204" pitchFamily="49" charset="0"/>
              </a:rPr>
              <a:t>onCancel</a:t>
            </a:r>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var</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doneReceiving</a:t>
            </a:r>
            <a:r>
              <a:rPr lang="en-US" sz="1568" dirty="0">
                <a:solidFill>
                  <a:srgbClr val="D4D4D4"/>
                </a:solidFill>
                <a:latin typeface="Consolas" panose="020B0609020204030204" pitchFamily="49" charset="0"/>
              </a:rPr>
              <a:t> = </a:t>
            </a:r>
            <a:r>
              <a:rPr lang="en-US" sz="1568" dirty="0">
                <a:solidFill>
                  <a:srgbClr val="569CD6"/>
                </a:solidFill>
                <a:latin typeface="Consolas" panose="020B0609020204030204" pitchFamily="49" charset="0"/>
              </a:rPr>
              <a:t>new</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TaskCompletionSource</a:t>
            </a:r>
            <a:r>
              <a:rPr lang="en-US" sz="1568" dirty="0">
                <a:solidFill>
                  <a:srgbClr val="D4D4D4"/>
                </a:solidFill>
                <a:latin typeface="Consolas" panose="020B0609020204030204" pitchFamily="49" charset="0"/>
              </a:rPr>
              <a:t>&lt;</a:t>
            </a:r>
            <a:r>
              <a:rPr lang="en-US" sz="1568" dirty="0">
                <a:solidFill>
                  <a:srgbClr val="569CD6"/>
                </a:solidFill>
                <a:latin typeface="Consolas" panose="020B0609020204030204" pitchFamily="49" charset="0"/>
              </a:rPr>
              <a:t>bool</a:t>
            </a:r>
            <a:r>
              <a:rPr lang="en-US" sz="1568" dirty="0">
                <a:solidFill>
                  <a:srgbClr val="D4D4D4"/>
                </a:solidFill>
                <a:latin typeface="Consolas" panose="020B0609020204030204" pitchFamily="49" charset="0"/>
              </a:rPr>
              <a:t>&gt;();</a:t>
            </a:r>
          </a:p>
          <a:p>
            <a:pPr marL="457183" lvl="1" defTabSz="914367"/>
            <a:br>
              <a:rPr lang="en-US" sz="1568" dirty="0">
                <a:solidFill>
                  <a:srgbClr val="D4D4D4"/>
                </a:solidFill>
                <a:latin typeface="Consolas" panose="020B0609020204030204" pitchFamily="49" charset="0"/>
              </a:rPr>
            </a:br>
            <a:r>
              <a:rPr lang="en-US" sz="1568" dirty="0" err="1">
                <a:solidFill>
                  <a:srgbClr val="9CDCFE"/>
                </a:solidFill>
                <a:latin typeface="Consolas" panose="020B0609020204030204" pitchFamily="49" charset="0"/>
              </a:rPr>
              <a:t>cancellationToken</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Register</a:t>
            </a:r>
            <a:r>
              <a:rPr lang="en-US" sz="1568" dirty="0">
                <a:solidFill>
                  <a:srgbClr val="D4D4D4"/>
                </a:solidFill>
                <a:latin typeface="Consolas" panose="020B0609020204030204" pitchFamily="49" charset="0"/>
              </a:rPr>
              <a:t>(</a:t>
            </a:r>
          </a:p>
          <a:p>
            <a:pPr marL="457183" lvl="1" defTabSz="914367"/>
            <a:r>
              <a:rPr lang="en-US" sz="1568" dirty="0">
                <a:solidFill>
                  <a:srgbClr val="569CD6"/>
                </a:solidFill>
                <a:latin typeface="Consolas" panose="020B0609020204030204" pitchFamily="49" charset="0"/>
              </a:rPr>
              <a:t>async</a:t>
            </a:r>
            <a:r>
              <a:rPr lang="en-US" sz="1568" dirty="0">
                <a:solidFill>
                  <a:srgbClr val="D4D4D4"/>
                </a:solidFill>
                <a:latin typeface="Consolas" panose="020B0609020204030204" pitchFamily="49" charset="0"/>
              </a:rPr>
              <a:t> () =&gt;</a:t>
            </a: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6A9955"/>
                </a:solidFill>
                <a:latin typeface="Consolas" panose="020B0609020204030204" pitchFamily="49" charset="0"/>
              </a:rPr>
              <a:t>// Run Cancellation Task</a:t>
            </a:r>
            <a:endParaRPr lang="en-US" sz="1568" dirty="0">
              <a:solidFill>
                <a:srgbClr val="D4D4D4"/>
              </a:solidFill>
              <a:latin typeface="Consolas" panose="020B0609020204030204" pitchFamily="49" charset="0"/>
            </a:endParaRPr>
          </a:p>
          <a:p>
            <a:pPr marL="914367" lvl="2" defTabSz="914367"/>
            <a:r>
              <a:rPr lang="en-US" sz="1568" dirty="0">
                <a:solidFill>
                  <a:srgbClr val="569CD6"/>
                </a:solidFill>
                <a:latin typeface="Consolas" panose="020B0609020204030204" pitchFamily="49" charset="0"/>
              </a:rPr>
              <a:t>await</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onCancel</a:t>
            </a:r>
            <a:r>
              <a:rPr lang="en-US" sz="1568" dirty="0">
                <a:solidFill>
                  <a:srgbClr val="D4D4D4"/>
                </a:solidFill>
                <a:latin typeface="Consolas" panose="020B0609020204030204" pitchFamily="49" charset="0"/>
              </a:rPr>
              <a:t>();</a:t>
            </a:r>
          </a:p>
          <a:p>
            <a:pPr marL="914367" lvl="2" defTabSz="914367"/>
            <a:r>
              <a:rPr lang="en-US" sz="1568" dirty="0">
                <a:solidFill>
                  <a:srgbClr val="6A9955"/>
                </a:solidFill>
                <a:latin typeface="Consolas" panose="020B0609020204030204" pitchFamily="49" charset="0"/>
              </a:rPr>
              <a:t>// Signal to quit message listener</a:t>
            </a:r>
            <a:endParaRPr lang="en-US" sz="1568" dirty="0">
              <a:solidFill>
                <a:srgbClr val="D4D4D4"/>
              </a:solidFill>
              <a:latin typeface="Consolas" panose="020B0609020204030204" pitchFamily="49" charset="0"/>
            </a:endParaRPr>
          </a:p>
          <a:p>
            <a:pPr marL="914367" lvl="2" defTabSz="914367"/>
            <a:r>
              <a:rPr lang="en-US" sz="1568" dirty="0" err="1">
                <a:solidFill>
                  <a:srgbClr val="9CDCFE"/>
                </a:solidFill>
                <a:latin typeface="Consolas" panose="020B0609020204030204" pitchFamily="49" charset="0"/>
              </a:rPr>
              <a:t>doneReceiving</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SetResult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true</a:t>
            </a:r>
            <a:r>
              <a:rPr lang="en-US" sz="1568" dirty="0">
                <a:solidFill>
                  <a:srgbClr val="D4D4D4"/>
                </a:solidFill>
                <a:latin typeface="Consolas" panose="020B0609020204030204" pitchFamily="49" charset="0"/>
              </a:rPr>
              <a:t>); </a:t>
            </a:r>
          </a:p>
          <a:p>
            <a:pPr marL="457183" lvl="1"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6A9955"/>
                </a:solidFill>
                <a:latin typeface="Consolas" panose="020B0609020204030204" pitchFamily="49" charset="0"/>
              </a:rPr>
              <a:t>// Listen until quit signal is received.</a:t>
            </a:r>
            <a:endParaRPr lang="en-US" sz="1568" dirty="0">
              <a:solidFill>
                <a:srgbClr val="D4D4D4"/>
              </a:solidFill>
              <a:latin typeface="Consolas" panose="020B0609020204030204" pitchFamily="49" charset="0"/>
            </a:endParaRPr>
          </a:p>
          <a:p>
            <a:pPr marL="457183" lvl="1" defTabSz="914367"/>
            <a:r>
              <a:rPr lang="en-US" sz="1568" dirty="0">
                <a:solidFill>
                  <a:srgbClr val="569CD6"/>
                </a:solidFill>
                <a:latin typeface="Consolas" panose="020B0609020204030204" pitchFamily="49" charset="0"/>
              </a:rPr>
              <a:t>await</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doneReceiving</a:t>
            </a:r>
            <a:r>
              <a:rPr lang="en-US" sz="1568" dirty="0" err="1">
                <a:solidFill>
                  <a:srgbClr val="D4D4D4"/>
                </a:solidFill>
                <a:latin typeface="Consolas" panose="020B0609020204030204" pitchFamily="49" charset="0"/>
              </a:rPr>
              <a:t>.</a:t>
            </a:r>
            <a:r>
              <a:rPr lang="en-US" sz="1568" dirty="0" err="1">
                <a:solidFill>
                  <a:srgbClr val="9CDCFE"/>
                </a:solidFill>
                <a:latin typeface="Consolas" panose="020B0609020204030204" pitchFamily="49" charset="0"/>
              </a:rPr>
              <a:t>Task</a:t>
            </a:r>
            <a:r>
              <a:rPr lang="en-US" sz="1568" dirty="0" err="1">
                <a:solidFill>
                  <a:srgbClr val="D4D4D4"/>
                </a:solidFill>
                <a:latin typeface="Consolas" panose="020B0609020204030204" pitchFamily="49" charset="0"/>
              </a:rPr>
              <a:t>.</a:t>
            </a:r>
            <a:r>
              <a:rPr lang="en-US" sz="1568" dirty="0" err="1">
                <a:solidFill>
                  <a:srgbClr val="DCDCAA"/>
                </a:solidFill>
                <a:latin typeface="Consolas" panose="020B0609020204030204" pitchFamily="49" charset="0"/>
              </a:rPr>
              <a:t>ConfigureAwait</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false</a:t>
            </a:r>
            <a:r>
              <a:rPr lang="en-US" sz="1568" dirty="0">
                <a:solidFill>
                  <a:srgbClr val="D4D4D4"/>
                </a:solidFill>
                <a:latin typeface="Consolas" panose="020B0609020204030204" pitchFamily="49" charset="0"/>
              </a:rPr>
              <a:t>); </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80381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1" y="1187937"/>
            <a:ext cx="12192000" cy="5678913"/>
          </a:xfrm>
          <a:prstGeom prst="rect">
            <a:avLst/>
          </a:prstGeom>
        </p:spPr>
      </p:pic>
      <p:sp>
        <p:nvSpPr>
          <p:cNvPr id="7" name="Title 6"/>
          <p:cNvSpPr>
            <a:spLocks noGrp="1"/>
          </p:cNvSpPr>
          <p:nvPr>
            <p:ph type="title"/>
          </p:nvPr>
        </p:nvSpPr>
        <p:spPr/>
        <p:txBody>
          <a:bodyPr/>
          <a:lstStyle/>
          <a:p>
            <a:r>
              <a:rPr lang="en-US" dirty="0">
                <a:gradFill>
                  <a:gsLst>
                    <a:gs pos="0">
                      <a:srgbClr val="FFFFFF"/>
                    </a:gs>
                    <a:gs pos="100000">
                      <a:srgbClr val="FFFFFF"/>
                    </a:gs>
                  </a:gsLst>
                  <a:lin ang="5400000" scaled="0"/>
                </a:gradFill>
              </a:rPr>
              <a:t>Library methods shouldn’t lie</a:t>
            </a:r>
          </a:p>
        </p:txBody>
      </p:sp>
      <p:sp>
        <p:nvSpPr>
          <p:cNvPr id="5" name="Rectangle 4"/>
          <p:cNvSpPr/>
          <p:nvPr/>
        </p:nvSpPr>
        <p:spPr bwMode="auto">
          <a:xfrm>
            <a:off x="7192528" y="2092684"/>
            <a:ext cx="4706230" cy="328689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Library methods shouldn’t lie…</a:t>
            </a:r>
          </a:p>
          <a:p>
            <a:pPr defTabSz="914102" fontAlgn="base">
              <a:lnSpc>
                <a:spcPct val="90000"/>
              </a:lnSpc>
              <a:spcBef>
                <a:spcPct val="0"/>
              </a:spcBef>
              <a:spcAft>
                <a:spcPts val="1176"/>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Only expose an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async</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API</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if your implementation is truly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async</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Don’t “fake it” through internal use of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Task.Run</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t>
            </a:r>
          </a:p>
          <a:p>
            <a:pPr defTabSz="914102" fontAlgn="base">
              <a:lnSpc>
                <a:spcPct val="90000"/>
              </a:lnSpc>
              <a:spcBef>
                <a:spcPct val="0"/>
              </a:spcBef>
              <a:spcAft>
                <a:spcPts val="1176"/>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193554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8D7"/>
                </a:solidFill>
              </a:rPr>
              <a:t>Library methods shouldn’t lie</a:t>
            </a:r>
          </a:p>
        </p:txBody>
      </p:sp>
      <p:sp>
        <p:nvSpPr>
          <p:cNvPr id="4" name="Text Placeholder 3"/>
          <p:cNvSpPr>
            <a:spLocks noGrp="1"/>
          </p:cNvSpPr>
          <p:nvPr>
            <p:ph type="body" sz="quarter" idx="10"/>
          </p:nvPr>
        </p:nvSpPr>
        <p:spPr>
          <a:xfrm>
            <a:off x="493345" y="1925596"/>
            <a:ext cx="3510997" cy="452590"/>
          </a:xfrm>
        </p:spPr>
        <p:txBody>
          <a:bodyPr/>
          <a:lstStyle/>
          <a:p>
            <a:pPr lvl="0"/>
            <a:r>
              <a:rPr lang="en-US" sz="1961" b="1" dirty="0">
                <a:solidFill>
                  <a:schemeClr val="accent6"/>
                </a:solidFill>
                <a:latin typeface="Consolas" panose="020B0609020204030204" pitchFamily="49" charset="0"/>
                <a:cs typeface="Consolas" panose="020B0609020204030204" pitchFamily="49" charset="0"/>
              </a:rPr>
              <a:t>Foo();</a:t>
            </a:r>
          </a:p>
        </p:txBody>
      </p:sp>
      <p:sp>
        <p:nvSpPr>
          <p:cNvPr id="2" name="Text Placeholder 1"/>
          <p:cNvSpPr>
            <a:spLocks noGrp="1"/>
          </p:cNvSpPr>
          <p:nvPr>
            <p:ph type="body" sz="quarter" idx="11"/>
          </p:nvPr>
        </p:nvSpPr>
        <p:spPr>
          <a:xfrm>
            <a:off x="493346" y="4372639"/>
            <a:ext cx="3510997" cy="1086215"/>
          </a:xfrm>
        </p:spPr>
        <p:txBody>
          <a:bodyPr/>
          <a:lstStyle/>
          <a:p>
            <a:pPr>
              <a:lnSpc>
                <a:spcPct val="100000"/>
              </a:lnSpc>
              <a:spcBef>
                <a:spcPts val="0"/>
              </a:spcBef>
              <a:buClrTx/>
              <a:buSzTx/>
            </a:pPr>
            <a:r>
              <a:rPr lang="en-US" sz="1961" b="1" dirty="0" err="1">
                <a:solidFill>
                  <a:schemeClr val="accent6"/>
                </a:solidFill>
                <a:latin typeface="Consolas" panose="020B0609020204030204" pitchFamily="49" charset="0"/>
                <a:cs typeface="Consolas" panose="020B0609020204030204" pitchFamily="49" charset="0"/>
              </a:rPr>
              <a:t>var</a:t>
            </a:r>
            <a:r>
              <a:rPr lang="en-US" sz="1961" b="1" dirty="0">
                <a:solidFill>
                  <a:schemeClr val="accent6"/>
                </a:solidFill>
                <a:latin typeface="Consolas" panose="020B0609020204030204" pitchFamily="49" charset="0"/>
                <a:cs typeface="Consolas" panose="020B0609020204030204" pitchFamily="49" charset="0"/>
              </a:rPr>
              <a:t> task = </a:t>
            </a:r>
            <a:r>
              <a:rPr lang="en-US" sz="1961" b="1" dirty="0" err="1">
                <a:solidFill>
                  <a:schemeClr val="accent6"/>
                </a:solidFill>
                <a:latin typeface="Consolas" panose="020B0609020204030204" pitchFamily="49" charset="0"/>
                <a:cs typeface="Consolas" panose="020B0609020204030204" pitchFamily="49" charset="0"/>
              </a:rPr>
              <a:t>FooAsync</a:t>
            </a:r>
            <a:r>
              <a:rPr lang="en-US" sz="1961" b="1" dirty="0">
                <a:solidFill>
                  <a:schemeClr val="accent6"/>
                </a:solidFill>
                <a:latin typeface="Consolas" panose="020B0609020204030204" pitchFamily="49" charset="0"/>
                <a:cs typeface="Consolas" panose="020B0609020204030204" pitchFamily="49" charset="0"/>
              </a:rPr>
              <a:t>();</a:t>
            </a:r>
          </a:p>
          <a:p>
            <a:pPr>
              <a:lnSpc>
                <a:spcPct val="100000"/>
              </a:lnSpc>
              <a:spcBef>
                <a:spcPts val="0"/>
              </a:spcBef>
              <a:buClrTx/>
              <a:buSzTx/>
            </a:pPr>
            <a:r>
              <a:rPr lang="en-US" sz="1961" b="1" dirty="0">
                <a:solidFill>
                  <a:schemeClr val="accent6"/>
                </a:solidFill>
                <a:latin typeface="Consolas" panose="020B0609020204030204" pitchFamily="49" charset="0"/>
                <a:cs typeface="Consolas" panose="020B0609020204030204" pitchFamily="49" charset="0"/>
              </a:rPr>
              <a:t>...</a:t>
            </a:r>
          </a:p>
          <a:p>
            <a:pPr>
              <a:lnSpc>
                <a:spcPct val="100000"/>
              </a:lnSpc>
              <a:spcBef>
                <a:spcPts val="0"/>
              </a:spcBef>
              <a:buClrTx/>
              <a:buSzTx/>
            </a:pPr>
            <a:r>
              <a:rPr lang="en-US" sz="1961" b="1" dirty="0">
                <a:solidFill>
                  <a:schemeClr val="accent6"/>
                </a:solidFill>
                <a:latin typeface="Consolas" panose="020B0609020204030204" pitchFamily="49" charset="0"/>
                <a:cs typeface="Consolas" panose="020B0609020204030204" pitchFamily="49" charset="0"/>
              </a:rPr>
              <a:t>await task;</a:t>
            </a:r>
          </a:p>
        </p:txBody>
      </p:sp>
      <p:sp>
        <p:nvSpPr>
          <p:cNvPr id="11" name="Text Placeholder 3"/>
          <p:cNvSpPr txBox="1">
            <a:spLocks/>
          </p:cNvSpPr>
          <p:nvPr/>
        </p:nvSpPr>
        <p:spPr>
          <a:xfrm>
            <a:off x="4228448" y="1934725"/>
            <a:ext cx="6872590" cy="156897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1200"/>
              </a:spcBef>
              <a:buClr>
                <a:srgbClr val="505050"/>
              </a:buClr>
            </a:pPr>
            <a:r>
              <a:rPr lang="en-US" sz="1961" dirty="0">
                <a:solidFill>
                  <a:srgbClr val="5C2D91">
                    <a:lumMod val="75000"/>
                  </a:srgbClr>
                </a:solidFill>
                <a:latin typeface="Segoe UI"/>
              </a:rPr>
              <a:t>This method’s signature is </a:t>
            </a:r>
            <a:r>
              <a:rPr lang="en-US" sz="1961" b="1" i="1" dirty="0">
                <a:solidFill>
                  <a:srgbClr val="5C2D91">
                    <a:lumMod val="75000"/>
                  </a:srgbClr>
                </a:solidFill>
                <a:latin typeface="Segoe UI"/>
              </a:rPr>
              <a:t>synchronous</a:t>
            </a:r>
            <a:r>
              <a:rPr lang="en-US" sz="1961" i="1" dirty="0">
                <a:solidFill>
                  <a:srgbClr val="5C2D91">
                    <a:lumMod val="75000"/>
                  </a:srgbClr>
                </a:solidFill>
                <a:latin typeface="Segoe UI"/>
              </a:rPr>
              <a:t>:</a:t>
            </a:r>
          </a:p>
          <a:p>
            <a:pPr defTabSz="914367">
              <a:spcBef>
                <a:spcPts val="1200"/>
              </a:spcBef>
              <a:buClr>
                <a:srgbClr val="505050"/>
              </a:buClr>
            </a:pPr>
            <a:r>
              <a:rPr lang="en-US" sz="1961" dirty="0">
                <a:solidFill>
                  <a:srgbClr val="5C2D91">
                    <a:lumMod val="75000"/>
                  </a:srgbClr>
                </a:solidFill>
                <a:latin typeface="Segoe UI"/>
              </a:rPr>
              <a:t>I expect it will </a:t>
            </a:r>
            <a:r>
              <a:rPr lang="en-US" sz="1961" b="1" dirty="0">
                <a:solidFill>
                  <a:srgbClr val="5C2D91">
                    <a:lumMod val="75000"/>
                  </a:srgbClr>
                </a:solidFill>
                <a:latin typeface="Segoe UI"/>
              </a:rPr>
              <a:t>perform </a:t>
            </a:r>
            <a:r>
              <a:rPr lang="en-US" sz="1961" dirty="0">
                <a:solidFill>
                  <a:srgbClr val="5C2D91">
                    <a:lumMod val="75000"/>
                  </a:srgbClr>
                </a:solidFill>
                <a:latin typeface="Segoe UI"/>
              </a:rPr>
              <a:t>something here and now. I’ll regain control to execute something else </a:t>
            </a:r>
            <a:r>
              <a:rPr lang="en-US" sz="1961" b="1" dirty="0">
                <a:solidFill>
                  <a:srgbClr val="5C2D91">
                    <a:lumMod val="75000"/>
                  </a:srgbClr>
                </a:solidFill>
                <a:latin typeface="Segoe UI"/>
              </a:rPr>
              <a:t>when it’s done</a:t>
            </a:r>
            <a:r>
              <a:rPr lang="en-US" sz="1961" dirty="0">
                <a:solidFill>
                  <a:srgbClr val="5C2D91">
                    <a:lumMod val="75000"/>
                  </a:srgbClr>
                </a:solidFill>
                <a:latin typeface="Segoe UI"/>
              </a:rPr>
              <a:t>.</a:t>
            </a:r>
          </a:p>
          <a:p>
            <a:pPr defTabSz="914367">
              <a:spcBef>
                <a:spcPts val="1200"/>
              </a:spcBef>
              <a:buClr>
                <a:srgbClr val="505050"/>
              </a:buClr>
            </a:pPr>
            <a:r>
              <a:rPr lang="en-US" sz="1961" dirty="0">
                <a:solidFill>
                  <a:srgbClr val="5C2D91">
                    <a:lumMod val="75000"/>
                  </a:srgbClr>
                </a:solidFill>
                <a:latin typeface="Segoe UI"/>
              </a:rPr>
              <a:t>It will probably be using the CPU flat-out while it runs.</a:t>
            </a:r>
          </a:p>
        </p:txBody>
      </p:sp>
      <p:sp>
        <p:nvSpPr>
          <p:cNvPr id="12" name="Text Placeholder 3"/>
          <p:cNvSpPr txBox="1">
            <a:spLocks/>
          </p:cNvSpPr>
          <p:nvPr/>
        </p:nvSpPr>
        <p:spPr>
          <a:xfrm>
            <a:off x="4228449" y="4372639"/>
            <a:ext cx="7096696" cy="226294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2pPr>
            <a:lvl3pPr marL="2317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60375"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1200"/>
              </a:spcBef>
              <a:buClr>
                <a:srgbClr val="505050"/>
              </a:buClr>
            </a:pPr>
            <a:r>
              <a:rPr lang="en-US" sz="1961" dirty="0">
                <a:solidFill>
                  <a:srgbClr val="5C2D91">
                    <a:lumMod val="75000"/>
                  </a:srgbClr>
                </a:solidFill>
                <a:latin typeface="Segoe UI"/>
              </a:rPr>
              <a:t>This method’s signature is </a:t>
            </a:r>
            <a:r>
              <a:rPr lang="en-US" sz="1961" b="1" i="1" dirty="0">
                <a:solidFill>
                  <a:srgbClr val="5C2D91">
                    <a:lumMod val="75000"/>
                  </a:srgbClr>
                </a:solidFill>
                <a:latin typeface="Segoe UI"/>
              </a:rPr>
              <a:t>asynchronous</a:t>
            </a:r>
            <a:r>
              <a:rPr lang="en-US" sz="1961" i="1" dirty="0">
                <a:solidFill>
                  <a:srgbClr val="5C2D91">
                    <a:lumMod val="75000"/>
                  </a:srgbClr>
                </a:solidFill>
                <a:latin typeface="Segoe UI"/>
              </a:rPr>
              <a:t>:</a:t>
            </a:r>
          </a:p>
          <a:p>
            <a:pPr defTabSz="914367">
              <a:spcBef>
                <a:spcPts val="1200"/>
              </a:spcBef>
              <a:buClr>
                <a:srgbClr val="505050"/>
              </a:buClr>
            </a:pPr>
            <a:r>
              <a:rPr lang="en-US" sz="1961" dirty="0">
                <a:solidFill>
                  <a:srgbClr val="5C2D91">
                    <a:lumMod val="75000"/>
                  </a:srgbClr>
                </a:solidFill>
                <a:latin typeface="Segoe UI"/>
              </a:rPr>
              <a:t>I expect it will </a:t>
            </a:r>
            <a:r>
              <a:rPr lang="en-US" sz="1961" b="1" dirty="0">
                <a:solidFill>
                  <a:srgbClr val="5C2D91">
                    <a:lumMod val="75000"/>
                  </a:srgbClr>
                </a:solidFill>
                <a:latin typeface="Segoe UI"/>
              </a:rPr>
              <a:t>initiate </a:t>
            </a:r>
            <a:r>
              <a:rPr lang="en-US" sz="1961" dirty="0">
                <a:solidFill>
                  <a:srgbClr val="5C2D91">
                    <a:lumMod val="75000"/>
                  </a:srgbClr>
                </a:solidFill>
                <a:latin typeface="Segoe UI"/>
              </a:rPr>
              <a:t>something here and now. I’ll regain control to execute something else </a:t>
            </a:r>
            <a:r>
              <a:rPr lang="en-US" sz="1961" b="1" dirty="0">
                <a:solidFill>
                  <a:srgbClr val="5C2D91">
                    <a:lumMod val="75000"/>
                  </a:srgbClr>
                </a:solidFill>
                <a:latin typeface="Segoe UI"/>
              </a:rPr>
              <a:t>immediately</a:t>
            </a:r>
            <a:r>
              <a:rPr lang="en-US" sz="1961" dirty="0">
                <a:solidFill>
                  <a:srgbClr val="5C2D91">
                    <a:lumMod val="75000"/>
                  </a:srgbClr>
                </a:solidFill>
                <a:latin typeface="Segoe UI"/>
              </a:rPr>
              <a:t>.</a:t>
            </a:r>
          </a:p>
          <a:p>
            <a:pPr defTabSz="914367">
              <a:spcBef>
                <a:spcPts val="1200"/>
              </a:spcBef>
              <a:buClr>
                <a:srgbClr val="505050"/>
              </a:buClr>
            </a:pPr>
            <a:r>
              <a:rPr lang="en-US" sz="1961" dirty="0">
                <a:solidFill>
                  <a:srgbClr val="5C2D91">
                    <a:lumMod val="75000"/>
                  </a:srgbClr>
                </a:solidFill>
                <a:latin typeface="Segoe UI"/>
              </a:rPr>
              <a:t>It probably won’t take significant </a:t>
            </a:r>
            <a:r>
              <a:rPr lang="en-US" sz="1961" dirty="0" err="1">
                <a:solidFill>
                  <a:srgbClr val="5C2D91">
                    <a:lumMod val="75000"/>
                  </a:srgbClr>
                </a:solidFill>
                <a:latin typeface="Segoe UI"/>
              </a:rPr>
              <a:t>threadpool</a:t>
            </a:r>
            <a:r>
              <a:rPr lang="en-US" sz="1961" dirty="0">
                <a:solidFill>
                  <a:srgbClr val="5C2D91">
                    <a:lumMod val="75000"/>
                  </a:srgbClr>
                </a:solidFill>
                <a:latin typeface="Segoe UI"/>
              </a:rPr>
              <a:t> or</a:t>
            </a:r>
            <a:br>
              <a:rPr lang="en-US" sz="1961" dirty="0">
                <a:solidFill>
                  <a:srgbClr val="5C2D91">
                    <a:lumMod val="75000"/>
                  </a:srgbClr>
                </a:solidFill>
                <a:latin typeface="Segoe UI"/>
              </a:rPr>
            </a:br>
            <a:r>
              <a:rPr lang="en-US" sz="1961" dirty="0">
                <a:solidFill>
                  <a:srgbClr val="5C2D91">
                    <a:lumMod val="75000"/>
                  </a:srgbClr>
                </a:solidFill>
                <a:latin typeface="Segoe UI"/>
              </a:rPr>
              <a:t>CPU resources. ***</a:t>
            </a:r>
          </a:p>
          <a:p>
            <a:pPr defTabSz="914367">
              <a:spcBef>
                <a:spcPts val="1200"/>
              </a:spcBef>
              <a:buClr>
                <a:srgbClr val="505050"/>
              </a:buClr>
            </a:pPr>
            <a:r>
              <a:rPr lang="en-US" sz="1961" dirty="0">
                <a:solidFill>
                  <a:srgbClr val="5C2D91">
                    <a:lumMod val="75000"/>
                  </a:srgbClr>
                </a:solidFill>
                <a:latin typeface="Segoe UI"/>
              </a:rPr>
              <a:t>I could even kick off two </a:t>
            </a:r>
            <a:r>
              <a:rPr lang="en-US" sz="1961" dirty="0" err="1">
                <a:solidFill>
                  <a:srgbClr val="5C2D91">
                    <a:lumMod val="75000"/>
                  </a:srgbClr>
                </a:solidFill>
                <a:latin typeface="Segoe UI"/>
              </a:rPr>
              <a:t>FooAsyncs</a:t>
            </a:r>
            <a:r>
              <a:rPr lang="en-US" sz="1961" dirty="0">
                <a:solidFill>
                  <a:srgbClr val="5C2D91">
                    <a:lumMod val="75000"/>
                  </a:srgbClr>
                </a:solidFill>
                <a:latin typeface="Segoe UI"/>
              </a:rPr>
              <a:t>() to run them in parallel.</a:t>
            </a:r>
          </a:p>
        </p:txBody>
      </p:sp>
    </p:spTree>
    <p:extLst>
      <p:ext uri="{BB962C8B-B14F-4D97-AF65-F5344CB8AC3E}">
        <p14:creationId xmlns:p14="http://schemas.microsoft.com/office/powerpoint/2010/main" val="95422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93345" y="4525298"/>
            <a:ext cx="5453819" cy="1719840"/>
          </a:xfrm>
          <a:prstGeom prst="rect">
            <a:avLst/>
          </a:prstGeom>
          <a:solidFill>
            <a:schemeClr val="bg1"/>
          </a:solidFill>
        </p:spPr>
        <p:txBody>
          <a:bodyPr wrap="square">
            <a:spAutoFit/>
          </a:bodyPr>
          <a:lstStyle/>
          <a:p>
            <a:pPr defTabSz="914367"/>
            <a:r>
              <a:rPr lang="en-US" sz="1765" dirty="0">
                <a:solidFill>
                  <a:srgbClr val="0000FF"/>
                </a:solidFill>
                <a:highlight>
                  <a:srgbClr val="FFFFFF"/>
                </a:highlight>
                <a:latin typeface="Consolas" panose="020B0609020204030204" pitchFamily="49" charset="0"/>
              </a:rPr>
              <a:t>public</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static void</a:t>
            </a:r>
            <a:r>
              <a:rPr lang="en-US" sz="1765" dirty="0">
                <a:solidFill>
                  <a:srgbClr val="000000"/>
                </a:solidFill>
                <a:highlight>
                  <a:srgbClr val="FFFFFF"/>
                </a:highlight>
                <a:latin typeface="Consolas" panose="020B0609020204030204" pitchFamily="49" charset="0"/>
              </a:rPr>
              <a:t> PausePrint2()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Task</a:t>
            </a:r>
            <a:r>
              <a:rPr lang="en-US" sz="1765" dirty="0">
                <a:solidFill>
                  <a:srgbClr val="000000"/>
                </a:solidFill>
                <a:highlight>
                  <a:srgbClr val="FFFFFF"/>
                </a:highlight>
                <a:latin typeface="Consolas" panose="020B0609020204030204" pitchFamily="49" charset="0"/>
              </a:rPr>
              <a:t> t = </a:t>
            </a:r>
            <a:r>
              <a:rPr lang="en-US" sz="1765" dirty="0" err="1">
                <a:solidFill>
                  <a:srgbClr val="000000"/>
                </a:solidFill>
                <a:highlight>
                  <a:srgbClr val="FFFFFF"/>
                </a:highlight>
                <a:latin typeface="Consolas" panose="020B0609020204030204" pitchFamily="49" charset="0"/>
              </a:rPr>
              <a:t>PausePrintAsync</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t.Wait</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B050"/>
                </a:solidFill>
                <a:highlight>
                  <a:srgbClr val="FFFFFF"/>
                </a:highlight>
                <a:latin typeface="Consolas" panose="020B0609020204030204" pitchFamily="49" charset="0"/>
              </a:rPr>
              <a:t>// “I’m not allowed an </a:t>
            </a:r>
            <a:r>
              <a:rPr lang="en-US" sz="1765" dirty="0" err="1">
                <a:solidFill>
                  <a:srgbClr val="00B050"/>
                </a:solidFill>
                <a:highlight>
                  <a:srgbClr val="FFFFFF"/>
                </a:highlight>
                <a:latin typeface="Consolas" panose="020B0609020204030204" pitchFamily="49" charset="0"/>
              </a:rPr>
              <a:t>async</a:t>
            </a:r>
            <a:r>
              <a:rPr lang="en-US" sz="1765" dirty="0">
                <a:solidFill>
                  <a:srgbClr val="00B050"/>
                </a:solidFill>
                <a:highlight>
                  <a:srgbClr val="FFFFFF"/>
                </a:highlight>
                <a:latin typeface="Consolas" panose="020B0609020204030204" pitchFamily="49" charset="0"/>
              </a:rPr>
              <a:t> signature,</a:t>
            </a:r>
            <a:br>
              <a:rPr lang="en-US" sz="1765" dirty="0">
                <a:solidFill>
                  <a:srgbClr val="00B050"/>
                </a:solidFill>
                <a:highlight>
                  <a:srgbClr val="FFFFFF"/>
                </a:highlight>
                <a:latin typeface="Consolas" panose="020B0609020204030204" pitchFamily="49" charset="0"/>
              </a:rPr>
            </a:br>
            <a:r>
              <a:rPr lang="en-US" sz="1765" dirty="0">
                <a:solidFill>
                  <a:srgbClr val="00B050"/>
                </a:solidFill>
                <a:highlight>
                  <a:srgbClr val="FFFFFF"/>
                </a:highlight>
                <a:latin typeface="Consolas" panose="020B0609020204030204" pitchFamily="49" charset="0"/>
              </a:rPr>
              <a:t>// but my underlying library is </a:t>
            </a:r>
            <a:r>
              <a:rPr lang="en-US" sz="1765" dirty="0" err="1">
                <a:solidFill>
                  <a:srgbClr val="00B050"/>
                </a:solidFill>
                <a:highlight>
                  <a:srgbClr val="FFFFFF"/>
                </a:highlight>
                <a:latin typeface="Consolas" panose="020B0609020204030204" pitchFamily="49" charset="0"/>
              </a:rPr>
              <a:t>async</a:t>
            </a:r>
            <a:r>
              <a:rPr lang="en-US" sz="1765" dirty="0">
                <a:solidFill>
                  <a:srgbClr val="00B050"/>
                </a:solidFill>
                <a:highlight>
                  <a:srgbClr val="FFFFFF"/>
                </a:highlight>
                <a:latin typeface="Consolas" panose="020B0609020204030204" pitchFamily="49" charset="0"/>
              </a:rPr>
              <a:t>”</a:t>
            </a:r>
          </a:p>
        </p:txBody>
      </p:sp>
      <p:sp>
        <p:nvSpPr>
          <p:cNvPr id="17" name="Rectangle 16"/>
          <p:cNvSpPr/>
          <p:nvPr/>
        </p:nvSpPr>
        <p:spPr>
          <a:xfrm>
            <a:off x="6096000" y="2457873"/>
            <a:ext cx="5975004" cy="1719840"/>
          </a:xfrm>
          <a:prstGeom prst="rect">
            <a:avLst/>
          </a:prstGeom>
          <a:solidFill>
            <a:schemeClr val="bg1"/>
          </a:solidFill>
        </p:spPr>
        <p:txBody>
          <a:bodyPr wrap="square">
            <a:spAutoFit/>
          </a:bodyPr>
          <a:lstStyle/>
          <a:p>
            <a:pPr defTabSz="914367"/>
            <a:r>
              <a:rPr lang="en-US" sz="1765" dirty="0">
                <a:solidFill>
                  <a:srgbClr val="0000FF"/>
                </a:solidFill>
                <a:highlight>
                  <a:srgbClr val="FFFFFF"/>
                </a:highlight>
                <a:latin typeface="Consolas" panose="020B0609020204030204" pitchFamily="49" charset="0"/>
              </a:rPr>
              <a:t>public</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static </a:t>
            </a:r>
            <a:r>
              <a:rPr lang="en-US" sz="1765" dirty="0">
                <a:solidFill>
                  <a:srgbClr val="2B91AF"/>
                </a:solidFill>
                <a:highlight>
                  <a:srgbClr val="FFFFFF"/>
                </a:highlight>
                <a:latin typeface="Consolas" panose="020B0609020204030204" pitchFamily="49" charset="0"/>
              </a:rPr>
              <a:t>Task</a:t>
            </a:r>
            <a:r>
              <a:rPr lang="en-US" sz="1765" dirty="0">
                <a:solidFill>
                  <a:srgbClr val="000000"/>
                </a:solidFill>
                <a:highlight>
                  <a:srgbClr val="FFFFFF"/>
                </a:highlight>
                <a:latin typeface="Consolas" panose="020B0609020204030204" pitchFamily="49" charset="0"/>
              </a:rPr>
              <a:t> PausePrint2Async() {</a:t>
            </a:r>
            <a:br>
              <a:rPr lang="en-US" sz="1765" dirty="0">
                <a:solidFill>
                  <a:srgbClr val="000000"/>
                </a:solidFill>
                <a:highlight>
                  <a:srgbClr val="FFFFFF"/>
                </a:highlight>
                <a:latin typeface="Consolas" panose="020B0609020204030204" pitchFamily="49" charset="0"/>
              </a:rPr>
            </a:br>
            <a:r>
              <a:rPr lang="en-US" sz="1765" dirty="0">
                <a:solidFill>
                  <a:srgbClr val="0000FF"/>
                </a:solidFill>
                <a:highlight>
                  <a:srgbClr val="FFFFFF"/>
                </a:highlight>
                <a:latin typeface="Consolas" panose="020B0609020204030204" pitchFamily="49" charset="0"/>
              </a:rPr>
              <a:t>    return </a:t>
            </a:r>
            <a:r>
              <a:rPr lang="en-US" sz="1765" dirty="0" err="1">
                <a:solidFill>
                  <a:srgbClr val="2B91AF"/>
                </a:solidFill>
                <a:highlight>
                  <a:srgbClr val="FFFFFF"/>
                </a:highlight>
                <a:latin typeface="Consolas" panose="020B0609020204030204" pitchFamily="49" charset="0"/>
              </a:rPr>
              <a:t>Task</a:t>
            </a:r>
            <a:r>
              <a:rPr lang="en-US" sz="1765" dirty="0" err="1">
                <a:solidFill>
                  <a:srgbClr val="000000"/>
                </a:solidFill>
                <a:highlight>
                  <a:srgbClr val="FFFFFF"/>
                </a:highlight>
                <a:latin typeface="Consolas" panose="020B0609020204030204" pitchFamily="49" charset="0"/>
              </a:rPr>
              <a:t>.Run</a:t>
            </a:r>
            <a:r>
              <a:rPr lang="en-US" sz="1765" dirty="0">
                <a:solidFill>
                  <a:srgbClr val="000000"/>
                </a:solidFill>
                <a:highlight>
                  <a:srgbClr val="FFFFFF"/>
                </a:highlight>
                <a:latin typeface="Consolas" panose="020B0609020204030204" pitchFamily="49" charset="0"/>
              </a:rPr>
              <a:t>(() =&gt;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PausePrint</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a:t>
            </a:r>
          </a:p>
          <a:p>
            <a:pPr defTabSz="914367"/>
            <a:r>
              <a:rPr lang="en-US" sz="1765" dirty="0">
                <a:solidFill>
                  <a:srgbClr val="00B050"/>
                </a:solidFill>
                <a:highlight>
                  <a:srgbClr val="FFFFFF"/>
                </a:highlight>
                <a:latin typeface="Consolas" panose="020B0609020204030204" pitchFamily="49" charset="0"/>
              </a:rPr>
              <a:t>// “I want to offer an </a:t>
            </a:r>
            <a:r>
              <a:rPr lang="en-US" sz="1765" dirty="0" err="1">
                <a:solidFill>
                  <a:srgbClr val="00B050"/>
                </a:solidFill>
                <a:highlight>
                  <a:srgbClr val="FFFFFF"/>
                </a:highlight>
                <a:latin typeface="Consolas" panose="020B0609020204030204" pitchFamily="49" charset="0"/>
              </a:rPr>
              <a:t>async</a:t>
            </a:r>
            <a:r>
              <a:rPr lang="en-US" sz="1765" dirty="0">
                <a:solidFill>
                  <a:srgbClr val="00B050"/>
                </a:solidFill>
                <a:highlight>
                  <a:srgbClr val="FFFFFF"/>
                </a:highlight>
                <a:latin typeface="Consolas" panose="020B0609020204030204" pitchFamily="49" charset="0"/>
              </a:rPr>
              <a:t> signature,</a:t>
            </a:r>
            <a:br>
              <a:rPr lang="en-US" sz="1765" dirty="0">
                <a:solidFill>
                  <a:srgbClr val="00B050"/>
                </a:solidFill>
                <a:highlight>
                  <a:srgbClr val="FFFFFF"/>
                </a:highlight>
                <a:latin typeface="Consolas" panose="020B0609020204030204" pitchFamily="49" charset="0"/>
              </a:rPr>
            </a:br>
            <a:r>
              <a:rPr lang="en-US" sz="1765" dirty="0">
                <a:solidFill>
                  <a:srgbClr val="00B050"/>
                </a:solidFill>
                <a:highlight>
                  <a:srgbClr val="FFFFFF"/>
                </a:highlight>
                <a:latin typeface="Consolas" panose="020B0609020204030204" pitchFamily="49" charset="0"/>
              </a:rPr>
              <a:t>// but my underlying library is synchronous”</a:t>
            </a:r>
          </a:p>
        </p:txBody>
      </p:sp>
      <p:sp>
        <p:nvSpPr>
          <p:cNvPr id="10" name="Rectangle 9"/>
          <p:cNvSpPr/>
          <p:nvPr/>
        </p:nvSpPr>
        <p:spPr>
          <a:xfrm>
            <a:off x="6096000" y="4506217"/>
            <a:ext cx="5975006" cy="2536848"/>
          </a:xfrm>
          <a:prstGeom prst="rect">
            <a:avLst/>
          </a:prstGeom>
        </p:spPr>
        <p:txBody>
          <a:bodyPr wrap="square">
            <a:spAutoFit/>
          </a:bodyPr>
          <a:lstStyle/>
          <a:p>
            <a:pPr defTabSz="914367"/>
            <a:r>
              <a:rPr lang="en-US" sz="1765" dirty="0">
                <a:solidFill>
                  <a:srgbClr val="0000FF"/>
                </a:solidFill>
                <a:highlight>
                  <a:srgbClr val="FFFFFF"/>
                </a:highlight>
                <a:latin typeface="Consolas" panose="020B0609020204030204" pitchFamily="49" charset="0"/>
              </a:rPr>
              <a:t>public</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static </a:t>
            </a:r>
            <a:r>
              <a:rPr lang="en-US" sz="1765" dirty="0">
                <a:solidFill>
                  <a:srgbClr val="2B91AF"/>
                </a:solidFill>
                <a:highlight>
                  <a:srgbClr val="FFFFFF"/>
                </a:highlight>
                <a:latin typeface="Consolas" panose="020B0609020204030204" pitchFamily="49" charset="0"/>
              </a:rPr>
              <a:t>Task</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PausePrintAsync</a:t>
            </a:r>
            <a:r>
              <a:rPr lang="en-US" sz="1765" dirty="0">
                <a:solidFill>
                  <a:srgbClr val="000000"/>
                </a:solidFill>
                <a:highlight>
                  <a:srgbClr val="FFFFFF"/>
                </a:highlight>
                <a:latin typeface="Consolas" panose="020B0609020204030204" pitchFamily="49" charset="0"/>
              </a:rPr>
              <a:t>()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tcs</a:t>
            </a:r>
            <a:r>
              <a:rPr lang="en-US" sz="1765" dirty="0">
                <a:solidFill>
                  <a:srgbClr val="000000"/>
                </a:solidFill>
                <a:highlight>
                  <a:srgbClr val="FFFFFF"/>
                </a:highlight>
                <a:latin typeface="Consolas" panose="020B0609020204030204" pitchFamily="49" charset="0"/>
              </a:rPr>
              <a:t> = </a:t>
            </a:r>
            <a:r>
              <a:rPr lang="en-US" sz="1765" dirty="0">
                <a:solidFill>
                  <a:srgbClr val="0000FF"/>
                </a:solidFill>
                <a:highlight>
                  <a:srgbClr val="FFFFFF"/>
                </a:highlight>
                <a:latin typeface="Consolas" panose="020B0609020204030204" pitchFamily="49" charset="0"/>
              </a:rPr>
              <a:t>new</a:t>
            </a: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TaskCompletionSource</a:t>
            </a:r>
            <a:r>
              <a:rPr lang="en-US" sz="1765" dirty="0">
                <a:solidFill>
                  <a:srgbClr val="000000"/>
                </a:solidFill>
                <a:highlight>
                  <a:srgbClr val="FFFFFF"/>
                </a:highlight>
                <a:latin typeface="Consolas" panose="020B0609020204030204" pitchFamily="49" charset="0"/>
              </a:rPr>
              <a:t>&lt;</a:t>
            </a:r>
            <a:r>
              <a:rPr lang="en-US" sz="1765" dirty="0" err="1">
                <a:solidFill>
                  <a:srgbClr val="0000FF"/>
                </a:solidFill>
                <a:highlight>
                  <a:srgbClr val="FFFFFF"/>
                </a:highlight>
                <a:latin typeface="Consolas" panose="020B0609020204030204" pitchFamily="49" charset="0"/>
              </a:rPr>
              <a:t>bool</a:t>
            </a:r>
            <a:r>
              <a:rPr lang="en-US" sz="1765" dirty="0">
                <a:solidFill>
                  <a:srgbClr val="000000"/>
                </a:solidFill>
                <a:highlight>
                  <a:srgbClr val="FFFFFF"/>
                </a:highlight>
                <a:latin typeface="Consolas" panose="020B0609020204030204" pitchFamily="49" charset="0"/>
              </a:rPr>
              <a:t>&gt;();</a:t>
            </a:r>
            <a:br>
              <a:rPr lang="en-US" sz="1765" dirty="0">
                <a:solidFill>
                  <a:srgbClr val="000000"/>
                </a:solidFill>
                <a:highlight>
                  <a:srgbClr val="FFFFFF"/>
                </a:highlight>
                <a:latin typeface="Consolas" panose="020B0609020204030204" pitchFamily="49" charset="0"/>
              </a:rPr>
            </a:br>
            <a:r>
              <a:rPr lang="en-US" sz="1765" dirty="0">
                <a:solidFill>
                  <a:srgbClr val="0000FF"/>
                </a:solidFill>
                <a:highlight>
                  <a:srgbClr val="FFFFFF"/>
                </a:highlight>
                <a:latin typeface="Consolas" panose="020B0609020204030204" pitchFamily="49" charset="0"/>
              </a:rPr>
              <a:t>    new</a:t>
            </a:r>
            <a:r>
              <a:rPr lang="en-US" sz="1765" dirty="0">
                <a:solidFill>
                  <a:srgbClr val="000000"/>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Timer</a:t>
            </a:r>
            <a:r>
              <a:rPr lang="en-US" sz="1765" dirty="0">
                <a:solidFill>
                  <a:srgbClr val="000000"/>
                </a:solidFill>
                <a:highlight>
                  <a:srgbClr val="FFFFFF"/>
                </a:highlight>
                <a:latin typeface="Consolas" panose="020B0609020204030204" pitchFamily="49" charset="0"/>
              </a:rPr>
              <a:t>(_ =&gt;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Console</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a:solidFill>
                  <a:srgbClr val="0078D7">
                    <a:lumMod val="75000"/>
                  </a:srgbClr>
                </a:solidFill>
                <a:highlight>
                  <a:srgbClr val="FFFFFF"/>
                </a:highlight>
                <a:latin typeface="Consolas" panose="020B0609020204030204" pitchFamily="49" charset="0"/>
              </a:rPr>
              <a:t>"Hello"</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tcs.SetResult</a:t>
            </a:r>
            <a:r>
              <a:rPr lang="en-US" sz="1765" dirty="0">
                <a:solidFill>
                  <a:srgbClr val="000000"/>
                </a:solidFill>
                <a:highlight>
                  <a:srgbClr val="FFFFFF"/>
                </a:highlight>
                <a:latin typeface="Consolas" panose="020B0609020204030204" pitchFamily="49" charset="0"/>
              </a:rPr>
              <a:t>(</a:t>
            </a:r>
            <a:r>
              <a:rPr lang="en-US" sz="1765" dirty="0">
                <a:solidFill>
                  <a:srgbClr val="0000FF"/>
                </a:solidFill>
                <a:highlight>
                  <a:srgbClr val="FFFFFF"/>
                </a:highlight>
                <a:latin typeface="Consolas" panose="020B0609020204030204" pitchFamily="49" charset="0"/>
              </a:rPr>
              <a:t>true</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}).Change(10000, </a:t>
            </a:r>
            <a:r>
              <a:rPr lang="en-US" sz="1765" dirty="0" err="1">
                <a:solidFill>
                  <a:srgbClr val="2B91AF"/>
                </a:solidFill>
                <a:highlight>
                  <a:srgbClr val="FFFFFF"/>
                </a:highlight>
                <a:latin typeface="Consolas" panose="020B0609020204030204" pitchFamily="49" charset="0"/>
              </a:rPr>
              <a:t>Timeout</a:t>
            </a:r>
            <a:r>
              <a:rPr lang="en-US" sz="1765" dirty="0" err="1">
                <a:solidFill>
                  <a:srgbClr val="000000"/>
                </a:solidFill>
                <a:highlight>
                  <a:srgbClr val="FFFFFF"/>
                </a:highlight>
                <a:latin typeface="Consolas" panose="020B0609020204030204" pitchFamily="49" charset="0"/>
              </a:rPr>
              <a:t>.Infinite</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return</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tcs.Task</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a:t>
            </a:r>
          </a:p>
        </p:txBody>
      </p:sp>
      <p:sp>
        <p:nvSpPr>
          <p:cNvPr id="11" name="Rectangle 10"/>
          <p:cNvSpPr/>
          <p:nvPr/>
        </p:nvSpPr>
        <p:spPr>
          <a:xfrm>
            <a:off x="6095999" y="4517343"/>
            <a:ext cx="5975006" cy="2344002"/>
          </a:xfrm>
          <a:prstGeom prst="rect">
            <a:avLst/>
          </a:prstGeom>
          <a:solidFill>
            <a:schemeClr val="bg1"/>
          </a:solidFill>
        </p:spPr>
        <p:txBody>
          <a:bodyPr wrap="square">
            <a:noAutofit/>
          </a:bodyPr>
          <a:lstStyle/>
          <a:p>
            <a:pPr defTabSz="914367"/>
            <a:r>
              <a:rPr lang="en-US" sz="1765" dirty="0">
                <a:solidFill>
                  <a:srgbClr val="0000FF"/>
                </a:solidFill>
                <a:highlight>
                  <a:srgbClr val="FFFFFF"/>
                </a:highlight>
                <a:latin typeface="Consolas" panose="020B0609020204030204" pitchFamily="49" charset="0"/>
              </a:rPr>
              <a:t>public</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static </a:t>
            </a:r>
            <a:r>
              <a:rPr lang="en-US" sz="1765" dirty="0" err="1">
                <a:solidFill>
                  <a:srgbClr val="0000FF"/>
                </a:solidFill>
                <a:highlight>
                  <a:srgbClr val="FFFFFF"/>
                </a:highlight>
                <a:latin typeface="Consolas" panose="020B0609020204030204" pitchFamily="49" charset="0"/>
              </a:rPr>
              <a:t>async</a:t>
            </a:r>
            <a:r>
              <a:rPr lang="en-US" sz="1765" dirty="0">
                <a:solidFill>
                  <a:srgbClr val="0000FF"/>
                </a:solidFill>
                <a:highlight>
                  <a:srgbClr val="FFFFFF"/>
                </a:highlight>
                <a:latin typeface="Consolas" panose="020B0609020204030204" pitchFamily="49" charset="0"/>
              </a:rPr>
              <a:t> </a:t>
            </a:r>
            <a:r>
              <a:rPr lang="en-US" sz="1765" dirty="0">
                <a:solidFill>
                  <a:srgbClr val="2B91AF"/>
                </a:solidFill>
                <a:highlight>
                  <a:srgbClr val="FFFFFF"/>
                </a:highlight>
                <a:latin typeface="Consolas" panose="020B0609020204030204" pitchFamily="49" charset="0"/>
              </a:rPr>
              <a:t>Task</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PausePrintAsync</a:t>
            </a:r>
            <a:r>
              <a:rPr lang="en-US" sz="1765" dirty="0">
                <a:solidFill>
                  <a:srgbClr val="000000"/>
                </a:solidFill>
                <a:highlight>
                  <a:srgbClr val="FFFFFF"/>
                </a:highlight>
                <a:latin typeface="Consolas" panose="020B0609020204030204" pitchFamily="49" charset="0"/>
              </a:rPr>
              <a:t>()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await</a:t>
            </a: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Task</a:t>
            </a:r>
            <a:r>
              <a:rPr lang="en-US" sz="1765" dirty="0" err="1">
                <a:solidFill>
                  <a:srgbClr val="000000"/>
                </a:solidFill>
                <a:highlight>
                  <a:srgbClr val="FFFFFF"/>
                </a:highlight>
                <a:latin typeface="Consolas" panose="020B0609020204030204" pitchFamily="49" charset="0"/>
              </a:rPr>
              <a:t>.Delay</a:t>
            </a:r>
            <a:r>
              <a:rPr lang="en-US" sz="1765" dirty="0">
                <a:solidFill>
                  <a:srgbClr val="000000"/>
                </a:solidFill>
                <a:highlight>
                  <a:srgbClr val="FFFFFF"/>
                </a:highlight>
                <a:latin typeface="Consolas" panose="020B0609020204030204" pitchFamily="49" charset="0"/>
              </a:rPr>
              <a:t>(10000);</a:t>
            </a:r>
            <a:br>
              <a:rPr lang="en-US" sz="1765" dirty="0">
                <a:solidFill>
                  <a:srgbClr val="000000"/>
                </a:solidFill>
                <a:highlight>
                  <a:srgbClr val="FFFFFF"/>
                </a:highlight>
                <a:latin typeface="Consolas" panose="020B0609020204030204" pitchFamily="49" charset="0"/>
              </a:rPr>
            </a:br>
            <a:r>
              <a:rPr lang="en-US" sz="1765" dirty="0">
                <a:solidFill>
                  <a:srgbClr val="2B91AF"/>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Console</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a:solidFill>
                  <a:srgbClr val="0078D7">
                    <a:lumMod val="75000"/>
                  </a:srgbClr>
                </a:solidFill>
                <a:highlight>
                  <a:srgbClr val="FFFFFF"/>
                </a:highlight>
                <a:latin typeface="Consolas" panose="020B0609020204030204" pitchFamily="49" charset="0"/>
              </a:rPr>
              <a:t>"Hello"</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a:xfrm>
            <a:off x="269241" y="289957"/>
            <a:ext cx="11922760" cy="899537"/>
          </a:xfrm>
        </p:spPr>
        <p:txBody>
          <a:bodyPr/>
          <a:lstStyle/>
          <a:p>
            <a:r>
              <a:rPr lang="en-US" dirty="0"/>
              <a:t>Library methods shouldn’t lie</a:t>
            </a:r>
          </a:p>
        </p:txBody>
      </p:sp>
      <p:sp>
        <p:nvSpPr>
          <p:cNvPr id="3" name="Text Placeholder 2"/>
          <p:cNvSpPr>
            <a:spLocks noGrp="1"/>
          </p:cNvSpPr>
          <p:nvPr>
            <p:ph type="body" sz="quarter" idx="10"/>
          </p:nvPr>
        </p:nvSpPr>
        <p:spPr>
          <a:xfrm>
            <a:off x="269240" y="1197639"/>
            <a:ext cx="11653522" cy="629099"/>
          </a:xfrm>
        </p:spPr>
        <p:txBody>
          <a:bodyPr/>
          <a:lstStyle/>
          <a:p>
            <a:r>
              <a:rPr lang="en-US" dirty="0">
                <a:latin typeface="+mn-lt"/>
              </a:rPr>
              <a:t>“Pause for 10 seconds, then print 'Hello'.”</a:t>
            </a:r>
          </a:p>
        </p:txBody>
      </p:sp>
      <p:sp>
        <p:nvSpPr>
          <p:cNvPr id="4" name="Text Placeholder 3"/>
          <p:cNvSpPr txBox="1">
            <a:spLocks/>
          </p:cNvSpPr>
          <p:nvPr/>
        </p:nvSpPr>
        <p:spPr>
          <a:xfrm>
            <a:off x="419211" y="1794310"/>
            <a:ext cx="5154442" cy="6698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3529" dirty="0">
                <a:solidFill>
                  <a:srgbClr val="B4009E"/>
                </a:solidFill>
                <a:latin typeface="Segoe UI Light" panose="020B0502040204020203" pitchFamily="34" charset="0"/>
                <a:cs typeface="Segoe UI Light" panose="020B0502040204020203" pitchFamily="34" charset="0"/>
              </a:rPr>
              <a:t>Synchronous</a:t>
            </a:r>
          </a:p>
        </p:txBody>
      </p:sp>
      <p:sp>
        <p:nvSpPr>
          <p:cNvPr id="5" name="Text Placeholder 3"/>
          <p:cNvSpPr txBox="1">
            <a:spLocks/>
          </p:cNvSpPr>
          <p:nvPr/>
        </p:nvSpPr>
        <p:spPr>
          <a:xfrm>
            <a:off x="5993460" y="1799711"/>
            <a:ext cx="5184011" cy="6698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3529" dirty="0">
                <a:solidFill>
                  <a:srgbClr val="002050"/>
                </a:solidFill>
                <a:latin typeface="Segoe UI Light" panose="020B0502040204020203" pitchFamily="34" charset="0"/>
                <a:cs typeface="Segoe UI Light" panose="020B0502040204020203" pitchFamily="34" charset="0"/>
              </a:rPr>
              <a:t>Asynchronous</a:t>
            </a:r>
            <a:endParaRPr lang="en-US" sz="1961" dirty="0">
              <a:solidFill>
                <a:srgbClr val="002050"/>
              </a:solidFill>
            </a:endParaRPr>
          </a:p>
        </p:txBody>
      </p:sp>
      <p:sp>
        <p:nvSpPr>
          <p:cNvPr id="6" name="Rectangle 5"/>
          <p:cNvSpPr/>
          <p:nvPr/>
        </p:nvSpPr>
        <p:spPr>
          <a:xfrm>
            <a:off x="493345" y="2464142"/>
            <a:ext cx="5453818" cy="1719840"/>
          </a:xfrm>
          <a:prstGeom prst="rect">
            <a:avLst/>
          </a:prstGeom>
        </p:spPr>
        <p:txBody>
          <a:bodyPr wrap="square">
            <a:spAutoFit/>
          </a:bodyPr>
          <a:lstStyle/>
          <a:p>
            <a:pPr defTabSz="914367"/>
            <a:r>
              <a:rPr lang="en-US" sz="1765" dirty="0">
                <a:solidFill>
                  <a:srgbClr val="0000FF"/>
                </a:solidFill>
                <a:highlight>
                  <a:srgbClr val="FFFFFF"/>
                </a:highlight>
                <a:latin typeface="Consolas" panose="020B0609020204030204" pitchFamily="49" charset="0"/>
              </a:rPr>
              <a:t>public</a:t>
            </a: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static void</a:t>
            </a:r>
            <a:r>
              <a:rPr lang="en-US" sz="1765" dirty="0">
                <a:solidFill>
                  <a:srgbClr val="000000"/>
                </a:solidFill>
                <a:highlight>
                  <a:srgbClr val="FFFFFF"/>
                </a:highlight>
                <a:latin typeface="Consolas" panose="020B0609020204030204" pitchFamily="49" charset="0"/>
              </a:rPr>
              <a:t> </a:t>
            </a:r>
            <a:r>
              <a:rPr lang="en-US" sz="1765" dirty="0" err="1">
                <a:solidFill>
                  <a:srgbClr val="000000"/>
                </a:solidFill>
                <a:highlight>
                  <a:srgbClr val="FFFFFF"/>
                </a:highlight>
                <a:latin typeface="Consolas" panose="020B0609020204030204" pitchFamily="49" charset="0"/>
              </a:rPr>
              <a:t>PausePrint</a:t>
            </a:r>
            <a:r>
              <a:rPr lang="en-US" sz="1765" dirty="0">
                <a:solidFill>
                  <a:srgbClr val="000000"/>
                </a:solidFill>
                <a:highlight>
                  <a:srgbClr val="FFFFFF"/>
                </a:highlight>
                <a:latin typeface="Consolas" panose="020B0609020204030204" pitchFamily="49" charset="0"/>
              </a:rPr>
              <a:t>()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0000FF"/>
                </a:solidFill>
                <a:highlight>
                  <a:srgbClr val="FFFFFF"/>
                </a:highlight>
                <a:latin typeface="Consolas" panose="020B0609020204030204" pitchFamily="49" charset="0"/>
              </a:rPr>
              <a:t>var</a:t>
            </a:r>
            <a:r>
              <a:rPr lang="en-US" sz="1765" dirty="0">
                <a:solidFill>
                  <a:srgbClr val="000000"/>
                </a:solidFill>
                <a:highlight>
                  <a:srgbClr val="FFFFFF"/>
                </a:highlight>
                <a:latin typeface="Consolas" panose="020B0609020204030204" pitchFamily="49" charset="0"/>
              </a:rPr>
              <a:t> end = </a:t>
            </a:r>
            <a:r>
              <a:rPr lang="en-US" sz="1765" dirty="0" err="1">
                <a:solidFill>
                  <a:srgbClr val="2B91AF"/>
                </a:solidFill>
                <a:highlight>
                  <a:srgbClr val="FFFFFF"/>
                </a:highlight>
                <a:latin typeface="Consolas" panose="020B0609020204030204" pitchFamily="49" charset="0"/>
              </a:rPr>
              <a:t>DateTime</a:t>
            </a:r>
            <a:r>
              <a:rPr lang="en-US" sz="1765" dirty="0" err="1">
                <a:solidFill>
                  <a:srgbClr val="000000"/>
                </a:solidFill>
                <a:highlight>
                  <a:srgbClr val="FFFFFF"/>
                </a:highlight>
                <a:latin typeface="Consolas" panose="020B0609020204030204" pitchFamily="49" charset="0"/>
              </a:rPr>
              <a:t>.Now</a:t>
            </a:r>
            <a:r>
              <a:rPr lang="en-US" sz="1765" dirty="0">
                <a:solidFill>
                  <a:srgbClr val="000000"/>
                </a:solidFill>
                <a:highlight>
                  <a:srgbClr val="FFFFFF"/>
                </a:highlight>
                <a:latin typeface="Consolas" panose="020B0609020204030204" pitchFamily="49" charset="0"/>
              </a:rPr>
              <a:t> +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TimeSpan</a:t>
            </a:r>
            <a:r>
              <a:rPr lang="en-US" sz="1765" dirty="0" err="1">
                <a:solidFill>
                  <a:srgbClr val="000000"/>
                </a:solidFill>
                <a:highlight>
                  <a:srgbClr val="FFFFFF"/>
                </a:highlight>
                <a:latin typeface="Consolas" panose="020B0609020204030204" pitchFamily="49" charset="0"/>
              </a:rPr>
              <a:t>.FromSeconds</a:t>
            </a:r>
            <a:r>
              <a:rPr lang="en-US" sz="1765" dirty="0">
                <a:solidFill>
                  <a:srgbClr val="000000"/>
                </a:solidFill>
                <a:highlight>
                  <a:srgbClr val="FFFFFF"/>
                </a:highlight>
                <a:latin typeface="Consolas" panose="020B0609020204030204" pitchFamily="49" charset="0"/>
              </a:rPr>
              <a:t>(10);</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a:solidFill>
                  <a:srgbClr val="0000FF"/>
                </a:solidFill>
                <a:highlight>
                  <a:srgbClr val="FFFFFF"/>
                </a:highlight>
                <a:latin typeface="Consolas" panose="020B0609020204030204" pitchFamily="49" charset="0"/>
              </a:rPr>
              <a:t>while </a:t>
            </a:r>
            <a:r>
              <a:rPr lang="en-US" sz="1765" dirty="0">
                <a:solidFill>
                  <a:srgbClr val="000000"/>
                </a:solidFill>
                <a:highlight>
                  <a:srgbClr val="FFFFFF"/>
                </a:highlight>
                <a:latin typeface="Consolas" panose="020B0609020204030204" pitchFamily="49" charset="0"/>
              </a:rPr>
              <a:t>(</a:t>
            </a:r>
            <a:r>
              <a:rPr lang="en-US" sz="1765" dirty="0" err="1">
                <a:solidFill>
                  <a:srgbClr val="2B91AF"/>
                </a:solidFill>
                <a:highlight>
                  <a:srgbClr val="FFFFFF"/>
                </a:highlight>
                <a:latin typeface="Consolas" panose="020B0609020204030204" pitchFamily="49" charset="0"/>
              </a:rPr>
              <a:t>DateTime</a:t>
            </a:r>
            <a:r>
              <a:rPr lang="en-US" sz="1765" dirty="0" err="1">
                <a:solidFill>
                  <a:srgbClr val="000000"/>
                </a:solidFill>
                <a:highlight>
                  <a:srgbClr val="FFFFFF"/>
                </a:highlight>
                <a:latin typeface="Consolas" panose="020B0609020204030204" pitchFamily="49" charset="0"/>
              </a:rPr>
              <a:t>.Now</a:t>
            </a:r>
            <a:r>
              <a:rPr lang="en-US" sz="1765" dirty="0">
                <a:solidFill>
                  <a:srgbClr val="000000"/>
                </a:solidFill>
                <a:highlight>
                  <a:srgbClr val="FFFFFF"/>
                </a:highlight>
                <a:latin typeface="Consolas" panose="020B0609020204030204" pitchFamily="49" charset="0"/>
              </a:rPr>
              <a:t> &lt; end) { }</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    </a:t>
            </a:r>
            <a:r>
              <a:rPr lang="en-US" sz="1765" dirty="0" err="1">
                <a:solidFill>
                  <a:srgbClr val="2B91AF"/>
                </a:solidFill>
                <a:highlight>
                  <a:srgbClr val="FFFFFF"/>
                </a:highlight>
                <a:latin typeface="Consolas" panose="020B0609020204030204" pitchFamily="49" charset="0"/>
              </a:rPr>
              <a:t>Console</a:t>
            </a:r>
            <a:r>
              <a:rPr lang="en-US" sz="1765" dirty="0" err="1">
                <a:solidFill>
                  <a:srgbClr val="000000"/>
                </a:solidFill>
                <a:highlight>
                  <a:srgbClr val="FFFFFF"/>
                </a:highlight>
                <a:latin typeface="Consolas" panose="020B0609020204030204" pitchFamily="49" charset="0"/>
              </a:rPr>
              <a:t>.WriteLine</a:t>
            </a:r>
            <a:r>
              <a:rPr lang="en-US" sz="1765" dirty="0">
                <a:solidFill>
                  <a:srgbClr val="000000"/>
                </a:solidFill>
                <a:highlight>
                  <a:srgbClr val="FFFFFF"/>
                </a:highlight>
                <a:latin typeface="Consolas" panose="020B0609020204030204" pitchFamily="49" charset="0"/>
              </a:rPr>
              <a:t>(</a:t>
            </a:r>
            <a:r>
              <a:rPr lang="en-US" sz="1765" dirty="0">
                <a:solidFill>
                  <a:srgbClr val="0078D7">
                    <a:lumMod val="75000"/>
                  </a:srgbClr>
                </a:solidFill>
                <a:highlight>
                  <a:srgbClr val="FFFFFF"/>
                </a:highlight>
                <a:latin typeface="Consolas" panose="020B0609020204030204" pitchFamily="49" charset="0"/>
              </a:rPr>
              <a:t>"Hello"</a:t>
            </a:r>
            <a:r>
              <a:rPr lang="en-US" sz="1765" dirty="0">
                <a:solidFill>
                  <a:srgbClr val="000000"/>
                </a:solidFill>
                <a:highlight>
                  <a:srgbClr val="FFFFFF"/>
                </a:highlight>
                <a:latin typeface="Consolas" panose="020B0609020204030204" pitchFamily="49" charset="0"/>
              </a:rPr>
              <a:t>);</a:t>
            </a:r>
            <a:br>
              <a:rPr lang="en-US" sz="1765" dirty="0">
                <a:solidFill>
                  <a:srgbClr val="000000"/>
                </a:solidFill>
                <a:highlight>
                  <a:srgbClr val="FFFFFF"/>
                </a:highlight>
                <a:latin typeface="Consolas" panose="020B0609020204030204" pitchFamily="49" charset="0"/>
              </a:rPr>
            </a:br>
            <a:r>
              <a:rPr lang="en-US" sz="1765" dirty="0">
                <a:solidFill>
                  <a:srgbClr val="000000"/>
                </a:solidFill>
                <a:highlight>
                  <a:srgbClr val="FFFFFF"/>
                </a:highlight>
                <a:latin typeface="Consolas" panose="020B0609020204030204" pitchFamily="49" charset="0"/>
              </a:rPr>
              <a:t>}</a:t>
            </a:r>
          </a:p>
        </p:txBody>
      </p:sp>
      <p:cxnSp>
        <p:nvCxnSpPr>
          <p:cNvPr id="27" name="Straight Connector 26"/>
          <p:cNvCxnSpPr/>
          <p:nvPr/>
        </p:nvCxnSpPr>
        <p:spPr>
          <a:xfrm>
            <a:off x="343942" y="4412766"/>
            <a:ext cx="11504118" cy="0"/>
          </a:xfrm>
          <a:prstGeom prst="line">
            <a:avLst/>
          </a:prstGeom>
          <a:ln>
            <a:solidFill>
              <a:schemeClr val="tx1">
                <a:lumMod val="85000"/>
              </a:schemeClr>
            </a:solidFill>
            <a:prstDash val="solid"/>
            <a:headEnd type="none"/>
            <a:tailEnd type="none"/>
          </a:ln>
        </p:spPr>
        <p:style>
          <a:lnRef idx="1">
            <a:schemeClr val="accent3"/>
          </a:lnRef>
          <a:fillRef idx="0">
            <a:schemeClr val="accent3"/>
          </a:fillRef>
          <a:effectRef idx="0">
            <a:schemeClr val="accent3"/>
          </a:effectRef>
          <a:fontRef idx="minor">
            <a:schemeClr val="tx1"/>
          </a:fontRef>
        </p:style>
      </p:cxnSp>
      <p:sp>
        <p:nvSpPr>
          <p:cNvPr id="23" name="Left Arrow 22"/>
          <p:cNvSpPr/>
          <p:nvPr/>
        </p:nvSpPr>
        <p:spPr bwMode="auto">
          <a:xfrm>
            <a:off x="9284867" y="2726639"/>
            <a:ext cx="2907134" cy="777063"/>
          </a:xfrm>
          <a:prstGeom prst="leftArrow">
            <a:avLst>
              <a:gd name="adj1" fmla="val 76587"/>
              <a:gd name="adj2" fmla="val 64083"/>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latin typeface="Segoe UI"/>
              </a:rPr>
              <a:t>USING A THREAD.</a:t>
            </a:r>
          </a:p>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Looks </a:t>
            </a:r>
            <a:r>
              <a:rPr lang="en-US" sz="1961" dirty="0" err="1">
                <a:gradFill>
                  <a:gsLst>
                    <a:gs pos="0">
                      <a:srgbClr val="FFFFFF"/>
                    </a:gs>
                    <a:gs pos="100000">
                      <a:srgbClr val="FFFFFF"/>
                    </a:gs>
                  </a:gsLst>
                  <a:lin ang="5400000" scaled="0"/>
                </a:gradFill>
                <a:latin typeface="Segoe UI"/>
              </a:rPr>
              <a:t>async</a:t>
            </a:r>
            <a:r>
              <a:rPr lang="en-US" sz="1961" dirty="0">
                <a:gradFill>
                  <a:gsLst>
                    <a:gs pos="0">
                      <a:srgbClr val="FFFFFF"/>
                    </a:gs>
                    <a:gs pos="100000">
                      <a:srgbClr val="FFFFFF"/>
                    </a:gs>
                  </a:gsLst>
                  <a:lin ang="5400000" scaled="0"/>
                </a:gradFill>
                <a:latin typeface="Segoe UI"/>
              </a:rPr>
              <a:t>, but isn’t</a:t>
            </a:r>
          </a:p>
        </p:txBody>
      </p:sp>
      <p:sp>
        <p:nvSpPr>
          <p:cNvPr id="15" name="Left Arrow 14"/>
          <p:cNvSpPr/>
          <p:nvPr/>
        </p:nvSpPr>
        <p:spPr bwMode="auto">
          <a:xfrm>
            <a:off x="9988734" y="4898101"/>
            <a:ext cx="2231108" cy="537850"/>
          </a:xfrm>
          <a:prstGeom prst="leftArrow">
            <a:avLst>
              <a:gd name="adj1" fmla="val 55744"/>
              <a:gd name="adj2" fmla="val 789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latin typeface="Segoe UI"/>
              </a:rPr>
              <a:t>TRUE ASYNC.</a:t>
            </a:r>
          </a:p>
        </p:txBody>
      </p:sp>
      <p:sp>
        <p:nvSpPr>
          <p:cNvPr id="24" name="Left Arrow 23"/>
          <p:cNvSpPr/>
          <p:nvPr/>
        </p:nvSpPr>
        <p:spPr bwMode="auto">
          <a:xfrm>
            <a:off x="2420926" y="4997744"/>
            <a:ext cx="2917334" cy="701595"/>
          </a:xfrm>
          <a:prstGeom prst="leftArrow">
            <a:avLst>
              <a:gd name="adj1" fmla="val 76587"/>
              <a:gd name="adj2" fmla="val 62664"/>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b="1" dirty="0">
                <a:gradFill>
                  <a:gsLst>
                    <a:gs pos="0">
                      <a:srgbClr val="FFFFFF"/>
                    </a:gs>
                    <a:gs pos="100000">
                      <a:srgbClr val="FFFFFF"/>
                    </a:gs>
                  </a:gsLst>
                  <a:lin ang="5400000" scaled="0"/>
                </a:gradFill>
                <a:latin typeface="Segoe UI"/>
              </a:rPr>
              <a:t>BLOCKING.</a:t>
            </a:r>
          </a:p>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Looks sync, but isn’t</a:t>
            </a:r>
          </a:p>
        </p:txBody>
      </p:sp>
      <p:sp>
        <p:nvSpPr>
          <p:cNvPr id="7" name="TextBox 6"/>
          <p:cNvSpPr txBox="1"/>
          <p:nvPr/>
        </p:nvSpPr>
        <p:spPr>
          <a:xfrm>
            <a:off x="5324929" y="2765098"/>
            <a:ext cx="6872591" cy="1342682"/>
          </a:xfrm>
          <a:prstGeom prst="rect">
            <a:avLst/>
          </a:prstGeom>
          <a:solidFill>
            <a:schemeClr val="bg1"/>
          </a:solidFill>
        </p:spPr>
        <p:txBody>
          <a:bodyPr wrap="square" lIns="179285" tIns="143428" rIns="179285" bIns="143428" rtlCol="0">
            <a:spAutoFit/>
          </a:bodyPr>
          <a:lstStyle/>
          <a:p>
            <a:pPr defTabSz="914367">
              <a:lnSpc>
                <a:spcPct val="90000"/>
              </a:lnSpc>
              <a:spcAft>
                <a:spcPts val="588"/>
              </a:spcAft>
            </a:pPr>
            <a:r>
              <a:rPr lang="en-US" sz="2745" i="1" dirty="0">
                <a:solidFill>
                  <a:sysClr val="windowText" lastClr="000000"/>
                </a:solidFill>
                <a:latin typeface="Segoe UI"/>
              </a:rPr>
              <a:t>“Should I expose async wrappers for synchronous methods?” </a:t>
            </a:r>
            <a:r>
              <a:rPr lang="en-US" sz="2745" dirty="0">
                <a:solidFill>
                  <a:sysClr val="windowText" lastClr="000000"/>
                </a:solidFill>
                <a:latin typeface="Segoe UI"/>
              </a:rPr>
              <a:t>– generally no!</a:t>
            </a:r>
          </a:p>
          <a:p>
            <a:pPr defTabSz="914367">
              <a:lnSpc>
                <a:spcPct val="90000"/>
              </a:lnSpc>
              <a:spcAft>
                <a:spcPts val="588"/>
              </a:spcAft>
            </a:pPr>
            <a:r>
              <a:rPr lang="en-US" sz="1568" dirty="0">
                <a:solidFill>
                  <a:srgbClr val="002050">
                    <a:lumMod val="40000"/>
                    <a:lumOff val="60000"/>
                  </a:srgbClr>
                </a:solidFill>
                <a:latin typeface="Segoe UI"/>
                <a:hlinkClick r:id="rId3"/>
              </a:rPr>
              <a:t>http://blogs.msdn.com/b/pfxteam/archive/2012/03/24/10287244.aspx</a:t>
            </a:r>
            <a:endParaRPr lang="en-US" sz="1568" dirty="0">
              <a:solidFill>
                <a:srgbClr val="002050">
                  <a:lumMod val="40000"/>
                  <a:lumOff val="60000"/>
                </a:srgbClr>
              </a:solidFill>
              <a:latin typeface="Segoe UI"/>
            </a:endParaRPr>
          </a:p>
        </p:txBody>
      </p:sp>
      <p:sp>
        <p:nvSpPr>
          <p:cNvPr id="18" name="TextBox 17"/>
          <p:cNvSpPr txBox="1"/>
          <p:nvPr/>
        </p:nvSpPr>
        <p:spPr>
          <a:xfrm>
            <a:off x="1" y="5122342"/>
            <a:ext cx="6872591" cy="1722857"/>
          </a:xfrm>
          <a:prstGeom prst="rect">
            <a:avLst/>
          </a:prstGeom>
          <a:solidFill>
            <a:schemeClr val="bg1"/>
          </a:solidFill>
        </p:spPr>
        <p:txBody>
          <a:bodyPr wrap="square" lIns="179285" tIns="143428" rIns="179285" bIns="143428" rtlCol="0">
            <a:spAutoFit/>
          </a:bodyPr>
          <a:lstStyle/>
          <a:p>
            <a:pPr defTabSz="914367">
              <a:lnSpc>
                <a:spcPct val="90000"/>
              </a:lnSpc>
              <a:spcAft>
                <a:spcPts val="588"/>
              </a:spcAft>
            </a:pPr>
            <a:r>
              <a:rPr lang="en-US" sz="2745" i="1" dirty="0">
                <a:solidFill>
                  <a:sysClr val="windowText" lastClr="000000"/>
                </a:solidFill>
                <a:latin typeface="Segoe UI"/>
              </a:rPr>
              <a:t>“How can I expose sync wrappers for async methods?” </a:t>
            </a:r>
            <a:r>
              <a:rPr lang="en-US" sz="2745" dirty="0">
                <a:solidFill>
                  <a:sysClr val="windowText" lastClr="000000"/>
                </a:solidFill>
                <a:latin typeface="Segoe UI"/>
              </a:rPr>
              <a:t>– if you absolutely have to, you can use a nested message-loop…</a:t>
            </a:r>
          </a:p>
          <a:p>
            <a:pPr defTabSz="914367">
              <a:lnSpc>
                <a:spcPct val="90000"/>
              </a:lnSpc>
              <a:spcAft>
                <a:spcPts val="588"/>
              </a:spcAft>
            </a:pPr>
            <a:r>
              <a:rPr lang="en-US" sz="1568" dirty="0">
                <a:gradFill>
                  <a:gsLst>
                    <a:gs pos="2917">
                      <a:srgbClr val="505050"/>
                    </a:gs>
                    <a:gs pos="30000">
                      <a:srgbClr val="505050"/>
                    </a:gs>
                  </a:gsLst>
                  <a:lin ang="5400000" scaled="0"/>
                </a:gradFill>
                <a:latin typeface="Segoe UI"/>
                <a:hlinkClick r:id="rId4"/>
              </a:rPr>
              <a:t>http://blogs.msdn.com/b/pfxteam/archive/2012/04/13/10293638.aspx</a:t>
            </a:r>
            <a:endParaRPr lang="en-US" sz="1568"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192495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righ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500" fill="hold"/>
                                        <p:tgtEl>
                                          <p:spTgt spid="7"/>
                                        </p:tgtEl>
                                        <p:attrNameLst>
                                          <p:attrName>ppt_x</p:attrName>
                                        </p:attrNameLst>
                                      </p:cBhvr>
                                      <p:tavLst>
                                        <p:tav tm="0">
                                          <p:val>
                                            <p:strVal val="1+#ppt_w/2"/>
                                          </p:val>
                                        </p:tav>
                                        <p:tav tm="100000">
                                          <p:val>
                                            <p:strVal val="#ppt_x"/>
                                          </p:val>
                                        </p:tav>
                                      </p:tavLst>
                                    </p:anim>
                                    <p:anim calcmode="lin" valueType="num">
                                      <p:cBhvr additive="base">
                                        <p:cTn id="57" dur="500" fill="hold"/>
                                        <p:tgtEl>
                                          <p:spTgt spid="7"/>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0-#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0" grpId="0"/>
      <p:bldP spid="11" grpId="0" animBg="1"/>
      <p:bldP spid="4" grpId="0"/>
      <p:bldP spid="5" grpId="0"/>
      <p:bldP spid="6" grpId="0"/>
      <p:bldP spid="23" grpId="0" animBg="1"/>
      <p:bldP spid="15" grpId="0" animBg="1"/>
      <p:bldP spid="24" grpId="0" animBg="1"/>
      <p:bldP spid="7" grpId="0" animBg="1"/>
      <p:bldP spid="1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dangers of </a:t>
            </a:r>
          </a:p>
        </p:txBody>
      </p:sp>
      <p:sp>
        <p:nvSpPr>
          <p:cNvPr id="3" name="Text Placeholder 2"/>
          <p:cNvSpPr>
            <a:spLocks noGrp="1"/>
          </p:cNvSpPr>
          <p:nvPr>
            <p:ph type="body" sz="quarter" idx="10"/>
          </p:nvPr>
        </p:nvSpPr>
        <p:spPr>
          <a:xfrm>
            <a:off x="269239" y="1189495"/>
            <a:ext cx="11653523" cy="5702627"/>
          </a:xfrm>
        </p:spPr>
        <p:txBody>
          <a:bodyPr/>
          <a:lstStyle/>
          <a:p>
            <a:endParaRPr lang="en-US" dirty="0"/>
          </a:p>
          <a:p>
            <a:r>
              <a:rPr lang="en-US" dirty="0">
                <a:solidFill>
                  <a:schemeClr val="accent6">
                    <a:lumMod val="50000"/>
                  </a:schemeClr>
                </a:solidFill>
              </a:rPr>
              <a:t>The </a:t>
            </a:r>
            <a:r>
              <a:rPr lang="en-US" dirty="0" err="1">
                <a:solidFill>
                  <a:schemeClr val="accent6">
                    <a:lumMod val="50000"/>
                  </a:schemeClr>
                </a:solidFill>
              </a:rPr>
              <a:t>threadpool</a:t>
            </a:r>
            <a:r>
              <a:rPr lang="en-US" dirty="0">
                <a:solidFill>
                  <a:schemeClr val="accent6">
                    <a:lumMod val="50000"/>
                  </a:schemeClr>
                </a:solidFill>
              </a:rPr>
              <a:t> is an app-global resource</a:t>
            </a:r>
          </a:p>
          <a:p>
            <a:pPr lvl="1"/>
            <a:r>
              <a:rPr lang="en-US" dirty="0">
                <a:solidFill>
                  <a:schemeClr val="accent6">
                    <a:lumMod val="50000"/>
                  </a:schemeClr>
                </a:solidFill>
              </a:rPr>
              <a:t>The number of threads available to service work items varies greatly over the life of an app</a:t>
            </a:r>
          </a:p>
          <a:p>
            <a:pPr lvl="1"/>
            <a:r>
              <a:rPr lang="en-US" dirty="0">
                <a:solidFill>
                  <a:schemeClr val="accent6">
                    <a:lumMod val="50000"/>
                  </a:schemeClr>
                </a:solidFill>
              </a:rPr>
              <a:t>The thread pool adds and removes threads using a hill climbing algorithm that adjusts slowly</a:t>
            </a:r>
          </a:p>
          <a:p>
            <a:pPr lvl="1"/>
            <a:endParaRPr lang="en-US" dirty="0">
              <a:solidFill>
                <a:schemeClr val="accent6">
                  <a:lumMod val="50000"/>
                </a:schemeClr>
              </a:solidFill>
            </a:endParaRPr>
          </a:p>
          <a:p>
            <a:r>
              <a:rPr lang="en-US" dirty="0">
                <a:solidFill>
                  <a:schemeClr val="accent6">
                    <a:lumMod val="50000"/>
                  </a:schemeClr>
                </a:solidFill>
              </a:rPr>
              <a:t>In a server app, spinning up threads hurts scalability</a:t>
            </a:r>
          </a:p>
          <a:p>
            <a:pPr lvl="1"/>
            <a:r>
              <a:rPr lang="en-US" dirty="0">
                <a:solidFill>
                  <a:schemeClr val="accent6">
                    <a:lumMod val="50000"/>
                  </a:schemeClr>
                </a:solidFill>
              </a:rPr>
              <a:t>A high-traffic server app may choose to optimize for scalability over latency</a:t>
            </a:r>
          </a:p>
          <a:p>
            <a:pPr lvl="1"/>
            <a:r>
              <a:rPr lang="en-US" dirty="0">
                <a:solidFill>
                  <a:schemeClr val="accent6">
                    <a:lumMod val="50000"/>
                  </a:schemeClr>
                </a:solidFill>
              </a:rPr>
              <a:t>An API that launches new threads unexpectedly can cause hard-to-diagnose scalability bottlenecks</a:t>
            </a:r>
          </a:p>
          <a:p>
            <a:pPr lvl="1"/>
            <a:endParaRPr lang="en-US" dirty="0">
              <a:solidFill>
                <a:schemeClr val="accent6">
                  <a:lumMod val="50000"/>
                </a:schemeClr>
              </a:solidFill>
            </a:endParaRPr>
          </a:p>
          <a:p>
            <a:r>
              <a:rPr lang="en-US" dirty="0">
                <a:solidFill>
                  <a:schemeClr val="accent6">
                    <a:lumMod val="50000"/>
                  </a:schemeClr>
                </a:solidFill>
              </a:rPr>
              <a:t>The app is in the best position to manage its threads</a:t>
            </a:r>
          </a:p>
          <a:p>
            <a:pPr lvl="1"/>
            <a:r>
              <a:rPr lang="en-US" dirty="0">
                <a:solidFill>
                  <a:schemeClr val="accent6">
                    <a:lumMod val="50000"/>
                  </a:schemeClr>
                </a:solidFill>
              </a:rPr>
              <a:t>Provide </a:t>
            </a:r>
            <a:r>
              <a:rPr lang="en-US" b="1" dirty="0">
                <a:solidFill>
                  <a:schemeClr val="accent6">
                    <a:lumMod val="50000"/>
                  </a:schemeClr>
                </a:solidFill>
              </a:rPr>
              <a:t>synchronous</a:t>
            </a:r>
            <a:r>
              <a:rPr lang="en-US" dirty="0">
                <a:solidFill>
                  <a:schemeClr val="accent6">
                    <a:lumMod val="50000"/>
                  </a:schemeClr>
                </a:solidFill>
              </a:rPr>
              <a:t> methods when you do CPU-work that </a:t>
            </a:r>
            <a:r>
              <a:rPr lang="en-US" b="1" dirty="0">
                <a:solidFill>
                  <a:schemeClr val="accent6">
                    <a:lumMod val="50000"/>
                  </a:schemeClr>
                </a:solidFill>
              </a:rPr>
              <a:t>blocks the current thread</a:t>
            </a:r>
          </a:p>
          <a:p>
            <a:pPr lvl="1"/>
            <a:r>
              <a:rPr lang="en-US" dirty="0">
                <a:solidFill>
                  <a:schemeClr val="accent6">
                    <a:lumMod val="50000"/>
                  </a:schemeClr>
                </a:solidFill>
              </a:rPr>
              <a:t>Provide </a:t>
            </a:r>
            <a:r>
              <a:rPr lang="en-US" b="1" dirty="0">
                <a:solidFill>
                  <a:schemeClr val="accent6">
                    <a:lumMod val="50000"/>
                  </a:schemeClr>
                </a:solidFill>
              </a:rPr>
              <a:t>asynchronous</a:t>
            </a:r>
            <a:r>
              <a:rPr lang="en-US" dirty="0">
                <a:solidFill>
                  <a:schemeClr val="accent6">
                    <a:lumMod val="50000"/>
                  </a:schemeClr>
                </a:solidFill>
              </a:rPr>
              <a:t> methods when you can do so </a:t>
            </a:r>
            <a:r>
              <a:rPr lang="en-US" b="1" dirty="0">
                <a:solidFill>
                  <a:schemeClr val="accent6">
                    <a:lumMod val="50000"/>
                  </a:schemeClr>
                </a:solidFill>
              </a:rPr>
              <a:t>without spawning new threads</a:t>
            </a:r>
          </a:p>
          <a:p>
            <a:pPr lvl="1"/>
            <a:r>
              <a:rPr lang="en-US" dirty="0">
                <a:solidFill>
                  <a:schemeClr val="accent6">
                    <a:lumMod val="50000"/>
                  </a:schemeClr>
                </a:solidFill>
              </a:rPr>
              <a:t>Let the app that called you use its domain knowledge to manage its threading strategy (e.g. </a:t>
            </a:r>
            <a:r>
              <a:rPr lang="en-US" dirty="0" err="1">
                <a:solidFill>
                  <a:schemeClr val="accent6">
                    <a:lumMod val="50000"/>
                  </a:schemeClr>
                </a:solidFill>
              </a:rPr>
              <a:t>Task.Run</a:t>
            </a:r>
            <a:r>
              <a:rPr lang="en-US" dirty="0">
                <a:solidFill>
                  <a:schemeClr val="accent6">
                    <a:lumMod val="50000"/>
                  </a:schemeClr>
                </a:solidFill>
              </a:rPr>
              <a:t>)</a:t>
            </a:r>
          </a:p>
        </p:txBody>
      </p:sp>
      <p:sp>
        <p:nvSpPr>
          <p:cNvPr id="4" name="Left Arrow 3"/>
          <p:cNvSpPr/>
          <p:nvPr/>
        </p:nvSpPr>
        <p:spPr bwMode="auto">
          <a:xfrm>
            <a:off x="4377852" y="67408"/>
            <a:ext cx="6274974" cy="1269936"/>
          </a:xfrm>
          <a:prstGeom prst="leftArrow">
            <a:avLst>
              <a:gd name="adj1" fmla="val 67264"/>
              <a:gd name="adj2" fmla="val 66496"/>
            </a:avLst>
          </a:prstGeom>
          <a:solidFill>
            <a:srgbClr val="E47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1961" b="1" dirty="0">
                <a:gradFill>
                  <a:gsLst>
                    <a:gs pos="0">
                      <a:srgbClr val="FFFFFF"/>
                    </a:gs>
                    <a:gs pos="100000">
                      <a:srgbClr val="FFFFFF"/>
                    </a:gs>
                  </a:gsLst>
                  <a:lin ang="5400000" scaled="0"/>
                </a:gradFill>
                <a:latin typeface="Segoe UI"/>
              </a:rPr>
              <a:t> LIBRARIES THAT USE TASK.RUN</a:t>
            </a:r>
          </a:p>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 (looks </a:t>
            </a:r>
            <a:r>
              <a:rPr lang="en-US" sz="1961" dirty="0" err="1">
                <a:gradFill>
                  <a:gsLst>
                    <a:gs pos="0">
                      <a:srgbClr val="FFFFFF"/>
                    </a:gs>
                    <a:gs pos="100000">
                      <a:srgbClr val="FFFFFF"/>
                    </a:gs>
                  </a:gsLst>
                  <a:lin ang="5400000" scaled="0"/>
                </a:gradFill>
                <a:latin typeface="Segoe UI"/>
              </a:rPr>
              <a:t>async</a:t>
            </a:r>
            <a:r>
              <a:rPr lang="en-US" sz="1961" dirty="0">
                <a:gradFill>
                  <a:gsLst>
                    <a:gs pos="0">
                      <a:srgbClr val="FFFFFF"/>
                    </a:gs>
                    <a:gs pos="100000">
                      <a:srgbClr val="FFFFFF"/>
                    </a:gs>
                  </a:gsLst>
                  <a:lin ang="5400000" scaled="0"/>
                </a:gradFill>
                <a:latin typeface="Segoe UI"/>
              </a:rPr>
              <a:t>, but it wraps a sync implementation)</a:t>
            </a:r>
          </a:p>
        </p:txBody>
      </p:sp>
    </p:spTree>
    <p:extLst>
      <p:ext uri="{BB962C8B-B14F-4D97-AF65-F5344CB8AC3E}">
        <p14:creationId xmlns:p14="http://schemas.microsoft.com/office/powerpoint/2010/main" val="276101304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p:cNvSpPr/>
          <p:nvPr/>
        </p:nvSpPr>
        <p:spPr>
          <a:xfrm rot="10800000">
            <a:off x="521628" y="3126133"/>
            <a:ext cx="800194" cy="2714242"/>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188"/>
            <a:endParaRPr lang="en-GB">
              <a:solidFill>
                <a:srgbClr val="FFFFFF"/>
              </a:solidFill>
              <a:latin typeface="Segoe UI"/>
            </a:endParaRPr>
          </a:p>
        </p:txBody>
      </p:sp>
      <p:sp>
        <p:nvSpPr>
          <p:cNvPr id="15" name="TextBox 14"/>
          <p:cNvSpPr txBox="1"/>
          <p:nvPr/>
        </p:nvSpPr>
        <p:spPr>
          <a:xfrm>
            <a:off x="5575789" y="3124189"/>
            <a:ext cx="6077431" cy="1181043"/>
          </a:xfrm>
          <a:prstGeom prst="rect">
            <a:avLst/>
          </a:prstGeom>
          <a:solidFill>
            <a:srgbClr val="002060"/>
          </a:solidFill>
        </p:spPr>
        <p:txBody>
          <a:bodyPr wrap="none" lIns="91427" tIns="91427" rIns="91427" bIns="91427" rtlCol="0">
            <a:noAutofit/>
          </a:bodyPr>
          <a:lstStyle/>
          <a:p>
            <a:pPr defTabSz="914188">
              <a:lnSpc>
                <a:spcPct val="115000"/>
              </a:lnSpc>
            </a:pPr>
            <a:r>
              <a:rPr lang="en-US" sz="2000" b="1" dirty="0" err="1">
                <a:solidFill>
                  <a:srgbClr val="569CD6"/>
                </a:solidFill>
                <a:latin typeface="Consolas"/>
                <a:ea typeface="Calibri"/>
                <a:cs typeface="Times New Roman"/>
              </a:rPr>
              <a:t>async</a:t>
            </a:r>
            <a:r>
              <a:rPr lang="en-US" sz="2000" b="1" dirty="0">
                <a:solidFill>
                  <a:srgbClr val="569CD6"/>
                </a:solidFill>
                <a:latin typeface="Consolas"/>
                <a:ea typeface="Calibri"/>
                <a:cs typeface="Times New Roman"/>
              </a:rPr>
              <a:t> </a:t>
            </a:r>
            <a:r>
              <a:rPr lang="en-US" sz="2000" b="1" dirty="0">
                <a:solidFill>
                  <a:srgbClr val="4EC9B0"/>
                </a:solidFill>
                <a:latin typeface="Consolas"/>
                <a:ea typeface="Calibri"/>
                <a:cs typeface="Times New Roman"/>
              </a:rPr>
              <a:t>Task</a:t>
            </a:r>
            <a:r>
              <a:rPr lang="en-US" sz="2000"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LoadAsync</a:t>
            </a:r>
            <a:r>
              <a:rPr lang="en-US" sz="2000" dirty="0">
                <a:solidFill>
                  <a:srgbClr val="C8C8C8"/>
                </a:solidFill>
                <a:latin typeface="Consolas"/>
                <a:ea typeface="Calibri"/>
                <a:cs typeface="Times New Roman"/>
              </a:rPr>
              <a:t>() {</a:t>
            </a:r>
            <a:endParaRPr lang="en-US" sz="2800" dirty="0">
              <a:solidFill>
                <a:srgbClr val="FFFFFF"/>
              </a:solidFill>
              <a:latin typeface="Calibri"/>
              <a:ea typeface="Calibri"/>
              <a:cs typeface="Times New Roman"/>
            </a:endParaRPr>
          </a:p>
          <a:p>
            <a:pPr defTabSz="914188">
              <a:lnSpc>
                <a:spcPct val="115000"/>
              </a:lnSpc>
            </a:pPr>
            <a:r>
              <a:rPr lang="en-US" sz="2000" dirty="0">
                <a:solidFill>
                  <a:srgbClr val="C8C8C8"/>
                </a:solidFill>
                <a:latin typeface="Consolas"/>
                <a:ea typeface="Calibri"/>
                <a:cs typeface="Times New Roman"/>
              </a:rPr>
              <a:t>  </a:t>
            </a:r>
            <a:r>
              <a:rPr lang="en-US" sz="2000" b="1" dirty="0">
                <a:solidFill>
                  <a:srgbClr val="569CD6"/>
                </a:solidFill>
                <a:latin typeface="Consolas"/>
                <a:ea typeface="Calibri"/>
                <a:cs typeface="Times New Roman"/>
              </a:rPr>
              <a:t>await </a:t>
            </a:r>
            <a:r>
              <a:rPr lang="en-US" sz="2000" b="1" dirty="0" err="1">
                <a:solidFill>
                  <a:srgbClr val="C8C8C8"/>
                </a:solidFill>
                <a:latin typeface="Consolas"/>
                <a:ea typeface="Calibri"/>
                <a:cs typeface="Times New Roman"/>
              </a:rPr>
              <a:t>IO</a:t>
            </a:r>
            <a:r>
              <a:rPr lang="en-US" sz="2000" dirty="0" err="1">
                <a:solidFill>
                  <a:srgbClr val="C8C8C8"/>
                </a:solidFill>
                <a:latin typeface="Consolas"/>
                <a:ea typeface="Calibri"/>
                <a:cs typeface="Times New Roman"/>
              </a:rPr>
              <a:t>.</a:t>
            </a:r>
            <a:r>
              <a:rPr lang="en-US" sz="2000" b="1" dirty="0" err="1">
                <a:solidFill>
                  <a:srgbClr val="4EC9B0"/>
                </a:solidFill>
                <a:latin typeface="Consolas"/>
                <a:ea typeface="Calibri"/>
                <a:cs typeface="Times New Roman"/>
              </a:rPr>
              <a:t>Network</a:t>
            </a:r>
            <a:r>
              <a:rPr lang="en-US" sz="2000" dirty="0" err="1">
                <a:solidFill>
                  <a:srgbClr val="C8C8C8"/>
                </a:solidFill>
                <a:latin typeface="Consolas"/>
                <a:ea typeface="Calibri"/>
                <a:cs typeface="Times New Roman"/>
              </a:rPr>
              <a:t>.</a:t>
            </a:r>
            <a:r>
              <a:rPr lang="en-US" sz="2000" b="1" dirty="0" err="1">
                <a:solidFill>
                  <a:srgbClr val="C8C8C8"/>
                </a:solidFill>
                <a:latin typeface="Consolas"/>
                <a:ea typeface="Calibri"/>
                <a:cs typeface="Times New Roman"/>
              </a:rPr>
              <a:t>DownloadAsync</a:t>
            </a:r>
            <a:r>
              <a:rPr lang="en-US" sz="2000" dirty="0">
                <a:solidFill>
                  <a:srgbClr val="C8C8C8"/>
                </a:solidFill>
                <a:latin typeface="Consolas"/>
                <a:ea typeface="Calibri"/>
                <a:cs typeface="Times New Roman"/>
              </a:rPr>
              <a:t>(</a:t>
            </a:r>
            <a:r>
              <a:rPr lang="en-US" sz="2000" b="1" dirty="0">
                <a:solidFill>
                  <a:srgbClr val="C8C8C8"/>
                </a:solidFill>
                <a:latin typeface="Consolas"/>
                <a:ea typeface="Calibri"/>
                <a:cs typeface="Times New Roman"/>
              </a:rPr>
              <a:t>path</a:t>
            </a:r>
            <a:r>
              <a:rPr lang="en-US" sz="2000" dirty="0">
                <a:solidFill>
                  <a:srgbClr val="C8C8C8"/>
                </a:solidFill>
                <a:latin typeface="Consolas"/>
                <a:ea typeface="Calibri"/>
                <a:cs typeface="Times New Roman"/>
              </a:rPr>
              <a:t>);</a:t>
            </a:r>
            <a:br>
              <a:rPr lang="en-US" sz="2000"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p:txBody>
      </p:sp>
      <p:sp>
        <p:nvSpPr>
          <p:cNvPr id="9" name="TextBox 8"/>
          <p:cNvSpPr txBox="1"/>
          <p:nvPr/>
        </p:nvSpPr>
        <p:spPr>
          <a:xfrm>
            <a:off x="1491039" y="2132831"/>
            <a:ext cx="3972326" cy="1862753"/>
          </a:xfrm>
          <a:prstGeom prst="rect">
            <a:avLst/>
          </a:prstGeom>
          <a:solidFill>
            <a:srgbClr val="002060"/>
          </a:solidFill>
        </p:spPr>
        <p:txBody>
          <a:bodyPr wrap="none" lIns="91427" tIns="91427" rIns="91427" bIns="91427" rtlCol="0">
            <a:noAutofit/>
          </a:bodyPr>
          <a:lstStyle/>
          <a:p>
            <a:pPr defTabSz="914188">
              <a:lnSpc>
                <a:spcPct val="115000"/>
              </a:lnSpc>
            </a:pPr>
            <a:r>
              <a:rPr lang="en-US" sz="2000" b="1" dirty="0">
                <a:solidFill>
                  <a:srgbClr val="569CD6"/>
                </a:solidFill>
                <a:latin typeface="Consolas"/>
                <a:ea typeface="Calibri"/>
                <a:cs typeface="Times New Roman"/>
              </a:rPr>
              <a:t>void</a:t>
            </a:r>
            <a:r>
              <a:rPr lang="en-US" sz="2000" dirty="0">
                <a:solidFill>
                  <a:srgbClr val="C8C8C8"/>
                </a:solidFill>
                <a:latin typeface="Consolas"/>
                <a:ea typeface="Calibri"/>
                <a:cs typeface="Times New Roman"/>
              </a:rPr>
              <a:t> </a:t>
            </a:r>
            <a:r>
              <a:rPr lang="en-US" sz="2000" b="1" dirty="0">
                <a:solidFill>
                  <a:srgbClr val="C8C8C8"/>
                </a:solidFill>
                <a:latin typeface="Consolas"/>
                <a:ea typeface="Calibri"/>
                <a:cs typeface="Times New Roman"/>
              </a:rPr>
              <a:t>Button1_Click(){</a:t>
            </a:r>
            <a:br>
              <a:rPr lang="en-US" sz="2000" b="1"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  </a:t>
            </a:r>
            <a:r>
              <a:rPr lang="en-US" sz="2000" b="1" dirty="0" err="1">
                <a:solidFill>
                  <a:srgbClr val="569CD6"/>
                </a:solidFill>
                <a:latin typeface="Consolas"/>
                <a:ea typeface="Calibri"/>
                <a:cs typeface="Times New Roman"/>
              </a:rPr>
              <a:t>var</a:t>
            </a:r>
            <a:r>
              <a:rPr lang="en-US" sz="2000" b="1" dirty="0">
                <a:solidFill>
                  <a:srgbClr val="569CD6"/>
                </a:solidFill>
                <a:latin typeface="Consolas"/>
                <a:ea typeface="Calibri"/>
                <a:cs typeface="Times New Roman"/>
              </a:rPr>
              <a:t> </a:t>
            </a:r>
            <a:r>
              <a:rPr lang="en-US" sz="2000" b="1" dirty="0">
                <a:solidFill>
                  <a:srgbClr val="C8C8C8"/>
                </a:solidFill>
                <a:latin typeface="Consolas"/>
                <a:ea typeface="Calibri"/>
                <a:cs typeface="Times New Roman"/>
              </a:rPr>
              <a:t>t = </a:t>
            </a:r>
            <a:r>
              <a:rPr lang="en-US" sz="2000" b="1" dirty="0" err="1">
                <a:solidFill>
                  <a:srgbClr val="C8C8C8"/>
                </a:solidFill>
                <a:latin typeface="Consolas"/>
                <a:ea typeface="Calibri"/>
                <a:cs typeface="Times New Roman"/>
              </a:rPr>
              <a:t>LoadAsync</a:t>
            </a: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a:p>
            <a:pPr defTabSz="914188">
              <a:lnSpc>
                <a:spcPct val="115000"/>
              </a:lnSpc>
            </a:pPr>
            <a:r>
              <a:rPr lang="en-US" sz="2000" b="1"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t.Wait</a:t>
            </a:r>
            <a:r>
              <a:rPr lang="en-US" sz="2000" b="1" dirty="0">
                <a:solidFill>
                  <a:srgbClr val="C8C8C8"/>
                </a:solidFill>
                <a:latin typeface="Consolas"/>
                <a:ea typeface="Calibri"/>
                <a:cs typeface="Times New Roman"/>
              </a:rPr>
              <a:t>();</a:t>
            </a:r>
          </a:p>
          <a:p>
            <a:pPr defTabSz="914188">
              <a:lnSpc>
                <a:spcPct val="115000"/>
              </a:lnSpc>
            </a:pPr>
            <a:r>
              <a:rPr lang="en-US" sz="2000" b="1" dirty="0">
                <a:solidFill>
                  <a:srgbClr val="C8C8C8"/>
                </a:solidFill>
                <a:latin typeface="Consolas"/>
                <a:ea typeface="Calibri"/>
                <a:cs typeface="Times New Roman"/>
              </a:rPr>
              <a:t>  </a:t>
            </a:r>
            <a:r>
              <a:rPr lang="en-US" sz="2000" b="1" dirty="0" err="1">
                <a:solidFill>
                  <a:srgbClr val="C8C8C8"/>
                </a:solidFill>
                <a:latin typeface="Consolas"/>
                <a:ea typeface="Calibri"/>
                <a:cs typeface="Times New Roman"/>
              </a:rPr>
              <a:t>UpdateView</a:t>
            </a:r>
            <a:r>
              <a:rPr lang="en-US" sz="2000" dirty="0">
                <a:solidFill>
                  <a:srgbClr val="C8C8C8"/>
                </a:solidFill>
                <a:latin typeface="Consolas"/>
                <a:ea typeface="Calibri"/>
                <a:cs typeface="Times New Roman"/>
              </a:rPr>
              <a:t>();</a:t>
            </a:r>
            <a:br>
              <a:rPr lang="en-US" sz="2000" dirty="0">
                <a:solidFill>
                  <a:srgbClr val="C8C8C8"/>
                </a:solidFill>
                <a:latin typeface="Consolas"/>
                <a:ea typeface="Calibri"/>
                <a:cs typeface="Times New Roman"/>
              </a:rPr>
            </a:br>
            <a:r>
              <a:rPr lang="en-US" sz="2000" dirty="0">
                <a:solidFill>
                  <a:srgbClr val="C8C8C8"/>
                </a:solidFill>
                <a:latin typeface="Consolas"/>
                <a:ea typeface="Calibri"/>
                <a:cs typeface="Times New Roman"/>
              </a:rPr>
              <a:t>}</a:t>
            </a:r>
            <a:endParaRPr lang="en-US" sz="2800" dirty="0">
              <a:solidFill>
                <a:srgbClr val="FFFFFF"/>
              </a:solidFill>
              <a:latin typeface="Calibri"/>
              <a:ea typeface="Calibri"/>
              <a:cs typeface="Times New Roman"/>
            </a:endParaRPr>
          </a:p>
        </p:txBody>
      </p:sp>
      <p:sp>
        <p:nvSpPr>
          <p:cNvPr id="8" name="Explosion 1 7"/>
          <p:cNvSpPr/>
          <p:nvPr/>
        </p:nvSpPr>
        <p:spPr>
          <a:xfrm>
            <a:off x="1491038" y="1401836"/>
            <a:ext cx="1535520" cy="82242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88"/>
            <a:r>
              <a:rPr lang="en-US" dirty="0">
                <a:solidFill>
                  <a:srgbClr val="FFFFFF"/>
                </a:solidFill>
                <a:latin typeface="Segoe UI"/>
              </a:rPr>
              <a:t>Click</a:t>
            </a:r>
            <a:endParaRPr lang="en-GB" dirty="0">
              <a:solidFill>
                <a:srgbClr val="FFFFFF"/>
              </a:solidFill>
              <a:latin typeface="Segoe UI"/>
            </a:endParaRPr>
          </a:p>
        </p:txBody>
      </p:sp>
      <p:sp>
        <p:nvSpPr>
          <p:cNvPr id="2" name="Title 1"/>
          <p:cNvSpPr>
            <a:spLocks noGrp="1"/>
          </p:cNvSpPr>
          <p:nvPr>
            <p:ph type="title"/>
          </p:nvPr>
        </p:nvSpPr>
        <p:spPr/>
        <p:txBody>
          <a:bodyPr/>
          <a:lstStyle/>
          <a:p>
            <a:r>
              <a:rPr lang="en-US" dirty="0"/>
              <a:t>The dangers of </a:t>
            </a:r>
          </a:p>
        </p:txBody>
      </p:sp>
      <p:sp>
        <p:nvSpPr>
          <p:cNvPr id="3" name="U-Turn Arrow 2"/>
          <p:cNvSpPr/>
          <p:nvPr/>
        </p:nvSpPr>
        <p:spPr>
          <a:xfrm>
            <a:off x="566876" y="1554731"/>
            <a:ext cx="800194" cy="2714242"/>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188"/>
            <a:endParaRPr lang="en-GB">
              <a:solidFill>
                <a:srgbClr val="FFFFFF"/>
              </a:solidFill>
              <a:latin typeface="Segoe UI"/>
            </a:endParaRPr>
          </a:p>
        </p:txBody>
      </p:sp>
      <p:sp>
        <p:nvSpPr>
          <p:cNvPr id="5" name="TextBox 4"/>
          <p:cNvSpPr txBox="1"/>
          <p:nvPr/>
        </p:nvSpPr>
        <p:spPr>
          <a:xfrm rot="16200000">
            <a:off x="-944911" y="3494449"/>
            <a:ext cx="3733270" cy="406208"/>
          </a:xfrm>
          <a:prstGeom prst="rect">
            <a:avLst/>
          </a:prstGeom>
          <a:noFill/>
        </p:spPr>
        <p:txBody>
          <a:bodyPr wrap="square" rtlCol="0" anchor="ctr">
            <a:spAutoFit/>
          </a:bodyPr>
          <a:lstStyle/>
          <a:p>
            <a:pPr algn="ctr" defTabSz="914188"/>
            <a:r>
              <a:rPr lang="en-US" sz="2000" dirty="0">
                <a:solidFill>
                  <a:srgbClr val="FFFFFF"/>
                </a:solidFill>
                <a:latin typeface="Segoe UI"/>
              </a:rPr>
              <a:t>Message</a:t>
            </a:r>
            <a:r>
              <a:rPr lang="en-US" dirty="0">
                <a:solidFill>
                  <a:srgbClr val="FFFFFF"/>
                </a:solidFill>
                <a:latin typeface="Segoe UI"/>
              </a:rPr>
              <a:t> pump</a:t>
            </a:r>
            <a:endParaRPr lang="en-GB" dirty="0">
              <a:solidFill>
                <a:srgbClr val="FFFFFF"/>
              </a:solidFill>
              <a:latin typeface="Segoe UI"/>
            </a:endParaRPr>
          </a:p>
        </p:txBody>
      </p:sp>
      <p:sp>
        <p:nvSpPr>
          <p:cNvPr id="13" name="Bent Arrow 12"/>
          <p:cNvSpPr/>
          <p:nvPr/>
        </p:nvSpPr>
        <p:spPr bwMode="auto">
          <a:xfrm rot="5400000">
            <a:off x="1533678" y="1666488"/>
            <a:ext cx="510018" cy="772903"/>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Bent Arrow 13"/>
          <p:cNvSpPr/>
          <p:nvPr/>
        </p:nvSpPr>
        <p:spPr bwMode="auto">
          <a:xfrm rot="5400000">
            <a:off x="5493250" y="2536960"/>
            <a:ext cx="636144" cy="918308"/>
          </a:xfrm>
          <a:prstGeom prst="bentArrow">
            <a:avLst>
              <a:gd name="adj1" fmla="val 18014"/>
              <a:gd name="adj2" fmla="val 25000"/>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ounded Rectangle 10"/>
          <p:cNvSpPr/>
          <p:nvPr/>
        </p:nvSpPr>
        <p:spPr bwMode="auto">
          <a:xfrm>
            <a:off x="6270477" y="3918849"/>
            <a:ext cx="1762729" cy="803940"/>
          </a:xfrm>
          <a:prstGeom prst="roundRect">
            <a:avLst/>
          </a:prstGeom>
          <a:solidFill>
            <a:srgbClr val="0070C0">
              <a:alpha val="80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188">
              <a:lnSpc>
                <a:spcPct val="115000"/>
              </a:lnSpc>
            </a:pPr>
            <a:r>
              <a:rPr lang="en-US" sz="2400" b="1" dirty="0">
                <a:solidFill>
                  <a:srgbClr val="4EC9B0"/>
                </a:solidFill>
                <a:latin typeface="Segoe UI Light"/>
                <a:ea typeface="Calibri"/>
                <a:cs typeface="Consolas" pitchFamily="49" charset="0"/>
              </a:rPr>
              <a:t>Task ...</a:t>
            </a:r>
            <a:br>
              <a:rPr lang="en-US" sz="2000" b="1" dirty="0">
                <a:solidFill>
                  <a:srgbClr val="4EC9B0"/>
                </a:solidFill>
                <a:latin typeface="Segoe UI"/>
                <a:ea typeface="Calibri"/>
                <a:cs typeface="Consolas" pitchFamily="49" charset="0"/>
              </a:rPr>
            </a:br>
            <a:r>
              <a:rPr lang="en-US" dirty="0" err="1">
                <a:solidFill>
                  <a:srgbClr val="FFFFFF">
                    <a:lumMod val="65000"/>
                  </a:srgbClr>
                </a:solidFill>
                <a:latin typeface="Segoe UI"/>
                <a:ea typeface="Calibri"/>
                <a:cs typeface="Consolas" pitchFamily="49" charset="0"/>
              </a:rPr>
              <a:t>DownloadAsync</a:t>
            </a:r>
            <a:endParaRPr lang="en-US" sz="3600" dirty="0">
              <a:solidFill>
                <a:srgbClr val="FFFFFF">
                  <a:lumMod val="65000"/>
                </a:srgbClr>
              </a:solidFill>
              <a:latin typeface="Segoe UI"/>
              <a:ea typeface="Calibri"/>
              <a:cs typeface="Consolas" pitchFamily="49" charset="0"/>
            </a:endParaRPr>
          </a:p>
        </p:txBody>
      </p:sp>
      <p:sp>
        <p:nvSpPr>
          <p:cNvPr id="10" name="12-Point Star 9"/>
          <p:cNvSpPr/>
          <p:nvPr/>
        </p:nvSpPr>
        <p:spPr bwMode="auto">
          <a:xfrm>
            <a:off x="6046689" y="3735995"/>
            <a:ext cx="365708" cy="365708"/>
          </a:xfrm>
          <a:prstGeom prst="star12">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Notched Right Arrow 11"/>
          <p:cNvSpPr/>
          <p:nvPr/>
        </p:nvSpPr>
        <p:spPr bwMode="auto">
          <a:xfrm rot="11694119">
            <a:off x="2592470" y="3180290"/>
            <a:ext cx="3347262" cy="306357"/>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ounded Rectangle 20"/>
          <p:cNvSpPr/>
          <p:nvPr/>
        </p:nvSpPr>
        <p:spPr bwMode="auto">
          <a:xfrm>
            <a:off x="2425247" y="1899288"/>
            <a:ext cx="2058077" cy="803940"/>
          </a:xfrm>
          <a:prstGeom prst="roundRect">
            <a:avLst/>
          </a:prstGeom>
          <a:solidFill>
            <a:srgbClr val="0070C0">
              <a:alpha val="85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14188">
              <a:lnSpc>
                <a:spcPct val="115000"/>
              </a:lnSpc>
            </a:pPr>
            <a:r>
              <a:rPr lang="en-US" sz="2400" b="1" dirty="0">
                <a:solidFill>
                  <a:srgbClr val="4EC9B0"/>
                </a:solidFill>
                <a:latin typeface="Segoe UI Light"/>
                <a:ea typeface="Calibri"/>
                <a:cs typeface="Consolas" pitchFamily="49" charset="0"/>
              </a:rPr>
              <a:t>Task ...</a:t>
            </a:r>
            <a:br>
              <a:rPr lang="en-US" sz="2000" b="1" dirty="0">
                <a:solidFill>
                  <a:srgbClr val="4EC9B0"/>
                </a:solidFill>
                <a:latin typeface="Segoe UI"/>
                <a:ea typeface="Calibri"/>
                <a:cs typeface="Consolas" pitchFamily="49" charset="0"/>
              </a:rPr>
            </a:br>
            <a:r>
              <a:rPr lang="en-US" dirty="0" err="1">
                <a:solidFill>
                  <a:srgbClr val="FFFFFF">
                    <a:lumMod val="65000"/>
                  </a:srgbClr>
                </a:solidFill>
                <a:latin typeface="Segoe UI"/>
                <a:ea typeface="Calibri"/>
                <a:cs typeface="Consolas" pitchFamily="49" charset="0"/>
              </a:rPr>
              <a:t>LoadAsync</a:t>
            </a:r>
            <a:endParaRPr lang="en-US" sz="3600" dirty="0">
              <a:solidFill>
                <a:srgbClr val="FFFFFF">
                  <a:lumMod val="65000"/>
                </a:srgbClr>
              </a:solidFill>
              <a:latin typeface="Segoe UI"/>
              <a:ea typeface="Calibri"/>
              <a:cs typeface="Consolas" pitchFamily="49" charset="0"/>
            </a:endParaRPr>
          </a:p>
        </p:txBody>
      </p:sp>
      <p:sp>
        <p:nvSpPr>
          <p:cNvPr id="22" name="12-Point Star 21"/>
          <p:cNvSpPr/>
          <p:nvPr/>
        </p:nvSpPr>
        <p:spPr bwMode="auto">
          <a:xfrm>
            <a:off x="2075944" y="2728998"/>
            <a:ext cx="365708" cy="365708"/>
          </a:xfrm>
          <a:prstGeom prst="star12">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Explosion 1 23"/>
          <p:cNvSpPr/>
          <p:nvPr/>
        </p:nvSpPr>
        <p:spPr>
          <a:xfrm>
            <a:off x="6384079" y="3928336"/>
            <a:ext cx="1535520" cy="822424"/>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14188"/>
            <a:r>
              <a:rPr lang="en-US" dirty="0">
                <a:solidFill>
                  <a:srgbClr val="FFFFFF"/>
                </a:solidFill>
                <a:latin typeface="Segoe UI"/>
              </a:rPr>
              <a:t>Download</a:t>
            </a:r>
            <a:endParaRPr lang="en-GB" dirty="0">
              <a:solidFill>
                <a:srgbClr val="FFFFFF"/>
              </a:solidFill>
              <a:latin typeface="Segoe UI"/>
            </a:endParaRPr>
          </a:p>
        </p:txBody>
      </p:sp>
      <p:sp>
        <p:nvSpPr>
          <p:cNvPr id="26" name="Notched Right Arrow 25"/>
          <p:cNvSpPr/>
          <p:nvPr/>
        </p:nvSpPr>
        <p:spPr bwMode="auto">
          <a:xfrm rot="20868419">
            <a:off x="2533323" y="4535323"/>
            <a:ext cx="3780579" cy="316295"/>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ctagon 5"/>
          <p:cNvSpPr/>
          <p:nvPr/>
        </p:nvSpPr>
        <p:spPr>
          <a:xfrm>
            <a:off x="1171231" y="1739490"/>
            <a:ext cx="182854" cy="182854"/>
          </a:xfrm>
          <a:prstGeom prst="octagon">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914188"/>
            <a:endParaRPr lang="en-GB">
              <a:solidFill>
                <a:srgbClr val="FFFFFF"/>
              </a:solidFill>
              <a:latin typeface="Segoe UI"/>
            </a:endParaRPr>
          </a:p>
        </p:txBody>
      </p:sp>
      <p:sp>
        <p:nvSpPr>
          <p:cNvPr id="32" name="Left Arrow 31"/>
          <p:cNvSpPr/>
          <p:nvPr/>
        </p:nvSpPr>
        <p:spPr bwMode="auto">
          <a:xfrm>
            <a:off x="4676661" y="142618"/>
            <a:ext cx="6648484" cy="1269426"/>
          </a:xfrm>
          <a:prstGeom prst="leftArrow">
            <a:avLst>
              <a:gd name="adj1" fmla="val 59063"/>
              <a:gd name="adj2" fmla="val 51171"/>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1961" b="1" dirty="0">
                <a:gradFill>
                  <a:gsLst>
                    <a:gs pos="0">
                      <a:srgbClr val="FFFFFF"/>
                    </a:gs>
                    <a:gs pos="100000">
                      <a:srgbClr val="FFFFFF"/>
                    </a:gs>
                  </a:gsLst>
                  <a:lin ang="5400000" scaled="0"/>
                </a:gradFill>
                <a:latin typeface="Segoe UI"/>
              </a:rPr>
              <a:t> BLOCKING</a:t>
            </a:r>
          </a:p>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 (looks sync, but it wraps an </a:t>
            </a:r>
            <a:r>
              <a:rPr lang="en-US" sz="1961" dirty="0" err="1">
                <a:gradFill>
                  <a:gsLst>
                    <a:gs pos="0">
                      <a:srgbClr val="FFFFFF"/>
                    </a:gs>
                    <a:gs pos="100000">
                      <a:srgbClr val="FFFFFF"/>
                    </a:gs>
                  </a:gsLst>
                  <a:lin ang="5400000" scaled="0"/>
                </a:gradFill>
                <a:latin typeface="Segoe UI"/>
              </a:rPr>
              <a:t>async</a:t>
            </a:r>
            <a:r>
              <a:rPr lang="en-US" sz="1961" dirty="0">
                <a:gradFill>
                  <a:gsLst>
                    <a:gs pos="0">
                      <a:srgbClr val="FFFFFF"/>
                    </a:gs>
                    <a:gs pos="100000">
                      <a:srgbClr val="FFFFFF"/>
                    </a:gs>
                  </a:gsLst>
                  <a:lin ang="5400000" scaled="0"/>
                </a:gradFill>
                <a:latin typeface="Segoe UI"/>
              </a:rPr>
              <a:t>/await method)</a:t>
            </a:r>
          </a:p>
        </p:txBody>
      </p:sp>
    </p:spTree>
    <p:extLst>
      <p:ext uri="{BB962C8B-B14F-4D97-AF65-F5344CB8AC3E}">
        <p14:creationId xmlns:p14="http://schemas.microsoft.com/office/powerpoint/2010/main" val="153347949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250" fill="hold"/>
                                        <p:tgtEl>
                                          <p:spTgt spid="24"/>
                                        </p:tgtEl>
                                        <p:attrNameLst>
                                          <p:attrName>ppt_w</p:attrName>
                                        </p:attrNameLst>
                                      </p:cBhvr>
                                      <p:tavLst>
                                        <p:tav tm="0">
                                          <p:val>
                                            <p:fltVal val="0"/>
                                          </p:val>
                                        </p:tav>
                                        <p:tav tm="100000">
                                          <p:val>
                                            <p:strVal val="#ppt_w"/>
                                          </p:val>
                                        </p:tav>
                                      </p:tavLst>
                                    </p:anim>
                                    <p:anim calcmode="lin" valueType="num">
                                      <p:cBhvr>
                                        <p:cTn id="59" dur="250" fill="hold"/>
                                        <p:tgtEl>
                                          <p:spTgt spid="24"/>
                                        </p:tgtEl>
                                        <p:attrNameLst>
                                          <p:attrName>ppt_h</p:attrName>
                                        </p:attrNameLst>
                                      </p:cBhvr>
                                      <p:tavLst>
                                        <p:tav tm="0">
                                          <p:val>
                                            <p:fltVal val="0"/>
                                          </p:val>
                                        </p:tav>
                                        <p:tav tm="100000">
                                          <p:val>
                                            <p:strVal val="#ppt_h"/>
                                          </p:val>
                                        </p:tav>
                                      </p:tavLst>
                                    </p:anim>
                                    <p:animEffect transition="in" filter="fade">
                                      <p:cBhvr>
                                        <p:cTn id="60" dur="250"/>
                                        <p:tgtEl>
                                          <p:spTgt spid="24"/>
                                        </p:tgtEl>
                                      </p:cBhvr>
                                    </p:animEffect>
                                  </p:childTnLst>
                                </p:cTn>
                              </p:par>
                            </p:childTnLst>
                          </p:cTn>
                        </p:par>
                        <p:par>
                          <p:cTn id="61" fill="hold">
                            <p:stCondLst>
                              <p:cond delay="250"/>
                            </p:stCondLst>
                            <p:childTnLst>
                              <p:par>
                                <p:cTn id="62" presetID="42" presetClass="path" presetSubtype="0" fill="hold" grpId="1" nodeType="afterEffect">
                                  <p:stCondLst>
                                    <p:cond delay="0"/>
                                  </p:stCondLst>
                                  <p:childTnLst>
                                    <p:animMotion origin="layout" path="M 4.17411E-6 -3.49069E-6 L -0.4081 0.17227 " pathEditMode="relative" rAng="0" ptsTypes="AA">
                                      <p:cBhvr>
                                        <p:cTn id="63" dur="500" fill="hold"/>
                                        <p:tgtEl>
                                          <p:spTgt spid="24"/>
                                        </p:tgtEl>
                                        <p:attrNameLst>
                                          <p:attrName>ppt_x</p:attrName>
                                          <p:attrName>ppt_y</p:attrName>
                                        </p:attrNameLst>
                                      </p:cBhvr>
                                      <p:rCtr x="-20411" y="8602"/>
                                    </p:animMotion>
                                  </p:childTnLst>
                                </p:cTn>
                              </p:par>
                              <p:par>
                                <p:cTn id="64" presetID="42" presetClass="path" presetSubtype="0" fill="hold" grpId="1" nodeType="withEffect">
                                  <p:stCondLst>
                                    <p:cond delay="0"/>
                                  </p:stCondLst>
                                  <p:childTnLst>
                                    <p:animMotion origin="layout" path="M 4.17411E-6 6.8089E-8 L -0.39903 0.16954 " pathEditMode="relative" rAng="0" ptsTypes="AA">
                                      <p:cBhvr>
                                        <p:cTn id="65" dur="500" fill="hold"/>
                                        <p:tgtEl>
                                          <p:spTgt spid="11"/>
                                        </p:tgtEl>
                                        <p:attrNameLst>
                                          <p:attrName>ppt_x</p:attrName>
                                          <p:attrName>ppt_y</p:attrName>
                                        </p:attrNameLst>
                                      </p:cBhvr>
                                      <p:rCtr x="-19951" y="8466"/>
                                    </p:animMotion>
                                  </p:childTnLst>
                                </p:cTn>
                              </p:par>
                              <p:par>
                                <p:cTn id="66" presetID="22" presetClass="entr" presetSubtype="2"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right)">
                                      <p:cBhvr>
                                        <p:cTn id="68" dur="500"/>
                                        <p:tgtEl>
                                          <p:spTgt spid="26"/>
                                        </p:tgtEl>
                                      </p:cBhvr>
                                    </p:animEffect>
                                  </p:childTnLst>
                                </p:cTn>
                              </p:par>
                              <p:par>
                                <p:cTn id="69" presetID="10" presetClass="exit" presetSubtype="0" fill="hold" grpId="2"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4" grpId="0" animBg="1"/>
      <p:bldP spid="11" grpId="0" animBg="1"/>
      <p:bldP spid="11" grpId="1" animBg="1"/>
      <p:bldP spid="11" grpId="2" animBg="1"/>
      <p:bldP spid="10" grpId="0" animBg="1"/>
      <p:bldP spid="12" grpId="0" animBg="1"/>
      <p:bldP spid="12" grpId="1" animBg="1"/>
      <p:bldP spid="21" grpId="0" animBg="1"/>
      <p:bldP spid="22" grpId="0" animBg="1"/>
      <p:bldP spid="24" grpId="0" animBg="1"/>
      <p:bldP spid="24" grpId="1" animBg="1"/>
      <p:bldP spid="26" grpId="0" animBg="1"/>
      <p:bldP spid="6" grpId="0" animBg="1"/>
      <p:bldP spid="6" grpId="1" animBg="1"/>
      <p:bldP spid="6"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Library methods shouldn’t lie</a:t>
            </a:r>
          </a:p>
        </p:txBody>
      </p:sp>
      <p:sp>
        <p:nvSpPr>
          <p:cNvPr id="6" name="Text Placeholder 5"/>
          <p:cNvSpPr>
            <a:spLocks noGrp="1"/>
          </p:cNvSpPr>
          <p:nvPr>
            <p:ph type="body" sz="quarter" idx="10"/>
          </p:nvPr>
        </p:nvSpPr>
        <p:spPr>
          <a:xfrm>
            <a:off x="268901" y="1486746"/>
            <a:ext cx="11653523" cy="4375032"/>
          </a:xfrm>
        </p:spPr>
        <p:txBody>
          <a:bodyPr/>
          <a:lstStyle/>
          <a:p>
            <a:endParaRPr lang="en-US" dirty="0"/>
          </a:p>
          <a:p>
            <a:r>
              <a:rPr lang="en-US" dirty="0">
                <a:solidFill>
                  <a:schemeClr val="accent6">
                    <a:lumMod val="50000"/>
                  </a:schemeClr>
                </a:solidFill>
              </a:rPr>
              <a:t>Principles</a:t>
            </a:r>
          </a:p>
          <a:p>
            <a:pPr lvl="1"/>
            <a:r>
              <a:rPr lang="en-US" i="1" dirty="0">
                <a:solidFill>
                  <a:schemeClr val="accent6">
                    <a:lumMod val="50000"/>
                  </a:schemeClr>
                </a:solidFill>
              </a:rPr>
              <a:t>The </a:t>
            </a:r>
            <a:r>
              <a:rPr lang="en-US" i="1" dirty="0" err="1">
                <a:solidFill>
                  <a:schemeClr val="accent6">
                    <a:lumMod val="50000"/>
                  </a:schemeClr>
                </a:solidFill>
              </a:rPr>
              <a:t>threadpool</a:t>
            </a:r>
            <a:r>
              <a:rPr lang="en-US" i="1" dirty="0">
                <a:solidFill>
                  <a:schemeClr val="accent6">
                    <a:lumMod val="50000"/>
                  </a:schemeClr>
                </a:solidFill>
              </a:rPr>
              <a:t> is an app-global resource.</a:t>
            </a:r>
          </a:p>
          <a:p>
            <a:pPr lvl="1"/>
            <a:r>
              <a:rPr lang="en-US" dirty="0">
                <a:solidFill>
                  <a:schemeClr val="accent6">
                    <a:lumMod val="50000"/>
                  </a:schemeClr>
                </a:solidFill>
              </a:rPr>
              <a:t>Poor use of the </a:t>
            </a:r>
            <a:r>
              <a:rPr lang="en-US" dirty="0" err="1">
                <a:solidFill>
                  <a:schemeClr val="accent6">
                    <a:lumMod val="50000"/>
                  </a:schemeClr>
                </a:solidFill>
              </a:rPr>
              <a:t>threadpool</a:t>
            </a:r>
            <a:r>
              <a:rPr lang="en-US" dirty="0">
                <a:solidFill>
                  <a:schemeClr val="accent6">
                    <a:lumMod val="50000"/>
                  </a:schemeClr>
                </a:solidFill>
              </a:rPr>
              <a:t> hurts </a:t>
            </a:r>
            <a:r>
              <a:rPr lang="en-US" b="1" dirty="0">
                <a:solidFill>
                  <a:schemeClr val="accent6">
                    <a:lumMod val="50000"/>
                  </a:schemeClr>
                </a:solidFill>
              </a:rPr>
              <a:t>server scalability.</a:t>
            </a:r>
          </a:p>
          <a:p>
            <a:pPr lvl="1"/>
            <a:endParaRPr lang="en-US" b="1" dirty="0">
              <a:solidFill>
                <a:schemeClr val="accent6">
                  <a:lumMod val="50000"/>
                </a:schemeClr>
              </a:solidFill>
            </a:endParaRPr>
          </a:p>
          <a:p>
            <a:pPr lvl="1"/>
            <a:r>
              <a:rPr lang="en-US" sz="3921" dirty="0">
                <a:solidFill>
                  <a:schemeClr val="accent6">
                    <a:lumMod val="50000"/>
                  </a:schemeClr>
                </a:solidFill>
                <a:latin typeface="Segoe UI Light"/>
              </a:rPr>
              <a:t>Guidance</a:t>
            </a:r>
          </a:p>
          <a:p>
            <a:pPr lvl="1"/>
            <a:r>
              <a:rPr lang="en-US" dirty="0">
                <a:solidFill>
                  <a:schemeClr val="accent6">
                    <a:lumMod val="50000"/>
                  </a:schemeClr>
                </a:solidFill>
              </a:rPr>
              <a:t>Help your callers understand how your method behaves:</a:t>
            </a:r>
          </a:p>
          <a:p>
            <a:pPr lvl="1"/>
            <a:r>
              <a:rPr lang="en-US" dirty="0">
                <a:solidFill>
                  <a:schemeClr val="accent6">
                    <a:lumMod val="50000"/>
                  </a:schemeClr>
                </a:solidFill>
              </a:rPr>
              <a:t>Libraries shouldn’t use the </a:t>
            </a:r>
            <a:r>
              <a:rPr lang="en-US" dirty="0" err="1">
                <a:solidFill>
                  <a:schemeClr val="accent6">
                    <a:lumMod val="50000"/>
                  </a:schemeClr>
                </a:solidFill>
              </a:rPr>
              <a:t>threadpool</a:t>
            </a:r>
            <a:r>
              <a:rPr lang="en-US" dirty="0">
                <a:solidFill>
                  <a:schemeClr val="accent6">
                    <a:lumMod val="50000"/>
                  </a:schemeClr>
                </a:solidFill>
              </a:rPr>
              <a:t> in secret;</a:t>
            </a:r>
          </a:p>
          <a:p>
            <a:pPr lvl="1"/>
            <a:r>
              <a:rPr lang="en-US" dirty="0">
                <a:solidFill>
                  <a:schemeClr val="accent6">
                    <a:lumMod val="50000"/>
                  </a:schemeClr>
                </a:solidFill>
              </a:rPr>
              <a:t>Use </a:t>
            </a:r>
            <a:r>
              <a:rPr lang="en-US" dirty="0" err="1">
                <a:solidFill>
                  <a:schemeClr val="accent6">
                    <a:lumMod val="50000"/>
                  </a:schemeClr>
                </a:solidFill>
              </a:rPr>
              <a:t>async</a:t>
            </a:r>
            <a:r>
              <a:rPr lang="en-US" dirty="0">
                <a:solidFill>
                  <a:schemeClr val="accent6">
                    <a:lumMod val="50000"/>
                  </a:schemeClr>
                </a:solidFill>
              </a:rPr>
              <a:t> signature only for truly </a:t>
            </a:r>
            <a:r>
              <a:rPr lang="en-US" dirty="0" err="1">
                <a:solidFill>
                  <a:schemeClr val="accent6">
                    <a:lumMod val="50000"/>
                  </a:schemeClr>
                </a:solidFill>
              </a:rPr>
              <a:t>async</a:t>
            </a:r>
            <a:r>
              <a:rPr lang="en-US" dirty="0">
                <a:solidFill>
                  <a:schemeClr val="accent6">
                    <a:lumMod val="50000"/>
                  </a:schemeClr>
                </a:solidFill>
              </a:rPr>
              <a:t> methods.</a:t>
            </a:r>
          </a:p>
          <a:p>
            <a:pPr lvl="1"/>
            <a:endParaRPr lang="en-US" dirty="0"/>
          </a:p>
        </p:txBody>
      </p:sp>
    </p:spTree>
    <p:extLst>
      <p:ext uri="{BB962C8B-B14F-4D97-AF65-F5344CB8AC3E}">
        <p14:creationId xmlns:p14="http://schemas.microsoft.com/office/powerpoint/2010/main" val="3582185571"/>
      </p:ext>
    </p:extLst>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CQRS architecture Style</a:t>
            </a:r>
          </a:p>
        </p:txBody>
      </p:sp>
      <p:sp>
        <p:nvSpPr>
          <p:cNvPr id="6" name="Text Placeholder 5">
            <a:extLst>
              <a:ext uri="{FF2B5EF4-FFF2-40B4-BE49-F238E27FC236}">
                <a16:creationId xmlns:a16="http://schemas.microsoft.com/office/drawing/2014/main" id="{8F117239-C4FF-4796-B0F8-A92E6204D4EE}"/>
              </a:ext>
            </a:extLst>
          </p:cNvPr>
          <p:cNvSpPr>
            <a:spLocks noGrp="1"/>
          </p:cNvSpPr>
          <p:nvPr>
            <p:ph type="body" sz="quarter" idx="10"/>
          </p:nvPr>
        </p:nvSpPr>
        <p:spPr>
          <a:xfrm>
            <a:off x="269239" y="1189495"/>
            <a:ext cx="11653523" cy="1864669"/>
          </a:xfrm>
        </p:spPr>
        <p:txBody>
          <a:bodyPr/>
          <a:lstStyle/>
          <a:p>
            <a:r>
              <a:rPr lang="en-US" dirty="0"/>
              <a:t>Separates Data Read/Write Operations into 2 models</a:t>
            </a:r>
          </a:p>
          <a:p>
            <a:r>
              <a:rPr lang="en-US" dirty="0"/>
              <a:t>Can Be Combined with an Enterprise Service Bus</a:t>
            </a:r>
          </a:p>
          <a:p>
            <a:r>
              <a:rPr lang="en-US" dirty="0"/>
              <a:t>Usually doesn’t represent the whole application </a:t>
            </a:r>
          </a:p>
        </p:txBody>
      </p:sp>
      <p:pic>
        <p:nvPicPr>
          <p:cNvPr id="3" name="Picture 2">
            <a:extLst>
              <a:ext uri="{FF2B5EF4-FFF2-40B4-BE49-F238E27FC236}">
                <a16:creationId xmlns:a16="http://schemas.microsoft.com/office/drawing/2014/main" id="{9ED1F0AD-052E-4B11-9C54-74739D3ACDD7}"/>
              </a:ext>
            </a:extLst>
          </p:cNvPr>
          <p:cNvPicPr>
            <a:picLocks noChangeAspect="1"/>
          </p:cNvPicPr>
          <p:nvPr/>
        </p:nvPicPr>
        <p:blipFill>
          <a:blip r:embed="rId3"/>
          <a:stretch>
            <a:fillRect/>
          </a:stretch>
        </p:blipFill>
        <p:spPr>
          <a:xfrm>
            <a:off x="3698888" y="3268406"/>
            <a:ext cx="4794224" cy="3408150"/>
          </a:xfrm>
          <a:prstGeom prst="rect">
            <a:avLst/>
          </a:prstGeom>
        </p:spPr>
      </p:pic>
    </p:spTree>
    <p:extLst>
      <p:ext uri="{BB962C8B-B14F-4D97-AF65-F5344CB8AC3E}">
        <p14:creationId xmlns:p14="http://schemas.microsoft.com/office/powerpoint/2010/main" val="185392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1" y="1187937"/>
            <a:ext cx="12192000" cy="5678913"/>
          </a:xfrm>
          <a:prstGeom prst="rect">
            <a:avLst/>
          </a:prstGeom>
        </p:spPr>
      </p:pic>
      <p:sp>
        <p:nvSpPr>
          <p:cNvPr id="7" name="Title 6"/>
          <p:cNvSpPr>
            <a:spLocks noGrp="1"/>
          </p:cNvSpPr>
          <p:nvPr>
            <p:ph type="title"/>
          </p:nvPr>
        </p:nvSpPr>
        <p:spPr/>
        <p:txBody>
          <a:bodyPr/>
          <a:lstStyle/>
          <a:p>
            <a:r>
              <a:rPr lang="en-US" dirty="0">
                <a:solidFill>
                  <a:srgbClr val="0078D7"/>
                </a:solidFill>
              </a:rPr>
              <a:t>Libraries should expose chunky </a:t>
            </a:r>
            <a:r>
              <a:rPr lang="en-US" dirty="0" err="1">
                <a:solidFill>
                  <a:srgbClr val="0078D7"/>
                </a:solidFill>
              </a:rPr>
              <a:t>async</a:t>
            </a:r>
            <a:r>
              <a:rPr lang="en-US" dirty="0">
                <a:solidFill>
                  <a:srgbClr val="0078D7"/>
                </a:solidFill>
              </a:rPr>
              <a:t> APIs</a:t>
            </a:r>
          </a:p>
        </p:txBody>
      </p:sp>
      <p:sp>
        <p:nvSpPr>
          <p:cNvPr id="5" name="Rectangle 4"/>
          <p:cNvSpPr/>
          <p:nvPr/>
        </p:nvSpPr>
        <p:spPr bwMode="auto">
          <a:xfrm>
            <a:off x="7218851" y="2087474"/>
            <a:ext cx="4706230" cy="328689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Async</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perf</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 overhead is fine, unless you have a chatty API.</a:t>
            </a:r>
          </a:p>
          <a:p>
            <a:pPr defTabSz="914102" fontAlgn="base">
              <a:lnSpc>
                <a:spcPct val="90000"/>
              </a:lnSpc>
              <a:spcBef>
                <a:spcPct val="0"/>
              </a:spcBef>
              <a:spcAft>
                <a:spcPts val="1176"/>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Don't await 10 million times</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a:ea typeface="Segoe UI" pitchFamily="34" charset="0"/>
                <a:cs typeface="Segoe UI" pitchFamily="34" charset="0"/>
              </a:rPr>
              <a:t>in an inner loop.</a:t>
            </a: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But if you have to, then optimize using fast-path and caching.</a:t>
            </a:r>
          </a:p>
        </p:txBody>
      </p:sp>
    </p:spTree>
    <p:extLst>
      <p:ext uri="{BB962C8B-B14F-4D97-AF65-F5344CB8AC3E}">
        <p14:creationId xmlns:p14="http://schemas.microsoft.com/office/powerpoint/2010/main" val="21544007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Libraries should expose chunky </a:t>
            </a:r>
            <a:r>
              <a:rPr lang="en-US" dirty="0" err="1">
                <a:solidFill>
                  <a:srgbClr val="0078D7"/>
                </a:solidFill>
              </a:rPr>
              <a:t>async</a:t>
            </a:r>
            <a:r>
              <a:rPr lang="en-US" dirty="0">
                <a:solidFill>
                  <a:srgbClr val="0078D7"/>
                </a:solidFill>
              </a:rPr>
              <a:t> APIs</a:t>
            </a:r>
          </a:p>
        </p:txBody>
      </p:sp>
      <p:sp>
        <p:nvSpPr>
          <p:cNvPr id="3" name="Content Placeholder 2"/>
          <p:cNvSpPr>
            <a:spLocks noGrp="1"/>
          </p:cNvSpPr>
          <p:nvPr>
            <p:ph type="body" sz="quarter" idx="10"/>
          </p:nvPr>
        </p:nvSpPr>
        <p:spPr/>
        <p:txBody>
          <a:bodyPr>
            <a:normAutofit/>
          </a:bodyPr>
          <a:lstStyle/>
          <a:p>
            <a:r>
              <a:rPr lang="en-US" dirty="0">
                <a:solidFill>
                  <a:schemeClr val="tx2"/>
                </a:solidFill>
              </a:rPr>
              <a:t>We all know sync methods are “cheap”</a:t>
            </a:r>
          </a:p>
          <a:p>
            <a:pPr marL="457124" lvl="1" indent="-457124"/>
            <a:r>
              <a:rPr lang="en-US" dirty="0"/>
              <a:t>Years of optimizations around sync methods</a:t>
            </a:r>
          </a:p>
          <a:p>
            <a:pPr marL="457124" lvl="1" indent="-457124"/>
            <a:r>
              <a:rPr lang="en-US" dirty="0"/>
              <a:t>Enables refactoring at will</a:t>
            </a:r>
          </a:p>
          <a:p>
            <a:endParaRPr lang="en-US" dirty="0"/>
          </a:p>
          <a:p>
            <a:endParaRPr lang="en-US" dirty="0"/>
          </a:p>
          <a:p>
            <a:endParaRPr lang="en-US" dirty="0"/>
          </a:p>
          <a:p>
            <a:endParaRPr lang="en-US" dirty="0"/>
          </a:p>
          <a:p>
            <a:endParaRPr lang="en-US" dirty="0"/>
          </a:p>
        </p:txBody>
      </p:sp>
      <p:sp>
        <p:nvSpPr>
          <p:cNvPr id="9" name="TextBox 8"/>
          <p:cNvSpPr txBox="1"/>
          <p:nvPr/>
        </p:nvSpPr>
        <p:spPr>
          <a:xfrm>
            <a:off x="1009156" y="3062630"/>
            <a:ext cx="8937204" cy="736778"/>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400" dirty="0">
                <a:solidFill>
                  <a:srgbClr val="0000FF"/>
                </a:solidFill>
                <a:latin typeface="Consolas"/>
              </a:rPr>
              <a:t>public static void</a:t>
            </a:r>
            <a:r>
              <a:rPr lang="en-US" sz="1400" dirty="0">
                <a:solidFill>
                  <a:srgbClr val="000000"/>
                </a:solidFill>
                <a:latin typeface="Consolas" pitchFamily="49" charset="0"/>
                <a:cs typeface="Consolas" pitchFamily="49" charset="0"/>
              </a:rPr>
              <a:t> </a:t>
            </a:r>
            <a:r>
              <a:rPr lang="en-US" sz="1400" dirty="0" err="1">
                <a:solidFill>
                  <a:srgbClr val="000000"/>
                </a:solidFill>
                <a:latin typeface="Consolas" pitchFamily="49" charset="0"/>
                <a:cs typeface="Consolas" pitchFamily="49" charset="0"/>
              </a:rPr>
              <a:t>SimpleBody</a:t>
            </a:r>
            <a:r>
              <a:rPr lang="en-US" sz="1400" dirty="0">
                <a:solidFill>
                  <a:srgbClr val="000000"/>
                </a:solidFill>
                <a:latin typeface="Consolas" pitchFamily="49" charset="0"/>
                <a:cs typeface="Consolas" pitchFamily="49" charset="0"/>
              </a:rPr>
              <a:t>() {</a:t>
            </a:r>
          </a:p>
          <a:p>
            <a:pPr defTabSz="914367"/>
            <a:r>
              <a:rPr lang="en-US" sz="1400" dirty="0">
                <a:solidFill>
                  <a:srgbClr val="000000"/>
                </a:solidFill>
                <a:latin typeface="Consolas" pitchFamily="49" charset="0"/>
                <a:cs typeface="Consolas" pitchFamily="49" charset="0"/>
              </a:rPr>
              <a:t>  </a:t>
            </a:r>
            <a:r>
              <a:rPr lang="en-US" sz="1400" dirty="0" err="1">
                <a:solidFill>
                  <a:srgbClr val="2B91AF"/>
                </a:solidFill>
                <a:latin typeface="Consolas"/>
              </a:rPr>
              <a:t>Console</a:t>
            </a:r>
            <a:r>
              <a:rPr lang="en-US" sz="1400" dirty="0" err="1">
                <a:solidFill>
                  <a:srgbClr val="000000"/>
                </a:solidFill>
                <a:latin typeface="Consolas" pitchFamily="49" charset="0"/>
                <a:cs typeface="Consolas" pitchFamily="49" charset="0"/>
              </a:rPr>
              <a:t>.WriteLine</a:t>
            </a:r>
            <a:r>
              <a:rPr lang="en-US" sz="1400" dirty="0">
                <a:solidFill>
                  <a:srgbClr val="000000"/>
                </a:solidFill>
                <a:latin typeface="Consolas" pitchFamily="49" charset="0"/>
                <a:cs typeface="Consolas" pitchFamily="49" charset="0"/>
              </a:rPr>
              <a:t>(</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r>
              <a:rPr lang="en-US" sz="1400" dirty="0">
                <a:solidFill>
                  <a:srgbClr val="000000"/>
                </a:solidFill>
                <a:latin typeface="Consolas" pitchFamily="49" charset="0"/>
                <a:cs typeface="Consolas" pitchFamily="49" charset="0"/>
              </a:rPr>
              <a:t>);</a:t>
            </a:r>
          </a:p>
          <a:p>
            <a:pPr defTabSz="914367"/>
            <a:r>
              <a:rPr lang="en-US" sz="1400" dirty="0">
                <a:solidFill>
                  <a:srgbClr val="000000"/>
                </a:solidFill>
                <a:latin typeface="Consolas" pitchFamily="49" charset="0"/>
                <a:cs typeface="Consolas" pitchFamily="49" charset="0"/>
              </a:rPr>
              <a:t>}</a:t>
            </a:r>
          </a:p>
        </p:txBody>
      </p:sp>
      <p:sp>
        <p:nvSpPr>
          <p:cNvPr id="10" name="TextBox 9"/>
          <p:cNvSpPr txBox="1"/>
          <p:nvPr/>
        </p:nvSpPr>
        <p:spPr>
          <a:xfrm>
            <a:off x="1009156" y="4057197"/>
            <a:ext cx="8937204" cy="1598459"/>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400" dirty="0">
                <a:solidFill>
                  <a:srgbClr val="0000FF"/>
                </a:solidFill>
                <a:latin typeface="Consolas"/>
              </a:rPr>
              <a:t>.method public </a:t>
            </a:r>
            <a:r>
              <a:rPr lang="en-US" sz="1400" dirty="0" err="1">
                <a:solidFill>
                  <a:srgbClr val="0000FF"/>
                </a:solidFill>
                <a:latin typeface="Consolas"/>
              </a:rPr>
              <a:t>hidebysig</a:t>
            </a:r>
            <a:r>
              <a:rPr lang="en-US" sz="1400" dirty="0">
                <a:solidFill>
                  <a:srgbClr val="0000FF"/>
                </a:solidFill>
                <a:latin typeface="Consolas"/>
              </a:rPr>
              <a:t> static void </a:t>
            </a:r>
            <a:r>
              <a:rPr lang="en-US" sz="1400" dirty="0" err="1">
                <a:solidFill>
                  <a:srgbClr val="000000"/>
                </a:solidFill>
                <a:latin typeface="Consolas" pitchFamily="49" charset="0"/>
                <a:cs typeface="Consolas" pitchFamily="49" charset="0"/>
              </a:rPr>
              <a:t>SimpleBody</a:t>
            </a:r>
            <a:r>
              <a:rPr lang="en-US" sz="1400" dirty="0">
                <a:solidFill>
                  <a:srgbClr val="000000"/>
                </a:solidFill>
                <a:latin typeface="Consolas" pitchFamily="49" charset="0"/>
                <a:cs typeface="Consolas" pitchFamily="49" charset="0"/>
              </a:rPr>
              <a:t>() </a:t>
            </a:r>
            <a:r>
              <a:rPr lang="en-US" sz="1400" dirty="0" err="1">
                <a:solidFill>
                  <a:srgbClr val="0000FF"/>
                </a:solidFill>
                <a:latin typeface="Consolas"/>
              </a:rPr>
              <a:t>cil</a:t>
            </a:r>
            <a:r>
              <a:rPr lang="en-US" sz="1400" dirty="0">
                <a:solidFill>
                  <a:srgbClr val="0000FF"/>
                </a:solidFill>
                <a:latin typeface="Consolas"/>
              </a:rPr>
              <a:t> managed</a:t>
            </a:r>
          </a:p>
          <a:p>
            <a:pPr defTabSz="914367"/>
            <a:r>
              <a:rPr lang="en-US" sz="1400" dirty="0">
                <a:solidFill>
                  <a:srgbClr val="000000"/>
                </a:solidFill>
                <a:latin typeface="Consolas" pitchFamily="49" charset="0"/>
                <a:cs typeface="Consolas" pitchFamily="49" charset="0"/>
              </a:rPr>
              <a:t>{</a:t>
            </a:r>
          </a:p>
          <a:p>
            <a:pPr defTabSz="914367"/>
            <a:r>
              <a:rPr lang="en-US" sz="1400" dirty="0">
                <a:solidFill>
                  <a:srgbClr val="000000"/>
                </a:solidFill>
                <a:latin typeface="Consolas" pitchFamily="49" charset="0"/>
                <a:cs typeface="Consolas" pitchFamily="49" charset="0"/>
              </a:rPr>
              <a:t>    </a:t>
            </a:r>
            <a:r>
              <a:rPr lang="en-US" sz="1400" dirty="0">
                <a:solidFill>
                  <a:srgbClr val="0000FF"/>
                </a:solidFill>
                <a:latin typeface="Consolas"/>
              </a:rPr>
              <a:t>.</a:t>
            </a:r>
            <a:r>
              <a:rPr lang="en-US" sz="1400" dirty="0" err="1">
                <a:solidFill>
                  <a:srgbClr val="0000FF"/>
                </a:solidFill>
                <a:latin typeface="Consolas"/>
              </a:rPr>
              <a:t>maxstack</a:t>
            </a:r>
            <a:r>
              <a:rPr lang="en-US" sz="1400" dirty="0">
                <a:solidFill>
                  <a:srgbClr val="0000FF"/>
                </a:solidFill>
                <a:latin typeface="Consolas"/>
              </a:rPr>
              <a:t> </a:t>
            </a:r>
            <a:r>
              <a:rPr lang="en-US" sz="1400" dirty="0">
                <a:solidFill>
                  <a:srgbClr val="A31515"/>
                </a:solidFill>
                <a:latin typeface="Consolas"/>
              </a:rPr>
              <a:t>8</a:t>
            </a:r>
          </a:p>
          <a:p>
            <a:pPr defTabSz="914367"/>
            <a:r>
              <a:rPr lang="en-US" sz="1400" dirty="0">
                <a:solidFill>
                  <a:srgbClr val="000000"/>
                </a:solidFill>
                <a:latin typeface="Consolas" pitchFamily="49" charset="0"/>
                <a:cs typeface="Consolas" pitchFamily="49" charset="0"/>
              </a:rPr>
              <a:t>    L_0000: </a:t>
            </a:r>
            <a:r>
              <a:rPr lang="en-US" sz="1400" dirty="0" err="1">
                <a:solidFill>
                  <a:srgbClr val="0000FF"/>
                </a:solidFill>
                <a:latin typeface="Consolas"/>
              </a:rPr>
              <a:t>ldstr</a:t>
            </a:r>
            <a:r>
              <a:rPr lang="en-US" sz="1400" dirty="0">
                <a:solidFill>
                  <a:srgbClr val="0000FF"/>
                </a:solidFill>
                <a:latin typeface="Consolas"/>
              </a:rPr>
              <a:t> </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p>
          <a:p>
            <a:pPr defTabSz="914367"/>
            <a:r>
              <a:rPr lang="en-US" sz="1400" dirty="0">
                <a:solidFill>
                  <a:srgbClr val="000000"/>
                </a:solidFill>
                <a:latin typeface="Consolas" pitchFamily="49" charset="0"/>
                <a:cs typeface="Consolas" pitchFamily="49" charset="0"/>
              </a:rPr>
              <a:t>    L_0005: </a:t>
            </a:r>
            <a:r>
              <a:rPr lang="en-US" sz="1400" dirty="0">
                <a:solidFill>
                  <a:srgbClr val="0000FF"/>
                </a:solidFill>
                <a:latin typeface="Consolas"/>
              </a:rPr>
              <a:t>call void </a:t>
            </a:r>
            <a:r>
              <a:rPr lang="en-US" sz="1400" dirty="0">
                <a:solidFill>
                  <a:srgbClr val="000000"/>
                </a:solidFill>
                <a:latin typeface="Consolas" pitchFamily="49" charset="0"/>
                <a:cs typeface="Consolas" pitchFamily="49" charset="0"/>
              </a:rPr>
              <a:t>[</a:t>
            </a:r>
            <a:r>
              <a:rPr lang="en-US" sz="1400" dirty="0" err="1">
                <a:solidFill>
                  <a:srgbClr val="000000"/>
                </a:solidFill>
                <a:latin typeface="Consolas" pitchFamily="49" charset="0"/>
                <a:cs typeface="Consolas" pitchFamily="49" charset="0"/>
              </a:rPr>
              <a:t>mscorlib</a:t>
            </a:r>
            <a:r>
              <a:rPr lang="en-US" sz="1400" dirty="0">
                <a:solidFill>
                  <a:srgbClr val="000000"/>
                </a:solidFill>
                <a:latin typeface="Consolas" pitchFamily="49" charset="0"/>
                <a:cs typeface="Consolas" pitchFamily="49" charset="0"/>
              </a:rPr>
              <a:t>]</a:t>
            </a:r>
            <a:r>
              <a:rPr lang="en-US" sz="1400" dirty="0" err="1">
                <a:solidFill>
                  <a:srgbClr val="000000"/>
                </a:solidFill>
                <a:latin typeface="Consolas" pitchFamily="49" charset="0"/>
                <a:cs typeface="Consolas" pitchFamily="49" charset="0"/>
              </a:rPr>
              <a:t>System.</a:t>
            </a:r>
            <a:r>
              <a:rPr lang="en-US" sz="1400" dirty="0" err="1">
                <a:solidFill>
                  <a:srgbClr val="2B91AF"/>
                </a:solidFill>
                <a:latin typeface="Consolas"/>
              </a:rPr>
              <a:t>Console</a:t>
            </a:r>
            <a:r>
              <a:rPr lang="en-US" sz="1400" dirty="0">
                <a:solidFill>
                  <a:srgbClr val="000000"/>
                </a:solidFill>
                <a:latin typeface="Consolas" pitchFamily="49" charset="0"/>
                <a:cs typeface="Consolas" pitchFamily="49" charset="0"/>
              </a:rPr>
              <a:t>::</a:t>
            </a:r>
            <a:r>
              <a:rPr lang="en-US" sz="1400" dirty="0" err="1">
                <a:solidFill>
                  <a:srgbClr val="000000"/>
                </a:solidFill>
                <a:latin typeface="Consolas" pitchFamily="49" charset="0"/>
                <a:cs typeface="Consolas" pitchFamily="49" charset="0"/>
              </a:rPr>
              <a:t>WriteLine</a:t>
            </a:r>
            <a:r>
              <a:rPr lang="en-US" sz="1400" dirty="0">
                <a:solidFill>
                  <a:srgbClr val="000000"/>
                </a:solidFill>
                <a:latin typeface="Consolas" pitchFamily="49" charset="0"/>
                <a:cs typeface="Consolas" pitchFamily="49" charset="0"/>
              </a:rPr>
              <a:t>(</a:t>
            </a:r>
            <a:r>
              <a:rPr lang="en-US" sz="1400" dirty="0">
                <a:solidFill>
                  <a:srgbClr val="0000FF"/>
                </a:solidFill>
                <a:latin typeface="Consolas"/>
              </a:rPr>
              <a:t>string</a:t>
            </a:r>
            <a:r>
              <a:rPr lang="en-US" sz="1400" dirty="0">
                <a:solidFill>
                  <a:srgbClr val="000000"/>
                </a:solidFill>
                <a:latin typeface="Consolas" pitchFamily="49" charset="0"/>
                <a:cs typeface="Consolas" pitchFamily="49" charset="0"/>
              </a:rPr>
              <a:t>)</a:t>
            </a:r>
          </a:p>
          <a:p>
            <a:pPr defTabSz="914367"/>
            <a:r>
              <a:rPr lang="en-US" sz="1400" dirty="0">
                <a:solidFill>
                  <a:srgbClr val="000000"/>
                </a:solidFill>
                <a:latin typeface="Consolas" pitchFamily="49" charset="0"/>
                <a:cs typeface="Consolas" pitchFamily="49" charset="0"/>
              </a:rPr>
              <a:t>    L_000a: </a:t>
            </a:r>
            <a:r>
              <a:rPr lang="en-US" sz="1400" dirty="0">
                <a:solidFill>
                  <a:srgbClr val="0000FF"/>
                </a:solidFill>
                <a:latin typeface="Consolas"/>
              </a:rPr>
              <a:t>ret</a:t>
            </a:r>
            <a:r>
              <a:rPr lang="en-US" sz="1400" dirty="0">
                <a:solidFill>
                  <a:srgbClr val="000000"/>
                </a:solidFill>
                <a:latin typeface="Consolas" pitchFamily="49" charset="0"/>
                <a:cs typeface="Consolas" pitchFamily="49" charset="0"/>
              </a:rPr>
              <a:t> </a:t>
            </a:r>
          </a:p>
          <a:p>
            <a:pPr defTabSz="914367"/>
            <a:r>
              <a:rPr lang="en-US" sz="1400" dirty="0">
                <a:solidFill>
                  <a:srgbClr val="000000"/>
                </a:solidFill>
                <a:latin typeface="Consolas" pitchFamily="49" charset="0"/>
                <a:cs typeface="Consolas" pitchFamily="49" charset="0"/>
              </a:rPr>
              <a:t>}</a:t>
            </a:r>
          </a:p>
        </p:txBody>
      </p:sp>
    </p:spTree>
    <p:extLst>
      <p:ext uri="{BB962C8B-B14F-4D97-AF65-F5344CB8AC3E}">
        <p14:creationId xmlns:p14="http://schemas.microsoft.com/office/powerpoint/2010/main" val="1156719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Libraries should expose chunky </a:t>
            </a:r>
            <a:r>
              <a:rPr lang="en-US" dirty="0" err="1">
                <a:solidFill>
                  <a:srgbClr val="0078D7"/>
                </a:solidFill>
              </a:rPr>
              <a:t>async</a:t>
            </a:r>
            <a:r>
              <a:rPr lang="en-US" dirty="0">
                <a:solidFill>
                  <a:srgbClr val="0078D7"/>
                </a:solidFill>
              </a:rPr>
              <a:t> APIs</a:t>
            </a:r>
          </a:p>
        </p:txBody>
      </p:sp>
      <p:sp>
        <p:nvSpPr>
          <p:cNvPr id="3" name="Content Placeholder 2"/>
          <p:cNvSpPr>
            <a:spLocks noGrp="1"/>
          </p:cNvSpPr>
          <p:nvPr>
            <p:ph type="body" sz="quarter" idx="10"/>
          </p:nvPr>
        </p:nvSpPr>
        <p:spPr/>
        <p:txBody>
          <a:bodyPr>
            <a:normAutofit/>
          </a:bodyPr>
          <a:lstStyle/>
          <a:p>
            <a:r>
              <a:rPr lang="en-US" dirty="0">
                <a:solidFill>
                  <a:schemeClr val="tx2"/>
                </a:solidFill>
              </a:rPr>
              <a:t>Not so for asynchronous methods</a:t>
            </a:r>
          </a:p>
          <a:p>
            <a:pPr lvl="1"/>
            <a:endParaRPr lang="en-US" dirty="0"/>
          </a:p>
          <a:p>
            <a:endParaRPr lang="en-US" dirty="0"/>
          </a:p>
          <a:p>
            <a:endParaRPr lang="en-US" dirty="0"/>
          </a:p>
          <a:p>
            <a:endParaRPr lang="en-US" dirty="0"/>
          </a:p>
          <a:p>
            <a:endParaRPr lang="en-US" dirty="0"/>
          </a:p>
        </p:txBody>
      </p:sp>
      <p:sp>
        <p:nvSpPr>
          <p:cNvPr id="4" name="TextBox 3"/>
          <p:cNvSpPr txBox="1"/>
          <p:nvPr/>
        </p:nvSpPr>
        <p:spPr>
          <a:xfrm>
            <a:off x="1009155" y="2007907"/>
            <a:ext cx="10997667" cy="736778"/>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400" dirty="0">
                <a:solidFill>
                  <a:srgbClr val="0000FF"/>
                </a:solidFill>
                <a:latin typeface="Consolas"/>
              </a:rPr>
              <a:t>public static </a:t>
            </a:r>
            <a:r>
              <a:rPr lang="en-US" sz="1400" b="1" dirty="0" err="1">
                <a:solidFill>
                  <a:srgbClr val="0000FF"/>
                </a:solidFill>
                <a:latin typeface="Consolas"/>
              </a:rPr>
              <a:t>async</a:t>
            </a:r>
            <a:r>
              <a:rPr lang="en-US" sz="1400" b="1" dirty="0">
                <a:solidFill>
                  <a:srgbClr val="0000FF"/>
                </a:solidFill>
                <a:latin typeface="Consolas"/>
              </a:rPr>
              <a:t> </a:t>
            </a:r>
            <a:r>
              <a:rPr lang="en-US" sz="1400" b="1" dirty="0">
                <a:solidFill>
                  <a:srgbClr val="2B91AF"/>
                </a:solidFill>
                <a:latin typeface="Consolas"/>
              </a:rPr>
              <a:t>Task</a:t>
            </a:r>
            <a:r>
              <a:rPr lang="en-US" sz="1400" dirty="0">
                <a:solidFill>
                  <a:srgbClr val="2B91AF"/>
                </a:solidFill>
                <a:latin typeface="Consolas"/>
              </a:rPr>
              <a:t> </a:t>
            </a:r>
            <a:r>
              <a:rPr lang="en-US" sz="1400" dirty="0" err="1">
                <a:solidFill>
                  <a:srgbClr val="000000"/>
                </a:solidFill>
                <a:latin typeface="Consolas" pitchFamily="49" charset="0"/>
                <a:cs typeface="Consolas" pitchFamily="49" charset="0"/>
              </a:rPr>
              <a:t>SimpleBody</a:t>
            </a:r>
            <a:r>
              <a:rPr lang="en-US" sz="1400" dirty="0">
                <a:solidFill>
                  <a:srgbClr val="000000"/>
                </a:solidFill>
                <a:latin typeface="Consolas" pitchFamily="49" charset="0"/>
                <a:cs typeface="Consolas" pitchFamily="49" charset="0"/>
              </a:rPr>
              <a:t>() {</a:t>
            </a:r>
          </a:p>
          <a:p>
            <a:pPr defTabSz="914367"/>
            <a:r>
              <a:rPr lang="en-US" sz="1400" dirty="0">
                <a:solidFill>
                  <a:srgbClr val="000000"/>
                </a:solidFill>
                <a:latin typeface="Consolas" pitchFamily="49" charset="0"/>
                <a:cs typeface="Consolas" pitchFamily="49" charset="0"/>
              </a:rPr>
              <a:t>  </a:t>
            </a:r>
            <a:r>
              <a:rPr lang="en-US" sz="1400" dirty="0" err="1">
                <a:solidFill>
                  <a:srgbClr val="2B91AF"/>
                </a:solidFill>
                <a:latin typeface="Consolas"/>
              </a:rPr>
              <a:t>Console</a:t>
            </a:r>
            <a:r>
              <a:rPr lang="en-US" sz="1400" dirty="0" err="1">
                <a:solidFill>
                  <a:srgbClr val="000000"/>
                </a:solidFill>
                <a:latin typeface="Consolas" pitchFamily="49" charset="0"/>
                <a:cs typeface="Consolas" pitchFamily="49" charset="0"/>
              </a:rPr>
              <a:t>.WriteLine</a:t>
            </a:r>
            <a:r>
              <a:rPr lang="en-US" sz="1400" dirty="0">
                <a:solidFill>
                  <a:srgbClr val="000000"/>
                </a:solidFill>
                <a:latin typeface="Consolas" pitchFamily="49" charset="0"/>
                <a:cs typeface="Consolas" pitchFamily="49" charset="0"/>
              </a:rPr>
              <a:t>(</a:t>
            </a:r>
            <a:r>
              <a:rPr lang="en-US" sz="1400" dirty="0">
                <a:solidFill>
                  <a:srgbClr val="A31515"/>
                </a:solidFill>
                <a:latin typeface="Consolas"/>
              </a:rPr>
              <a:t>"Hello, </a:t>
            </a:r>
            <a:r>
              <a:rPr lang="en-US" sz="1400" dirty="0" err="1">
                <a:solidFill>
                  <a:srgbClr val="A31515"/>
                </a:solidFill>
                <a:latin typeface="Consolas"/>
              </a:rPr>
              <a:t>Async</a:t>
            </a:r>
            <a:r>
              <a:rPr lang="en-US" sz="1400" dirty="0">
                <a:solidFill>
                  <a:srgbClr val="A31515"/>
                </a:solidFill>
                <a:latin typeface="Consolas"/>
              </a:rPr>
              <a:t> World!"</a:t>
            </a:r>
            <a:r>
              <a:rPr lang="en-US" sz="1400" dirty="0">
                <a:solidFill>
                  <a:srgbClr val="000000"/>
                </a:solidFill>
                <a:latin typeface="Consolas" pitchFamily="49" charset="0"/>
                <a:cs typeface="Consolas" pitchFamily="49" charset="0"/>
              </a:rPr>
              <a:t>);</a:t>
            </a:r>
          </a:p>
          <a:p>
            <a:pPr defTabSz="914367"/>
            <a:r>
              <a:rPr lang="en-US" sz="1400" dirty="0">
                <a:solidFill>
                  <a:srgbClr val="000000"/>
                </a:solidFill>
                <a:latin typeface="Consolas" pitchFamily="49" charset="0"/>
                <a:cs typeface="Consolas" pitchFamily="49" charset="0"/>
              </a:rPr>
              <a:t>}</a:t>
            </a:r>
          </a:p>
        </p:txBody>
      </p:sp>
      <p:sp>
        <p:nvSpPr>
          <p:cNvPr id="5" name="TextBox 4"/>
          <p:cNvSpPr txBox="1"/>
          <p:nvPr/>
        </p:nvSpPr>
        <p:spPr>
          <a:xfrm>
            <a:off x="1009155" y="2886030"/>
            <a:ext cx="10997667" cy="2801220"/>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pPr defTabSz="914367"/>
            <a:r>
              <a:rPr lang="en-US" sz="1000" dirty="0">
                <a:solidFill>
                  <a:srgbClr val="0000FF"/>
                </a:solidFill>
                <a:latin typeface="Consolas"/>
              </a:rPr>
              <a:t>.method public </a:t>
            </a:r>
            <a:r>
              <a:rPr lang="en-US" sz="1000" dirty="0" err="1">
                <a:solidFill>
                  <a:srgbClr val="0000FF"/>
                </a:solidFill>
                <a:latin typeface="Consolas"/>
              </a:rPr>
              <a:t>hidebysig</a:t>
            </a:r>
            <a:r>
              <a:rPr lang="en-US" sz="1000" dirty="0">
                <a:solidFill>
                  <a:srgbClr val="0000FF"/>
                </a:solidFill>
                <a:latin typeface="Consolas"/>
              </a:rPr>
              <a:t> static class </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System.Threading.Tasks.</a:t>
            </a:r>
            <a:r>
              <a:rPr lang="en-US" sz="1000" dirty="0" err="1">
                <a:solidFill>
                  <a:srgbClr val="2B91AF"/>
                </a:solidFill>
                <a:latin typeface="Consolas"/>
              </a:rPr>
              <a:t>Task</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SimpleBody</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cil</a:t>
            </a:r>
            <a:r>
              <a:rPr lang="en-US" sz="1000" dirty="0">
                <a:solidFill>
                  <a:srgbClr val="0000FF"/>
                </a:solidFill>
                <a:latin typeface="Consolas"/>
              </a:rPr>
              <a:t> managed</a:t>
            </a:r>
          </a:p>
          <a:p>
            <a:pPr defTabSz="914367"/>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.custom instance void </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System.Diagnostics.</a:t>
            </a:r>
            <a:r>
              <a:rPr lang="en-US" sz="1000" dirty="0" err="1">
                <a:solidFill>
                  <a:srgbClr val="2B91AF"/>
                </a:solidFill>
                <a:latin typeface="Consolas"/>
              </a:rPr>
              <a:t>DebuggerStepThroughAttribute</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ctor</a:t>
            </a:r>
            <a:r>
              <a:rPr lang="en-US" sz="1000" dirty="0">
                <a:solidFill>
                  <a:srgbClr val="000000"/>
                </a:solidFill>
                <a:latin typeface="Consolas" pitchFamily="49" charset="0"/>
                <a:cs typeface="Consolas" pitchFamily="49" charset="0"/>
              </a:rPr>
              <a:t>() = ( 01 00 00 00 ) </a:t>
            </a:r>
          </a:p>
          <a:p>
            <a:pPr defTabSz="914367"/>
            <a:r>
              <a:rPr lang="en-US" sz="1000" dirty="0">
                <a:solidFill>
                  <a:srgbClr val="000000"/>
                </a:solidFill>
                <a:latin typeface="Consolas" pitchFamily="49" charset="0"/>
                <a:cs typeface="Consolas" pitchFamily="49" charset="0"/>
              </a:rPr>
              <a:t>  </a:t>
            </a:r>
            <a:r>
              <a:rPr lang="en-US" sz="1000" dirty="0">
                <a:solidFill>
                  <a:srgbClr val="008000"/>
                </a:solidFill>
                <a:latin typeface="Consolas"/>
              </a:rPr>
              <a:t>// Code size       32 (0x20)</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a:t>
            </a:r>
            <a:r>
              <a:rPr lang="en-US" sz="1000" dirty="0" err="1">
                <a:solidFill>
                  <a:srgbClr val="0000FF"/>
                </a:solidFill>
                <a:latin typeface="Consolas"/>
              </a:rPr>
              <a:t>maxstack</a:t>
            </a:r>
            <a:r>
              <a:rPr lang="en-US" sz="1000" dirty="0">
                <a:solidFill>
                  <a:srgbClr val="0000FF"/>
                </a:solidFill>
                <a:latin typeface="Consolas"/>
              </a:rPr>
              <a:t>  </a:t>
            </a:r>
            <a:r>
              <a:rPr lang="en-US" sz="1000" dirty="0">
                <a:solidFill>
                  <a:srgbClr val="A31515"/>
                </a:solidFill>
                <a:latin typeface="Consolas"/>
              </a:rPr>
              <a:t>2</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.locals </a:t>
            </a:r>
            <a:r>
              <a:rPr lang="en-US" sz="1000" dirty="0" err="1">
                <a:solidFill>
                  <a:srgbClr val="0000FF"/>
                </a:solidFill>
                <a:latin typeface="Consolas"/>
              </a:rPr>
              <a:t>init</a:t>
            </a:r>
            <a:r>
              <a:rPr lang="en-US" sz="1000" dirty="0">
                <a:solidFill>
                  <a:srgbClr val="0000FF"/>
                </a:solidFill>
                <a:latin typeface="Consolas"/>
              </a:rPr>
              <a:t> </a:t>
            </a:r>
            <a:r>
              <a:rPr lang="en-US" sz="1000" dirty="0">
                <a:solidFill>
                  <a:srgbClr val="000000"/>
                </a:solidFill>
                <a:latin typeface="Consolas" pitchFamily="49" charset="0"/>
                <a:cs typeface="Consolas" pitchFamily="49" charset="0"/>
              </a:rPr>
              <a:t>([0] </a:t>
            </a:r>
            <a:r>
              <a:rPr lang="en-US" sz="1000" dirty="0" err="1">
                <a:solidFill>
                  <a:srgbClr val="0000FF"/>
                </a:solidFill>
                <a:latin typeface="Consolas"/>
              </a:rPr>
              <a:t>valuetype</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 V_0)</a:t>
            </a:r>
          </a:p>
          <a:p>
            <a:pPr defTabSz="914367"/>
            <a:r>
              <a:rPr lang="en-US" sz="1000" dirty="0">
                <a:solidFill>
                  <a:srgbClr val="000000"/>
                </a:solidFill>
                <a:latin typeface="Consolas" pitchFamily="49" charset="0"/>
                <a:cs typeface="Consolas" pitchFamily="49" charset="0"/>
              </a:rPr>
              <a:t>  IL_0000:  </a:t>
            </a:r>
            <a:r>
              <a:rPr lang="en-US" sz="1000" dirty="0" err="1">
                <a:solidFill>
                  <a:srgbClr val="0000FF"/>
                </a:solidFill>
                <a:latin typeface="Consolas"/>
              </a:rPr>
              <a:t>ldloca.s</a:t>
            </a:r>
            <a:r>
              <a:rPr lang="en-US" sz="1000" dirty="0">
                <a:solidFill>
                  <a:srgbClr val="0000FF"/>
                </a:solidFill>
                <a:latin typeface="Consolas"/>
              </a:rPr>
              <a:t>  </a:t>
            </a:r>
            <a:r>
              <a:rPr lang="en-US" sz="1000" dirty="0">
                <a:solidFill>
                  <a:srgbClr val="000000"/>
                </a:solidFill>
                <a:latin typeface="Consolas" pitchFamily="49" charset="0"/>
                <a:cs typeface="Consolas" pitchFamily="49" charset="0"/>
              </a:rPr>
              <a:t> V_0</a:t>
            </a:r>
          </a:p>
          <a:p>
            <a:pPr defTabSz="914367"/>
            <a:r>
              <a:rPr lang="en-US" sz="1000" dirty="0">
                <a:solidFill>
                  <a:srgbClr val="000000"/>
                </a:solidFill>
                <a:latin typeface="Consolas" pitchFamily="49" charset="0"/>
                <a:cs typeface="Consolas" pitchFamily="49" charset="0"/>
              </a:rPr>
              <a:t>  IL_0002:  </a:t>
            </a:r>
            <a:r>
              <a:rPr lang="en-US" sz="1000" dirty="0">
                <a:solidFill>
                  <a:srgbClr val="0000FF"/>
                </a:solidFill>
                <a:latin typeface="Consolas"/>
              </a:rPr>
              <a:t>call      </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valuetype</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::Create()</a:t>
            </a:r>
          </a:p>
          <a:p>
            <a:pPr defTabSz="914367"/>
            <a:r>
              <a:rPr lang="en-US" sz="1000" dirty="0">
                <a:solidFill>
                  <a:srgbClr val="000000"/>
                </a:solidFill>
                <a:latin typeface="Consolas" pitchFamily="49" charset="0"/>
                <a:cs typeface="Consolas" pitchFamily="49" charset="0"/>
              </a:rPr>
              <a:t>  IL_0007:  </a:t>
            </a:r>
            <a:r>
              <a:rPr lang="en-US" sz="1000" dirty="0" err="1">
                <a:solidFill>
                  <a:srgbClr val="0000FF"/>
                </a:solidFill>
                <a:latin typeface="Consolas"/>
              </a:rPr>
              <a:t>stfld</a:t>
            </a:r>
            <a:r>
              <a:rPr lang="en-US" sz="1000" dirty="0">
                <a:solidFill>
                  <a:srgbClr val="0000FF"/>
                </a:solidFill>
                <a:latin typeface="Consolas"/>
              </a:rPr>
              <a:t>  </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valuetype</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a:t>
            </a:r>
            <a:r>
              <a:rPr lang="en-US" sz="1000" dirty="0" err="1">
                <a:solidFill>
                  <a:srgbClr val="000000"/>
                </a:solidFill>
                <a:latin typeface="Consolas" pitchFamily="49" charset="0"/>
                <a:cs typeface="Consolas" pitchFamily="49" charset="0"/>
              </a:rPr>
              <a:t>t__builder</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IL_000c:  </a:t>
            </a:r>
            <a:r>
              <a:rPr lang="en-US" sz="1000" dirty="0" err="1">
                <a:solidFill>
                  <a:srgbClr val="0000FF"/>
                </a:solidFill>
                <a:latin typeface="Consolas"/>
              </a:rPr>
              <a:t>ldloca.s</a:t>
            </a:r>
            <a:r>
              <a:rPr lang="en-US" sz="1000" dirty="0">
                <a:solidFill>
                  <a:srgbClr val="0000FF"/>
                </a:solidFill>
                <a:latin typeface="Consolas"/>
              </a:rPr>
              <a:t> </a:t>
            </a:r>
            <a:r>
              <a:rPr lang="en-US" sz="1000" dirty="0">
                <a:solidFill>
                  <a:srgbClr val="000000"/>
                </a:solidFill>
                <a:latin typeface="Consolas" pitchFamily="49" charset="0"/>
                <a:cs typeface="Consolas" pitchFamily="49" charset="0"/>
              </a:rPr>
              <a:t>  V_0</a:t>
            </a:r>
          </a:p>
          <a:p>
            <a:pPr defTabSz="914367"/>
            <a:r>
              <a:rPr lang="en-US" sz="1000" dirty="0">
                <a:solidFill>
                  <a:srgbClr val="000000"/>
                </a:solidFill>
                <a:latin typeface="Consolas" pitchFamily="49" charset="0"/>
                <a:cs typeface="Consolas" pitchFamily="49" charset="0"/>
              </a:rPr>
              <a:t>  IL_000e:  </a:t>
            </a:r>
            <a:r>
              <a:rPr lang="en-US" sz="1000" dirty="0">
                <a:solidFill>
                  <a:srgbClr val="0000FF"/>
                </a:solidFill>
                <a:latin typeface="Consolas"/>
              </a:rPr>
              <a:t>call  </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instance</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void</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MoveNext</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IL_0013:  </a:t>
            </a:r>
            <a:r>
              <a:rPr lang="en-US" sz="1000" dirty="0" err="1">
                <a:solidFill>
                  <a:srgbClr val="0000FF"/>
                </a:solidFill>
                <a:latin typeface="Consolas"/>
              </a:rPr>
              <a:t>ldloca.s</a:t>
            </a:r>
            <a:r>
              <a:rPr lang="en-US" sz="1000" dirty="0">
                <a:solidFill>
                  <a:srgbClr val="000000"/>
                </a:solidFill>
                <a:latin typeface="Consolas" pitchFamily="49" charset="0"/>
                <a:cs typeface="Consolas" pitchFamily="49" charset="0"/>
              </a:rPr>
              <a:t>   V_0</a:t>
            </a:r>
          </a:p>
          <a:p>
            <a:pPr defTabSz="914367"/>
            <a:r>
              <a:rPr lang="en-US" sz="1000" dirty="0">
                <a:solidFill>
                  <a:srgbClr val="000000"/>
                </a:solidFill>
                <a:latin typeface="Consolas" pitchFamily="49" charset="0"/>
                <a:cs typeface="Consolas" pitchFamily="49" charset="0"/>
              </a:rPr>
              <a:t>  IL_0015:  </a:t>
            </a:r>
            <a:r>
              <a:rPr lang="en-US" sz="1000" dirty="0" err="1">
                <a:solidFill>
                  <a:srgbClr val="0000FF"/>
                </a:solidFill>
                <a:latin typeface="Consolas"/>
              </a:rPr>
              <a:t>ldflda</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valuetype</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a:t>
            </a:r>
            <a:r>
              <a:rPr lang="en-US" sz="1000" dirty="0" err="1">
                <a:solidFill>
                  <a:srgbClr val="000000"/>
                </a:solidFill>
                <a:latin typeface="Consolas" pitchFamily="49" charset="0"/>
                <a:cs typeface="Consolas" pitchFamily="49" charset="0"/>
              </a:rPr>
              <a:t>t__builder</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IL_001a:  </a:t>
            </a:r>
            <a:r>
              <a:rPr lang="en-US" sz="1000" dirty="0">
                <a:solidFill>
                  <a:srgbClr val="0000FF"/>
                </a:solidFill>
                <a:latin typeface="Consolas"/>
              </a:rPr>
              <a:t>call </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instance class</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System.Threading.Tasks.</a:t>
            </a:r>
            <a:r>
              <a:rPr lang="en-US" sz="1000" dirty="0" err="1">
                <a:solidFill>
                  <a:srgbClr val="2B91AF"/>
                </a:solidFill>
                <a:latin typeface="Consolas"/>
              </a:rPr>
              <a:t>Task</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get_Task</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IL_001f:  </a:t>
            </a:r>
            <a:r>
              <a:rPr lang="en-US" sz="1000" dirty="0">
                <a:solidFill>
                  <a:srgbClr val="0000FF"/>
                </a:solidFill>
                <a:latin typeface="Consolas"/>
              </a:rPr>
              <a:t>ret</a:t>
            </a:r>
          </a:p>
          <a:p>
            <a:pPr defTabSz="914367"/>
            <a:r>
              <a:rPr lang="en-US" sz="1000" dirty="0">
                <a:solidFill>
                  <a:srgbClr val="000000"/>
                </a:solidFill>
                <a:latin typeface="Consolas" pitchFamily="49" charset="0"/>
                <a:cs typeface="Consolas" pitchFamily="49" charset="0"/>
              </a:rPr>
              <a:t>}</a:t>
            </a:r>
          </a:p>
        </p:txBody>
      </p:sp>
      <p:sp>
        <p:nvSpPr>
          <p:cNvPr id="9" name="Rectangle 8"/>
          <p:cNvSpPr/>
          <p:nvPr/>
        </p:nvSpPr>
        <p:spPr bwMode="auto">
          <a:xfrm>
            <a:off x="5571535" y="4531158"/>
            <a:ext cx="822590" cy="347422"/>
          </a:xfrm>
          <a:prstGeom prst="rect">
            <a:avLst/>
          </a:prstGeom>
          <a:solidFill>
            <a:srgbClr val="FFFF00">
              <a:alpha val="14000"/>
            </a:srgbClr>
          </a:solid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13945"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6" name="TextBox 5"/>
          <p:cNvSpPr txBox="1"/>
          <p:nvPr/>
        </p:nvSpPr>
        <p:spPr>
          <a:xfrm>
            <a:off x="3558584" y="357051"/>
            <a:ext cx="8448239" cy="6372466"/>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noAutofit/>
          </a:bodyPr>
          <a:lstStyle/>
          <a:p>
            <a:pPr defTabSz="914367"/>
            <a:r>
              <a:rPr lang="en-US" sz="1000" dirty="0">
                <a:solidFill>
                  <a:srgbClr val="0000FF"/>
                </a:solidFill>
                <a:latin typeface="Consolas"/>
              </a:rPr>
              <a:t>.method public </a:t>
            </a:r>
            <a:r>
              <a:rPr lang="en-US" sz="1000" dirty="0" err="1">
                <a:solidFill>
                  <a:srgbClr val="0000FF"/>
                </a:solidFill>
                <a:latin typeface="Consolas"/>
              </a:rPr>
              <a:t>hidebysig</a:t>
            </a:r>
            <a:r>
              <a:rPr lang="en-US" sz="1000" dirty="0">
                <a:solidFill>
                  <a:srgbClr val="0000FF"/>
                </a:solidFill>
                <a:latin typeface="Consolas"/>
              </a:rPr>
              <a:t> instance void</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MoveNext</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cil</a:t>
            </a:r>
            <a:r>
              <a:rPr lang="en-US" sz="1000" dirty="0">
                <a:solidFill>
                  <a:srgbClr val="0000FF"/>
                </a:solidFill>
                <a:latin typeface="Consolas"/>
              </a:rPr>
              <a:t> managed</a:t>
            </a:r>
          </a:p>
          <a:p>
            <a:pPr defTabSz="914367"/>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a:t>
            </a:r>
            <a:r>
              <a:rPr lang="en-US" sz="1000" dirty="0">
                <a:solidFill>
                  <a:srgbClr val="008000"/>
                </a:solidFill>
                <a:latin typeface="Consolas"/>
              </a:rPr>
              <a:t>// Code size       66 (0x42)</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a:t>
            </a:r>
            <a:r>
              <a:rPr lang="en-US" sz="1000" dirty="0" err="1">
                <a:solidFill>
                  <a:srgbClr val="0000FF"/>
                </a:solidFill>
                <a:latin typeface="Consolas"/>
              </a:rPr>
              <a:t>maxstack</a:t>
            </a:r>
            <a:r>
              <a:rPr lang="en-US" sz="1000" dirty="0">
                <a:solidFill>
                  <a:srgbClr val="000000"/>
                </a:solidFill>
                <a:latin typeface="Consolas" pitchFamily="49" charset="0"/>
                <a:cs typeface="Consolas" pitchFamily="49" charset="0"/>
              </a:rPr>
              <a:t>  2</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.locals </a:t>
            </a:r>
            <a:r>
              <a:rPr lang="en-US" sz="1000" dirty="0" err="1">
                <a:solidFill>
                  <a:srgbClr val="0000FF"/>
                </a:solidFill>
                <a:latin typeface="Consolas"/>
              </a:rPr>
              <a:t>init</a:t>
            </a:r>
            <a:r>
              <a:rPr lang="en-US" sz="1000" dirty="0">
                <a:solidFill>
                  <a:srgbClr val="0000FF"/>
                </a:solidFill>
                <a:latin typeface="Consolas"/>
              </a:rPr>
              <a:t> </a:t>
            </a:r>
            <a:r>
              <a:rPr lang="en-US" sz="1000" dirty="0">
                <a:solidFill>
                  <a:srgbClr val="000000"/>
                </a:solidFill>
                <a:latin typeface="Consolas" pitchFamily="49" charset="0"/>
                <a:cs typeface="Consolas" pitchFamily="49" charset="0"/>
              </a:rPr>
              <a:t>([0] </a:t>
            </a:r>
            <a:r>
              <a:rPr lang="en-US" sz="1000" dirty="0" err="1">
                <a:solidFill>
                  <a:srgbClr val="0000FF"/>
                </a:solidFill>
                <a:latin typeface="Consolas"/>
              </a:rPr>
              <a:t>bool</a:t>
            </a:r>
            <a:r>
              <a:rPr lang="en-US" sz="1000" dirty="0">
                <a:solidFill>
                  <a:srgbClr val="000000"/>
                </a:solidFill>
                <a:latin typeface="Consolas" pitchFamily="49" charset="0"/>
                <a:cs typeface="Consolas" pitchFamily="49" charset="0"/>
              </a:rPr>
              <a:t> '&lt;&gt;t__</a:t>
            </a:r>
            <a:r>
              <a:rPr lang="en-US" sz="1000" dirty="0" err="1">
                <a:solidFill>
                  <a:srgbClr val="000000"/>
                </a:solidFill>
                <a:latin typeface="Consolas" pitchFamily="49" charset="0"/>
                <a:cs typeface="Consolas" pitchFamily="49" charset="0"/>
              </a:rPr>
              <a:t>doFinallyBodies</a:t>
            </a:r>
            <a:r>
              <a:rPr lang="en-US" sz="1000" dirty="0">
                <a:solidFill>
                  <a:srgbClr val="000000"/>
                </a:solidFill>
                <a:latin typeface="Consolas" pitchFamily="49" charset="0"/>
                <a:cs typeface="Consolas" pitchFamily="49" charset="0"/>
              </a:rPr>
              <a:t>', [1] class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a:t>
            </a:r>
            <a:r>
              <a:rPr lang="en-US" sz="1000" dirty="0" err="1">
                <a:solidFill>
                  <a:srgbClr val="2B91AF"/>
                </a:solidFill>
                <a:latin typeface="Consolas"/>
              </a:rPr>
              <a:t>Exception</a:t>
            </a:r>
            <a:r>
              <a:rPr lang="en-US" sz="1000" dirty="0">
                <a:solidFill>
                  <a:srgbClr val="000000"/>
                </a:solidFill>
                <a:latin typeface="Consolas" pitchFamily="49" charset="0"/>
                <a:cs typeface="Consolas" pitchFamily="49" charset="0"/>
              </a:rPr>
              <a:t> '&lt;&gt;</a:t>
            </a:r>
            <a:r>
              <a:rPr lang="en-US" sz="1000" dirty="0" err="1">
                <a:solidFill>
                  <a:srgbClr val="000000"/>
                </a:solidFill>
                <a:latin typeface="Consolas" pitchFamily="49" charset="0"/>
                <a:cs typeface="Consolas" pitchFamily="49" charset="0"/>
              </a:rPr>
              <a:t>t__ex</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.try</a:t>
            </a:r>
          </a:p>
          <a:p>
            <a:pPr defTabSz="914367"/>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IL_0000:  </a:t>
            </a:r>
            <a:r>
              <a:rPr lang="en-US" sz="1000" dirty="0">
                <a:solidFill>
                  <a:srgbClr val="0000FF"/>
                </a:solidFill>
                <a:latin typeface="Consolas"/>
              </a:rPr>
              <a:t>ldc.i4.1</a:t>
            </a:r>
          </a:p>
          <a:p>
            <a:pPr defTabSz="914367"/>
            <a:r>
              <a:rPr lang="en-US" sz="1000" dirty="0">
                <a:solidFill>
                  <a:srgbClr val="000000"/>
                </a:solidFill>
                <a:latin typeface="Consolas" pitchFamily="49" charset="0"/>
                <a:cs typeface="Consolas" pitchFamily="49" charset="0"/>
              </a:rPr>
              <a:t>    IL_0001:  </a:t>
            </a:r>
            <a:r>
              <a:rPr lang="en-US" sz="1000" dirty="0">
                <a:solidFill>
                  <a:srgbClr val="0000FF"/>
                </a:solidFill>
                <a:latin typeface="Consolas"/>
              </a:rPr>
              <a:t>stloc.0</a:t>
            </a:r>
          </a:p>
          <a:p>
            <a:pPr defTabSz="914367"/>
            <a:r>
              <a:rPr lang="en-US" sz="1000" dirty="0">
                <a:solidFill>
                  <a:srgbClr val="000000"/>
                </a:solidFill>
                <a:latin typeface="Consolas" pitchFamily="49" charset="0"/>
                <a:cs typeface="Consolas" pitchFamily="49" charset="0"/>
              </a:rPr>
              <a:t>    IL_0002:  </a:t>
            </a:r>
            <a:r>
              <a:rPr lang="en-US" sz="1000" dirty="0">
                <a:solidFill>
                  <a:srgbClr val="0000FF"/>
                </a:solidFill>
                <a:latin typeface="Consolas"/>
              </a:rPr>
              <a:t>ldarg.0</a:t>
            </a:r>
          </a:p>
          <a:p>
            <a:pPr defTabSz="914367"/>
            <a:r>
              <a:rPr lang="en-US" sz="1000" dirty="0">
                <a:solidFill>
                  <a:srgbClr val="000000"/>
                </a:solidFill>
                <a:latin typeface="Consolas" pitchFamily="49" charset="0"/>
                <a:cs typeface="Consolas" pitchFamily="49" charset="0"/>
              </a:rPr>
              <a:t>    IL_0003:  </a:t>
            </a:r>
            <a:r>
              <a:rPr lang="en-US" sz="1000" dirty="0" err="1">
                <a:solidFill>
                  <a:srgbClr val="0000FF"/>
                </a:solidFill>
                <a:latin typeface="Consolas"/>
              </a:rPr>
              <a:t>ldfld</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int32</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::'&lt;&gt;1__state'</a:t>
            </a:r>
          </a:p>
          <a:p>
            <a:pPr defTabSz="914367"/>
            <a:r>
              <a:rPr lang="en-US" sz="1000" dirty="0">
                <a:solidFill>
                  <a:srgbClr val="000000"/>
                </a:solidFill>
                <a:latin typeface="Consolas" pitchFamily="49" charset="0"/>
                <a:cs typeface="Consolas" pitchFamily="49" charset="0"/>
              </a:rPr>
              <a:t>    IL_0008:  </a:t>
            </a:r>
            <a:r>
              <a:rPr lang="en-US" sz="1000" dirty="0">
                <a:solidFill>
                  <a:srgbClr val="0000FF"/>
                </a:solidFill>
                <a:latin typeface="Consolas"/>
              </a:rPr>
              <a:t>ldc.i4.m1</a:t>
            </a:r>
          </a:p>
          <a:p>
            <a:pPr defTabSz="914367"/>
            <a:r>
              <a:rPr lang="en-US" sz="1000" dirty="0">
                <a:solidFill>
                  <a:srgbClr val="000000"/>
                </a:solidFill>
                <a:latin typeface="Consolas" pitchFamily="49" charset="0"/>
                <a:cs typeface="Consolas" pitchFamily="49" charset="0"/>
              </a:rPr>
              <a:t>    IL_0009:  </a:t>
            </a:r>
            <a:r>
              <a:rPr lang="en-US" sz="1000" dirty="0" err="1">
                <a:solidFill>
                  <a:srgbClr val="0000FF"/>
                </a:solidFill>
                <a:latin typeface="Consolas"/>
              </a:rPr>
              <a:t>bne.un.s</a:t>
            </a:r>
            <a:r>
              <a:rPr lang="en-US" sz="1000" dirty="0">
                <a:solidFill>
                  <a:srgbClr val="000000"/>
                </a:solidFill>
                <a:latin typeface="Consolas" pitchFamily="49" charset="0"/>
                <a:cs typeface="Consolas" pitchFamily="49" charset="0"/>
              </a:rPr>
              <a:t>   IL_000d</a:t>
            </a:r>
          </a:p>
          <a:p>
            <a:pPr defTabSz="914367"/>
            <a:r>
              <a:rPr lang="en-US" sz="1000" dirty="0">
                <a:solidFill>
                  <a:srgbClr val="000000"/>
                </a:solidFill>
                <a:latin typeface="Consolas" pitchFamily="49" charset="0"/>
                <a:cs typeface="Consolas" pitchFamily="49" charset="0"/>
              </a:rPr>
              <a:t>    IL_000b:  </a:t>
            </a:r>
            <a:r>
              <a:rPr lang="en-US" sz="1000" dirty="0" err="1">
                <a:solidFill>
                  <a:srgbClr val="0000FF"/>
                </a:solidFill>
                <a:latin typeface="Consolas"/>
              </a:rPr>
              <a:t>leave.s</a:t>
            </a:r>
            <a:r>
              <a:rPr lang="en-US" sz="1000" dirty="0">
                <a:solidFill>
                  <a:srgbClr val="000000"/>
                </a:solidFill>
                <a:latin typeface="Consolas" pitchFamily="49" charset="0"/>
                <a:cs typeface="Consolas" pitchFamily="49" charset="0"/>
              </a:rPr>
              <a:t>    IL_0041</a:t>
            </a:r>
          </a:p>
          <a:p>
            <a:pPr defTabSz="914367"/>
            <a:r>
              <a:rPr lang="en-US" sz="1000" dirty="0">
                <a:solidFill>
                  <a:srgbClr val="000000"/>
                </a:solidFill>
                <a:latin typeface="Consolas" pitchFamily="49" charset="0"/>
                <a:cs typeface="Consolas" pitchFamily="49" charset="0"/>
              </a:rPr>
              <a:t>    IL_000d:  </a:t>
            </a:r>
            <a:r>
              <a:rPr lang="en-US" sz="1000" dirty="0" err="1">
                <a:solidFill>
                  <a:srgbClr val="0000FF"/>
                </a:solidFill>
                <a:latin typeface="Consolas"/>
              </a:rPr>
              <a:t>ldstr</a:t>
            </a:r>
            <a:r>
              <a:rPr lang="en-US" sz="1000" dirty="0">
                <a:solidFill>
                  <a:srgbClr val="000000"/>
                </a:solidFill>
                <a:latin typeface="Consolas" pitchFamily="49" charset="0"/>
                <a:cs typeface="Consolas" pitchFamily="49" charset="0"/>
              </a:rPr>
              <a:t>      </a:t>
            </a:r>
            <a:r>
              <a:rPr lang="en-US" sz="1000" dirty="0">
                <a:solidFill>
                  <a:srgbClr val="A31515"/>
                </a:solidFill>
                <a:latin typeface="Consolas"/>
              </a:rPr>
              <a:t>"Hello, </a:t>
            </a:r>
            <a:r>
              <a:rPr lang="en-US" sz="1000" dirty="0" err="1">
                <a:solidFill>
                  <a:srgbClr val="A31515"/>
                </a:solidFill>
                <a:latin typeface="Consolas"/>
              </a:rPr>
              <a:t>Async</a:t>
            </a:r>
            <a:r>
              <a:rPr lang="en-US" sz="1000" dirty="0">
                <a:solidFill>
                  <a:srgbClr val="A31515"/>
                </a:solidFill>
                <a:latin typeface="Consolas"/>
              </a:rPr>
              <a:t> World!"</a:t>
            </a:r>
          </a:p>
          <a:p>
            <a:pPr defTabSz="914367"/>
            <a:r>
              <a:rPr lang="en-US" sz="1000" dirty="0">
                <a:solidFill>
                  <a:srgbClr val="000000"/>
                </a:solidFill>
                <a:latin typeface="Consolas" pitchFamily="49" charset="0"/>
                <a:cs typeface="Consolas" pitchFamily="49" charset="0"/>
              </a:rPr>
              <a:t>    IL_0012:  </a:t>
            </a:r>
            <a:r>
              <a:rPr lang="en-US" sz="1000" dirty="0">
                <a:solidFill>
                  <a:srgbClr val="0000FF"/>
                </a:solidFill>
                <a:latin typeface="Consolas"/>
              </a:rPr>
              <a:t>call</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void</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a:t>
            </a:r>
            <a:r>
              <a:rPr lang="en-US" sz="1000" dirty="0" err="1">
                <a:solidFill>
                  <a:srgbClr val="2B91AF"/>
                </a:solidFill>
                <a:latin typeface="Consolas"/>
              </a:rPr>
              <a:t>Console</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WriteLine</a:t>
            </a:r>
            <a:r>
              <a:rPr lang="en-US" sz="1000" dirty="0">
                <a:solidFill>
                  <a:srgbClr val="000000"/>
                </a:solidFill>
                <a:latin typeface="Consolas" pitchFamily="49" charset="0"/>
                <a:cs typeface="Consolas" pitchFamily="49" charset="0"/>
              </a:rPr>
              <a:t>(</a:t>
            </a:r>
            <a:r>
              <a:rPr lang="en-US" sz="1000" dirty="0">
                <a:solidFill>
                  <a:srgbClr val="0000FF"/>
                </a:solidFill>
                <a:latin typeface="Consolas"/>
              </a:rPr>
              <a:t>string</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IL_0017:  </a:t>
            </a:r>
            <a:r>
              <a:rPr lang="en-US" sz="1000" dirty="0" err="1">
                <a:solidFill>
                  <a:srgbClr val="0000FF"/>
                </a:solidFill>
                <a:latin typeface="Consolas"/>
              </a:rPr>
              <a:t>leave.s</a:t>
            </a:r>
            <a:r>
              <a:rPr lang="en-US" sz="1000" dirty="0">
                <a:solidFill>
                  <a:srgbClr val="000000"/>
                </a:solidFill>
                <a:latin typeface="Consolas" pitchFamily="49" charset="0"/>
                <a:cs typeface="Consolas" pitchFamily="49" charset="0"/>
              </a:rPr>
              <a:t>    IL_002f</a:t>
            </a:r>
          </a:p>
          <a:p>
            <a:pPr defTabSz="914367"/>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catch</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a:t>
            </a:r>
            <a:r>
              <a:rPr lang="en-US" sz="1000" dirty="0" err="1">
                <a:solidFill>
                  <a:srgbClr val="2B91AF"/>
                </a:solidFill>
                <a:latin typeface="Consolas"/>
              </a:rPr>
              <a:t>Exception</a:t>
            </a:r>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IL_0019:  </a:t>
            </a:r>
            <a:r>
              <a:rPr lang="en-US" sz="1000" dirty="0">
                <a:solidFill>
                  <a:srgbClr val="0000FF"/>
                </a:solidFill>
                <a:latin typeface="Consolas"/>
              </a:rPr>
              <a:t>stloc.1</a:t>
            </a:r>
          </a:p>
          <a:p>
            <a:pPr defTabSz="914367"/>
            <a:r>
              <a:rPr lang="en-US" sz="1000" dirty="0">
                <a:solidFill>
                  <a:srgbClr val="000000"/>
                </a:solidFill>
                <a:latin typeface="Consolas" pitchFamily="49" charset="0"/>
                <a:cs typeface="Consolas" pitchFamily="49" charset="0"/>
              </a:rPr>
              <a:t>    IL_001a:  </a:t>
            </a:r>
            <a:r>
              <a:rPr lang="en-US" sz="1000" dirty="0">
                <a:solidFill>
                  <a:srgbClr val="0000FF"/>
                </a:solidFill>
                <a:latin typeface="Consolas"/>
              </a:rPr>
              <a:t>ldarg.0</a:t>
            </a:r>
          </a:p>
          <a:p>
            <a:pPr defTabSz="914367"/>
            <a:r>
              <a:rPr lang="en-US" sz="1000" dirty="0">
                <a:solidFill>
                  <a:srgbClr val="000000"/>
                </a:solidFill>
                <a:latin typeface="Consolas" pitchFamily="49" charset="0"/>
                <a:cs typeface="Consolas" pitchFamily="49" charset="0"/>
              </a:rPr>
              <a:t>    IL_001b:  </a:t>
            </a:r>
            <a:r>
              <a:rPr lang="en-US" sz="1000" dirty="0">
                <a:solidFill>
                  <a:srgbClr val="0000FF"/>
                </a:solidFill>
                <a:latin typeface="Consolas"/>
              </a:rPr>
              <a:t>ldc.i4.m1</a:t>
            </a:r>
          </a:p>
          <a:p>
            <a:pPr defTabSz="914367"/>
            <a:r>
              <a:rPr lang="en-US" sz="1000" dirty="0">
                <a:solidFill>
                  <a:srgbClr val="000000"/>
                </a:solidFill>
                <a:latin typeface="Consolas" pitchFamily="49" charset="0"/>
                <a:cs typeface="Consolas" pitchFamily="49" charset="0"/>
              </a:rPr>
              <a:t>    IL_001c:  </a:t>
            </a:r>
            <a:r>
              <a:rPr lang="en-US" sz="1000" dirty="0" err="1">
                <a:solidFill>
                  <a:srgbClr val="0000FF"/>
                </a:solidFill>
                <a:latin typeface="Consolas"/>
              </a:rPr>
              <a:t>stfld</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int32</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::'&lt;&gt;1__state'</a:t>
            </a:r>
          </a:p>
          <a:p>
            <a:pPr defTabSz="914367"/>
            <a:r>
              <a:rPr lang="en-US" sz="1000" dirty="0">
                <a:solidFill>
                  <a:srgbClr val="000000"/>
                </a:solidFill>
                <a:latin typeface="Consolas" pitchFamily="49" charset="0"/>
                <a:cs typeface="Consolas" pitchFamily="49" charset="0"/>
              </a:rPr>
              <a:t>    IL_0021:  </a:t>
            </a:r>
            <a:r>
              <a:rPr lang="en-US" sz="1000" dirty="0">
                <a:solidFill>
                  <a:srgbClr val="0000FF"/>
                </a:solidFill>
                <a:latin typeface="Consolas"/>
              </a:rPr>
              <a:t>ldarg.0</a:t>
            </a:r>
          </a:p>
          <a:p>
            <a:pPr defTabSz="914367"/>
            <a:r>
              <a:rPr lang="en-US" sz="1000" dirty="0">
                <a:solidFill>
                  <a:srgbClr val="000000"/>
                </a:solidFill>
                <a:latin typeface="Consolas" pitchFamily="49" charset="0"/>
                <a:cs typeface="Consolas" pitchFamily="49" charset="0"/>
              </a:rPr>
              <a:t>    IL_0022:  </a:t>
            </a:r>
            <a:r>
              <a:rPr lang="en-US" sz="1000" dirty="0" err="1">
                <a:solidFill>
                  <a:srgbClr val="0000FF"/>
                </a:solidFill>
                <a:latin typeface="Consolas"/>
              </a:rPr>
              <a:t>ldflda</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valuetype</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a:t>
            </a:r>
            <a:r>
              <a:rPr lang="en-US" sz="1000" dirty="0" err="1">
                <a:solidFill>
                  <a:srgbClr val="000000"/>
                </a:solidFill>
                <a:latin typeface="Consolas" pitchFamily="49" charset="0"/>
                <a:cs typeface="Consolas" pitchFamily="49" charset="0"/>
              </a:rPr>
              <a:t>t__builder</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IL_0027:  </a:t>
            </a:r>
            <a:r>
              <a:rPr lang="en-US" sz="1000" dirty="0">
                <a:solidFill>
                  <a:srgbClr val="0000FF"/>
                </a:solidFill>
                <a:latin typeface="Consolas"/>
              </a:rPr>
              <a:t>ldloc.1</a:t>
            </a:r>
          </a:p>
          <a:p>
            <a:pPr defTabSz="914367"/>
            <a:r>
              <a:rPr lang="en-US" sz="1000" dirty="0">
                <a:solidFill>
                  <a:srgbClr val="000000"/>
                </a:solidFill>
                <a:latin typeface="Consolas" pitchFamily="49" charset="0"/>
                <a:cs typeface="Consolas" pitchFamily="49" charset="0"/>
              </a:rPr>
              <a:t>    IL_0028:  </a:t>
            </a:r>
            <a:r>
              <a:rPr lang="en-US" sz="1000" dirty="0">
                <a:solidFill>
                  <a:srgbClr val="0000FF"/>
                </a:solidFill>
                <a:latin typeface="Consolas"/>
              </a:rPr>
              <a:t>call</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instance void</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SetException</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class</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a:t>
            </a:r>
            <a:r>
              <a:rPr lang="en-US" sz="1000" dirty="0" err="1">
                <a:solidFill>
                  <a:srgbClr val="2B91AF"/>
                </a:solidFill>
                <a:latin typeface="Consolas"/>
              </a:rPr>
              <a:t>Exception</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IL_002d:  </a:t>
            </a:r>
            <a:r>
              <a:rPr lang="en-US" sz="1000" dirty="0" err="1">
                <a:solidFill>
                  <a:srgbClr val="0000FF"/>
                </a:solidFill>
                <a:latin typeface="Consolas"/>
              </a:rPr>
              <a:t>leave.s</a:t>
            </a:r>
            <a:r>
              <a:rPr lang="en-US" sz="1000" dirty="0">
                <a:solidFill>
                  <a:srgbClr val="000000"/>
                </a:solidFill>
                <a:latin typeface="Consolas" pitchFamily="49" charset="0"/>
                <a:cs typeface="Consolas" pitchFamily="49" charset="0"/>
              </a:rPr>
              <a:t>    IL_0041</a:t>
            </a:r>
          </a:p>
          <a:p>
            <a:pPr defTabSz="914367"/>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IL_002f:  </a:t>
            </a:r>
            <a:r>
              <a:rPr lang="en-US" sz="1000" dirty="0">
                <a:solidFill>
                  <a:srgbClr val="0000FF"/>
                </a:solidFill>
                <a:latin typeface="Consolas"/>
              </a:rPr>
              <a:t>ldarg.0</a:t>
            </a:r>
          </a:p>
          <a:p>
            <a:pPr defTabSz="914367"/>
            <a:r>
              <a:rPr lang="en-US" sz="1000" dirty="0">
                <a:solidFill>
                  <a:srgbClr val="000000"/>
                </a:solidFill>
                <a:latin typeface="Consolas" pitchFamily="49" charset="0"/>
                <a:cs typeface="Consolas" pitchFamily="49" charset="0"/>
              </a:rPr>
              <a:t>  IL_0030:  </a:t>
            </a:r>
            <a:r>
              <a:rPr lang="en-US" sz="1000" dirty="0">
                <a:solidFill>
                  <a:srgbClr val="0000FF"/>
                </a:solidFill>
                <a:latin typeface="Consolas"/>
              </a:rPr>
              <a:t>ldc.i4.m1</a:t>
            </a:r>
          </a:p>
          <a:p>
            <a:pPr defTabSz="914367"/>
            <a:r>
              <a:rPr lang="en-US" sz="1000" dirty="0">
                <a:solidFill>
                  <a:srgbClr val="000000"/>
                </a:solidFill>
                <a:latin typeface="Consolas" pitchFamily="49" charset="0"/>
                <a:cs typeface="Consolas" pitchFamily="49" charset="0"/>
              </a:rPr>
              <a:t>  IL_0031:  </a:t>
            </a:r>
            <a:r>
              <a:rPr lang="en-US" sz="1000" dirty="0" err="1">
                <a:solidFill>
                  <a:srgbClr val="0000FF"/>
                </a:solidFill>
                <a:latin typeface="Consolas"/>
              </a:rPr>
              <a:t>stfld</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int32</a:t>
            </a:r>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::'&lt;&gt;1__state'</a:t>
            </a:r>
          </a:p>
          <a:p>
            <a:pPr defTabSz="914367"/>
            <a:r>
              <a:rPr lang="en-US" sz="1000" dirty="0">
                <a:solidFill>
                  <a:srgbClr val="000000"/>
                </a:solidFill>
                <a:latin typeface="Consolas" pitchFamily="49" charset="0"/>
                <a:cs typeface="Consolas" pitchFamily="49" charset="0"/>
              </a:rPr>
              <a:t>  IL_0036:  </a:t>
            </a:r>
            <a:r>
              <a:rPr lang="en-US" sz="1000" dirty="0">
                <a:solidFill>
                  <a:srgbClr val="0000FF"/>
                </a:solidFill>
                <a:latin typeface="Consolas"/>
              </a:rPr>
              <a:t>ldarg.0</a:t>
            </a:r>
          </a:p>
          <a:p>
            <a:pPr defTabSz="914367"/>
            <a:r>
              <a:rPr lang="en-US" sz="1000" dirty="0">
                <a:solidFill>
                  <a:srgbClr val="000000"/>
                </a:solidFill>
                <a:latin typeface="Consolas" pitchFamily="49" charset="0"/>
                <a:cs typeface="Consolas" pitchFamily="49" charset="0"/>
              </a:rPr>
              <a:t>  IL_0037:  </a:t>
            </a:r>
            <a:r>
              <a:rPr lang="en-US" sz="1000" dirty="0" err="1">
                <a:solidFill>
                  <a:srgbClr val="0000FF"/>
                </a:solidFill>
                <a:latin typeface="Consolas"/>
              </a:rPr>
              <a:t>ldflda</a:t>
            </a:r>
            <a:r>
              <a:rPr lang="en-US" sz="1000" dirty="0">
                <a:solidFill>
                  <a:srgbClr val="000000"/>
                </a:solidFill>
                <a:latin typeface="Consolas" pitchFamily="49" charset="0"/>
                <a:cs typeface="Consolas" pitchFamily="49" charset="0"/>
              </a:rPr>
              <a:t>     </a:t>
            </a:r>
            <a:r>
              <a:rPr lang="en-US" sz="1000" dirty="0" err="1">
                <a:solidFill>
                  <a:srgbClr val="0000FF"/>
                </a:solidFill>
                <a:latin typeface="Consolas"/>
              </a:rPr>
              <a:t>valuetype</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 </a:t>
            </a:r>
          </a:p>
          <a:p>
            <a:pPr defTabSz="914367"/>
            <a:r>
              <a:rPr lang="en-US" sz="1000" dirty="0">
                <a:solidFill>
                  <a:srgbClr val="000000"/>
                </a:solidFill>
                <a:latin typeface="Consolas" pitchFamily="49" charset="0"/>
                <a:cs typeface="Consolas" pitchFamily="49" charset="0"/>
              </a:rPr>
              <a:t>                           </a:t>
            </a:r>
            <a:r>
              <a:rPr lang="en-US" sz="1000" dirty="0">
                <a:solidFill>
                  <a:srgbClr val="2B91AF"/>
                </a:solidFill>
                <a:latin typeface="Consolas"/>
              </a:rPr>
              <a:t>Program/'&lt;</a:t>
            </a:r>
            <a:r>
              <a:rPr lang="en-US" sz="1000" dirty="0" err="1">
                <a:solidFill>
                  <a:srgbClr val="2B91AF"/>
                </a:solidFill>
                <a:latin typeface="Consolas"/>
              </a:rPr>
              <a:t>SimpleBody</a:t>
            </a:r>
            <a:r>
              <a:rPr lang="en-US" sz="1000" dirty="0">
                <a:solidFill>
                  <a:srgbClr val="2B91AF"/>
                </a:solidFill>
                <a:latin typeface="Consolas"/>
              </a:rPr>
              <a:t>&gt;d__0'</a:t>
            </a:r>
            <a:r>
              <a:rPr lang="en-US" sz="1000" dirty="0">
                <a:solidFill>
                  <a:srgbClr val="000000"/>
                </a:solidFill>
                <a:latin typeface="Consolas" pitchFamily="49" charset="0"/>
                <a:cs typeface="Consolas" pitchFamily="49" charset="0"/>
              </a:rPr>
              <a:t>::'&lt;&gt;</a:t>
            </a:r>
            <a:r>
              <a:rPr lang="en-US" sz="1000" dirty="0" err="1">
                <a:solidFill>
                  <a:srgbClr val="000000"/>
                </a:solidFill>
                <a:latin typeface="Consolas" pitchFamily="49" charset="0"/>
                <a:cs typeface="Consolas" pitchFamily="49" charset="0"/>
              </a:rPr>
              <a:t>t__builder</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IL_003c:  </a:t>
            </a:r>
            <a:r>
              <a:rPr lang="en-US" sz="1000" dirty="0">
                <a:solidFill>
                  <a:srgbClr val="0000FF"/>
                </a:solidFill>
                <a:latin typeface="Consolas"/>
              </a:rPr>
              <a:t>call</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instance</a:t>
            </a:r>
            <a:r>
              <a:rPr lang="en-US" sz="1000" dirty="0">
                <a:solidFill>
                  <a:srgbClr val="000000"/>
                </a:solidFill>
                <a:latin typeface="Consolas" pitchFamily="49" charset="0"/>
                <a:cs typeface="Consolas" pitchFamily="49" charset="0"/>
              </a:rPr>
              <a:t> </a:t>
            </a:r>
            <a:r>
              <a:rPr lang="en-US" sz="1000" dirty="0">
                <a:solidFill>
                  <a:srgbClr val="0000FF"/>
                </a:solidFill>
                <a:latin typeface="Consolas"/>
              </a:rPr>
              <a:t>void</a:t>
            </a:r>
            <a:r>
              <a:rPr lang="en-US" sz="1000" dirty="0">
                <a:solidFill>
                  <a:srgbClr val="000000"/>
                </a:solidFill>
                <a:latin typeface="Consolas" pitchFamily="49" charset="0"/>
                <a:cs typeface="Consolas" pitchFamily="49" charset="0"/>
              </a:rPr>
              <a:t> [</a:t>
            </a:r>
            <a:r>
              <a:rPr lang="en-US" sz="1000" dirty="0" err="1">
                <a:solidFill>
                  <a:srgbClr val="000000"/>
                </a:solidFill>
                <a:latin typeface="Consolas" pitchFamily="49" charset="0"/>
                <a:cs typeface="Consolas" pitchFamily="49" charset="0"/>
              </a:rPr>
              <a:t>mscorlib</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System.Runtime.CompilerServices.</a:t>
            </a:r>
            <a:r>
              <a:rPr lang="en-US" sz="1000" dirty="0" err="1">
                <a:solidFill>
                  <a:srgbClr val="2B91AF"/>
                </a:solidFill>
                <a:latin typeface="Consolas"/>
              </a:rPr>
              <a:t>AsyncTaskMethodBuilder</a:t>
            </a:r>
            <a:r>
              <a:rPr lang="en-US" sz="1000" dirty="0">
                <a:solidFill>
                  <a:srgbClr val="000000"/>
                </a:solidFill>
                <a:latin typeface="Consolas" pitchFamily="49" charset="0"/>
                <a:cs typeface="Consolas" pitchFamily="49" charset="0"/>
              </a:rPr>
              <a:t>::</a:t>
            </a:r>
            <a:r>
              <a:rPr lang="en-US" sz="1000" dirty="0" err="1">
                <a:solidFill>
                  <a:srgbClr val="000000"/>
                </a:solidFill>
                <a:latin typeface="Consolas" pitchFamily="49" charset="0"/>
                <a:cs typeface="Consolas" pitchFamily="49" charset="0"/>
              </a:rPr>
              <a:t>SetResult</a:t>
            </a:r>
            <a:r>
              <a:rPr lang="en-US" sz="1000" dirty="0">
                <a:solidFill>
                  <a:srgbClr val="000000"/>
                </a:solidFill>
                <a:latin typeface="Consolas" pitchFamily="49" charset="0"/>
                <a:cs typeface="Consolas" pitchFamily="49" charset="0"/>
              </a:rPr>
              <a:t>()</a:t>
            </a:r>
          </a:p>
          <a:p>
            <a:pPr defTabSz="914367"/>
            <a:r>
              <a:rPr lang="en-US" sz="1000" dirty="0">
                <a:solidFill>
                  <a:srgbClr val="000000"/>
                </a:solidFill>
                <a:latin typeface="Consolas" pitchFamily="49" charset="0"/>
                <a:cs typeface="Consolas" pitchFamily="49" charset="0"/>
              </a:rPr>
              <a:t>  IL_0041:  </a:t>
            </a:r>
            <a:r>
              <a:rPr lang="en-US" sz="1000" dirty="0">
                <a:solidFill>
                  <a:srgbClr val="0000FF"/>
                </a:solidFill>
                <a:latin typeface="Consolas"/>
              </a:rPr>
              <a:t>ret</a:t>
            </a:r>
          </a:p>
          <a:p>
            <a:pPr defTabSz="914367"/>
            <a:r>
              <a:rPr lang="en-US" sz="1000" dirty="0">
                <a:solidFill>
                  <a:srgbClr val="000000"/>
                </a:solidFill>
                <a:latin typeface="Consolas" pitchFamily="49" charset="0"/>
                <a:cs typeface="Consolas" pitchFamily="49" charset="0"/>
              </a:rPr>
              <a:t>}</a:t>
            </a:r>
          </a:p>
        </p:txBody>
      </p:sp>
      <p:sp>
        <p:nvSpPr>
          <p:cNvPr id="13" name="Rectangle 12"/>
          <p:cNvSpPr/>
          <p:nvPr/>
        </p:nvSpPr>
        <p:spPr bwMode="auto">
          <a:xfrm>
            <a:off x="3864929" y="2473465"/>
            <a:ext cx="5003820" cy="599398"/>
          </a:xfrm>
          <a:prstGeom prst="rect">
            <a:avLst/>
          </a:prstGeom>
          <a:solidFill>
            <a:schemeClr val="accent5">
              <a:alpha val="14000"/>
            </a:schemeClr>
          </a:solidFill>
          <a:ln w="571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13945" fontAlgn="base">
              <a:spcBef>
                <a:spcPct val="0"/>
              </a:spcBef>
              <a:spcAft>
                <a:spcPct val="0"/>
              </a:spcAft>
            </a:pPr>
            <a:endParaRPr lang="en-US" sz="2200" dirty="0">
              <a:gradFill>
                <a:gsLst>
                  <a:gs pos="0">
                    <a:srgbClr val="FFFFFF"/>
                  </a:gs>
                  <a:gs pos="100000">
                    <a:srgbClr val="FFFFFF"/>
                  </a:gs>
                </a:gsLst>
                <a:lin ang="5400000" scaled="0"/>
              </a:gradFill>
              <a:latin typeface="Segoe UI"/>
            </a:endParaRPr>
          </a:p>
        </p:txBody>
      </p:sp>
      <p:sp>
        <p:nvSpPr>
          <p:cNvPr id="7" name="TextBox 6"/>
          <p:cNvSpPr txBox="1"/>
          <p:nvPr/>
        </p:nvSpPr>
        <p:spPr>
          <a:xfrm>
            <a:off x="1905879" y="3898895"/>
            <a:ext cx="8814844" cy="2215924"/>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wrap="square" lIns="179285" tIns="143428" rIns="179285" bIns="143428" rtlCol="0">
            <a:noAutofit/>
          </a:bodyPr>
          <a:lstStyle/>
          <a:p>
            <a:pPr defTabSz="914367">
              <a:lnSpc>
                <a:spcPct val="90000"/>
              </a:lnSpc>
              <a:spcAft>
                <a:spcPts val="588"/>
              </a:spcAft>
            </a:pPr>
            <a:r>
              <a:rPr lang="en-US" sz="2745" dirty="0">
                <a:gradFill>
                  <a:gsLst>
                    <a:gs pos="2917">
                      <a:srgbClr val="505050"/>
                    </a:gs>
                    <a:gs pos="30000">
                      <a:srgbClr val="505050"/>
                    </a:gs>
                  </a:gsLst>
                  <a:lin ang="5400000" scaled="0"/>
                </a:gradFill>
                <a:latin typeface="Segoe UI"/>
              </a:rPr>
              <a:t>The important mental model:</a:t>
            </a:r>
          </a:p>
          <a:p>
            <a:pPr defTabSz="914367">
              <a:lnSpc>
                <a:spcPct val="90000"/>
              </a:lnSpc>
              <a:spcAft>
                <a:spcPts val="588"/>
              </a:spcAft>
            </a:pPr>
            <a:endParaRPr lang="en-US" sz="2745" dirty="0">
              <a:gradFill>
                <a:gsLst>
                  <a:gs pos="2917">
                    <a:srgbClr val="505050"/>
                  </a:gs>
                  <a:gs pos="30000">
                    <a:srgbClr val="505050"/>
                  </a:gs>
                </a:gsLst>
                <a:lin ang="5400000" scaled="0"/>
              </a:gradFill>
              <a:latin typeface="Segoe UI"/>
            </a:endParaRPr>
          </a:p>
          <a:p>
            <a:pPr defTabSz="914367">
              <a:lnSpc>
                <a:spcPct val="90000"/>
              </a:lnSpc>
              <a:spcAft>
                <a:spcPts val="588"/>
              </a:spcAft>
            </a:pPr>
            <a:r>
              <a:rPr lang="en-US" sz="2745" dirty="0">
                <a:gradFill>
                  <a:gsLst>
                    <a:gs pos="2917">
                      <a:srgbClr val="505050"/>
                    </a:gs>
                    <a:gs pos="30000">
                      <a:srgbClr val="505050"/>
                    </a:gs>
                  </a:gsLst>
                  <a:lin ang="5400000" scaled="0"/>
                </a:gradFill>
                <a:latin typeface="Segoe UI"/>
              </a:rPr>
              <a:t>* </a:t>
            </a:r>
            <a:r>
              <a:rPr lang="en-US" sz="2745" i="1" dirty="0">
                <a:gradFill>
                  <a:gsLst>
                    <a:gs pos="2917">
                      <a:srgbClr val="505050"/>
                    </a:gs>
                    <a:gs pos="30000">
                      <a:srgbClr val="505050"/>
                    </a:gs>
                  </a:gsLst>
                  <a:lin ang="5400000" scaled="0"/>
                </a:gradFill>
                <a:latin typeface="Segoe UI"/>
              </a:rPr>
              <a:t>Allocation will eventually require garbage-collection</a:t>
            </a:r>
          </a:p>
          <a:p>
            <a:pPr defTabSz="914367">
              <a:lnSpc>
                <a:spcPct val="90000"/>
              </a:lnSpc>
              <a:spcAft>
                <a:spcPts val="588"/>
              </a:spcAft>
            </a:pPr>
            <a:r>
              <a:rPr lang="en-US" sz="2745" i="1" dirty="0">
                <a:gradFill>
                  <a:gsLst>
                    <a:gs pos="2917">
                      <a:srgbClr val="505050"/>
                    </a:gs>
                    <a:gs pos="30000">
                      <a:srgbClr val="505050"/>
                    </a:gs>
                  </a:gsLst>
                  <a:lin ang="5400000" scaled="0"/>
                </a:gradFill>
                <a:latin typeface="Segoe UI"/>
              </a:rPr>
              <a:t>* Garbage-collection is what's costly.</a:t>
            </a:r>
            <a:endParaRPr lang="en-US" sz="2745"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7358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anim calcmode="lin" valueType="num">
                                      <p:cBhvr>
                                        <p:cTn id="20" dur="500" fill="hold"/>
                                        <p:tgtEl>
                                          <p:spTgt spid="6"/>
                                        </p:tgtEl>
                                        <p:attrNameLst>
                                          <p:attrName>ppt_x</p:attrName>
                                        </p:attrNameLst>
                                      </p:cBhvr>
                                      <p:tavLst>
                                        <p:tav tm="0">
                                          <p:val>
                                            <p:fltVal val="0.5"/>
                                          </p:val>
                                        </p:tav>
                                        <p:tav tm="100000">
                                          <p:val>
                                            <p:strVal val="#ppt_x"/>
                                          </p:val>
                                        </p:tav>
                                      </p:tavLst>
                                    </p:anim>
                                    <p:anim calcmode="lin" valueType="num">
                                      <p:cBhvr>
                                        <p:cTn id="21" dur="500" fill="hold"/>
                                        <p:tgtEl>
                                          <p:spTgt spid="6"/>
                                        </p:tgtEl>
                                        <p:attrNameLst>
                                          <p:attrName>ppt_y</p:attrName>
                                        </p:attrNameLst>
                                      </p:cBhvr>
                                      <p:tavLst>
                                        <p:tav tm="0">
                                          <p:val>
                                            <p:fltVal val="0.5"/>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13"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0078D7"/>
                </a:solidFill>
              </a:rPr>
              <a:t>Fast Path</a:t>
            </a:r>
            <a:r>
              <a:rPr lang="en-US" dirty="0">
                <a:solidFill>
                  <a:srgbClr val="0078D7"/>
                </a:solidFill>
              </a:rPr>
              <a:t> in awaits</a:t>
            </a:r>
            <a:endParaRPr lang="en-US" i="1" dirty="0">
              <a:solidFill>
                <a:srgbClr val="0078D7"/>
              </a:solidFill>
            </a:endParaRPr>
          </a:p>
        </p:txBody>
      </p:sp>
      <p:sp>
        <p:nvSpPr>
          <p:cNvPr id="10" name="TextBox 9"/>
          <p:cNvSpPr txBox="1"/>
          <p:nvPr/>
        </p:nvSpPr>
        <p:spPr>
          <a:xfrm>
            <a:off x="989012" y="3489734"/>
            <a:ext cx="6746431" cy="280605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765" dirty="0">
                <a:solidFill>
                  <a:srgbClr val="0000FF"/>
                </a:solidFill>
                <a:latin typeface="Consolas"/>
              </a:rPr>
              <a:t>public static </a:t>
            </a:r>
            <a:r>
              <a:rPr lang="en-US" sz="1765" dirty="0" err="1">
                <a:solidFill>
                  <a:srgbClr val="0000FF"/>
                </a:solidFill>
                <a:latin typeface="Consolas"/>
              </a:rPr>
              <a:t>async</a:t>
            </a:r>
            <a:r>
              <a:rPr lang="en-US" sz="1765" b="1" dirty="0">
                <a:solidFill>
                  <a:srgbClr val="0000FF"/>
                </a:solidFill>
                <a:latin typeface="Consolas"/>
              </a:rPr>
              <a:t> </a:t>
            </a:r>
            <a:r>
              <a:rPr lang="en-US" sz="1765" dirty="0">
                <a:solidFill>
                  <a:srgbClr val="2B91AF"/>
                </a:solidFill>
                <a:latin typeface="Consolas"/>
              </a:rPr>
              <a:t>Task</a:t>
            </a:r>
            <a:r>
              <a:rPr lang="en-US" sz="1765" dirty="0">
                <a:solidFill>
                  <a:srgbClr val="000000"/>
                </a:solidFill>
                <a:latin typeface="Consolas" pitchFamily="49" charset="0"/>
                <a:cs typeface="Consolas" pitchFamily="49" charset="0"/>
              </a:rPr>
              <a:t>&lt;</a:t>
            </a:r>
            <a:r>
              <a:rPr lang="en-US" sz="1765" dirty="0" err="1">
                <a:solidFill>
                  <a:srgbClr val="0000FF"/>
                </a:solidFill>
                <a:latin typeface="Consolas"/>
              </a:rPr>
              <a:t>int</a:t>
            </a:r>
            <a:r>
              <a:rPr lang="en-US" sz="1765" dirty="0">
                <a:solidFill>
                  <a:srgbClr val="000000"/>
                </a:solidFill>
                <a:latin typeface="Consolas" pitchFamily="49" charset="0"/>
                <a:cs typeface="Consolas" pitchFamily="49" charset="0"/>
              </a:rPr>
              <a:t>&gt; </a:t>
            </a:r>
            <a:r>
              <a:rPr lang="en-US" sz="1765" dirty="0" err="1">
                <a:solidFill>
                  <a:srgbClr val="000000"/>
                </a:solidFill>
                <a:latin typeface="Consolas" pitchFamily="49" charset="0"/>
                <a:cs typeface="Consolas" pitchFamily="49" charset="0"/>
              </a:rPr>
              <a:t>GetNextIntAsync</a:t>
            </a:r>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    </a:t>
            </a:r>
            <a:r>
              <a:rPr lang="en-US" sz="1765" dirty="0">
                <a:solidFill>
                  <a:srgbClr val="0000FF"/>
                </a:solidFill>
                <a:latin typeface="Consolas"/>
              </a:rPr>
              <a:t>if</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a:t>
            </a:r>
            <a:r>
              <a:rPr lang="en-US" sz="1765" dirty="0" err="1">
                <a:solidFill>
                  <a:srgbClr val="000000"/>
                </a:solidFill>
                <a:latin typeface="Consolas" pitchFamily="49" charset="0"/>
                <a:cs typeface="Consolas" pitchFamily="49" charset="0"/>
              </a:rPr>
              <a:t>m_Buf.Length</a:t>
            </a:r>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    {</a:t>
            </a:r>
          </a:p>
          <a:p>
            <a:pPr defTabSz="914367"/>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m_Buf</a:t>
            </a:r>
            <a:r>
              <a:rPr lang="en-US" sz="1765" dirty="0">
                <a:solidFill>
                  <a:srgbClr val="000000"/>
                </a:solidFill>
                <a:latin typeface="Consolas" pitchFamily="49" charset="0"/>
                <a:cs typeface="Consolas" pitchFamily="49" charset="0"/>
              </a:rPr>
              <a:t> = </a:t>
            </a:r>
            <a:r>
              <a:rPr lang="en-US" sz="1765" dirty="0">
                <a:solidFill>
                  <a:srgbClr val="0000FF"/>
                </a:solidFill>
                <a:latin typeface="Consolas"/>
              </a:rPr>
              <a:t>await</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FetchNextBufferAsync</a:t>
            </a:r>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0;</a:t>
            </a:r>
          </a:p>
          <a:p>
            <a:pPr defTabSz="914367"/>
            <a:r>
              <a:rPr lang="en-US" sz="1765" dirty="0">
                <a:solidFill>
                  <a:srgbClr val="000000"/>
                </a:solidFill>
                <a:latin typeface="Consolas" pitchFamily="49" charset="0"/>
                <a:cs typeface="Consolas" pitchFamily="49" charset="0"/>
              </a:rPr>
              <a:t>    }</a:t>
            </a:r>
          </a:p>
          <a:p>
            <a:pPr defTabSz="914367"/>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1;</a:t>
            </a:r>
          </a:p>
          <a:p>
            <a:pPr defTabSz="914367"/>
            <a:r>
              <a:rPr lang="en-US" sz="1765" dirty="0">
                <a:solidFill>
                  <a:srgbClr val="000000"/>
                </a:solidFill>
                <a:latin typeface="Consolas" pitchFamily="49" charset="0"/>
                <a:cs typeface="Consolas" pitchFamily="49" charset="0"/>
              </a:rPr>
              <a:t>    </a:t>
            </a:r>
            <a:r>
              <a:rPr lang="en-US" sz="1765" dirty="0">
                <a:solidFill>
                  <a:srgbClr val="0000FF"/>
                </a:solidFill>
                <a:latin typeface="Consolas"/>
              </a:rPr>
              <a:t>return</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m_Buf</a:t>
            </a:r>
            <a:r>
              <a:rPr lang="en-US" sz="1765" dirty="0">
                <a:solidFill>
                  <a:srgbClr val="000000"/>
                </a:solidFill>
                <a:latin typeface="Consolas" pitchFamily="49" charset="0"/>
                <a:cs typeface="Consolas" pitchFamily="49" charset="0"/>
              </a:rPr>
              <a:t>[</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- 1];</a:t>
            </a:r>
          </a:p>
          <a:p>
            <a:pPr defTabSz="914367"/>
            <a:r>
              <a:rPr lang="en-US" sz="1765" dirty="0">
                <a:solidFill>
                  <a:srgbClr val="000000"/>
                </a:solidFill>
                <a:latin typeface="Consolas" pitchFamily="49" charset="0"/>
                <a:cs typeface="Consolas" pitchFamily="49" charset="0"/>
              </a:rPr>
              <a:t>}</a:t>
            </a:r>
          </a:p>
        </p:txBody>
      </p:sp>
      <p:sp>
        <p:nvSpPr>
          <p:cNvPr id="5" name="Text Placeholder 4"/>
          <p:cNvSpPr>
            <a:spLocks noGrp="1"/>
          </p:cNvSpPr>
          <p:nvPr>
            <p:ph type="body" sz="quarter" idx="10"/>
          </p:nvPr>
        </p:nvSpPr>
        <p:spPr>
          <a:xfrm>
            <a:off x="268928" y="1489541"/>
            <a:ext cx="11653523" cy="1701737"/>
          </a:xfrm>
        </p:spPr>
        <p:txBody>
          <a:bodyPr/>
          <a:lstStyle/>
          <a:p>
            <a:pPr lvl="1"/>
            <a:r>
              <a:rPr lang="en-US" sz="2353" dirty="0"/>
              <a:t>Each </a:t>
            </a:r>
            <a:r>
              <a:rPr lang="en-US" sz="2353" dirty="0" err="1"/>
              <a:t>async</a:t>
            </a:r>
            <a:r>
              <a:rPr lang="en-US" sz="2353" dirty="0"/>
              <a:t> method involves allocations</a:t>
            </a:r>
          </a:p>
          <a:p>
            <a:pPr marL="560241" lvl="1" indent="-560241">
              <a:buFont typeface="Arial" panose="020B0604020202020204" pitchFamily="34" charset="0"/>
              <a:buChar char="•"/>
            </a:pPr>
            <a:r>
              <a:rPr lang="en-US" sz="2353" dirty="0"/>
              <a:t>For “state machine” class holding the method’s local variables</a:t>
            </a:r>
          </a:p>
          <a:p>
            <a:pPr marL="560241" lvl="1" indent="-560241">
              <a:buFont typeface="Arial" panose="020B0604020202020204" pitchFamily="34" charset="0"/>
              <a:buChar char="•"/>
            </a:pPr>
            <a:r>
              <a:rPr lang="en-US" sz="2353" dirty="0"/>
              <a:t>For a delegate</a:t>
            </a:r>
          </a:p>
          <a:p>
            <a:pPr marL="560241" lvl="1" indent="-560241">
              <a:buFont typeface="Arial" panose="020B0604020202020204" pitchFamily="34" charset="0"/>
              <a:buChar char="•"/>
            </a:pPr>
            <a:r>
              <a:rPr lang="en-US" sz="2353" dirty="0"/>
              <a:t>For the returned Task object</a:t>
            </a:r>
          </a:p>
        </p:txBody>
      </p:sp>
      <p:sp>
        <p:nvSpPr>
          <p:cNvPr id="12" name="Text Placeholder 4"/>
          <p:cNvSpPr txBox="1">
            <a:spLocks/>
          </p:cNvSpPr>
          <p:nvPr/>
        </p:nvSpPr>
        <p:spPr>
          <a:xfrm>
            <a:off x="268928" y="1489541"/>
            <a:ext cx="11653523" cy="170173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914367"/>
            <a:r>
              <a:rPr lang="en-US" sz="2353" dirty="0">
                <a:gradFill>
                  <a:gsLst>
                    <a:gs pos="1250">
                      <a:srgbClr val="505050"/>
                    </a:gs>
                    <a:gs pos="100000">
                      <a:srgbClr val="505050"/>
                    </a:gs>
                  </a:gsLst>
                  <a:lin ang="5400000" scaled="0"/>
                </a:gradFill>
                <a:latin typeface="Segoe UI"/>
              </a:rPr>
              <a:t>Each </a:t>
            </a:r>
            <a:r>
              <a:rPr lang="en-US" sz="2353" dirty="0" err="1">
                <a:gradFill>
                  <a:gsLst>
                    <a:gs pos="1250">
                      <a:srgbClr val="505050"/>
                    </a:gs>
                    <a:gs pos="100000">
                      <a:srgbClr val="505050"/>
                    </a:gs>
                  </a:gsLst>
                  <a:lin ang="5400000" scaled="0"/>
                </a:gradFill>
                <a:latin typeface="Segoe UI"/>
              </a:rPr>
              <a:t>async</a:t>
            </a:r>
            <a:r>
              <a:rPr lang="en-US" sz="2353" dirty="0">
                <a:gradFill>
                  <a:gsLst>
                    <a:gs pos="1250">
                      <a:srgbClr val="505050"/>
                    </a:gs>
                    <a:gs pos="100000">
                      <a:srgbClr val="505050"/>
                    </a:gs>
                  </a:gsLst>
                  <a:lin ang="5400000" scaled="0"/>
                </a:gradFill>
                <a:latin typeface="Segoe UI"/>
              </a:rPr>
              <a:t> method involves allocations…</a:t>
            </a:r>
          </a:p>
          <a:p>
            <a:pPr marL="560241" lvl="1" indent="-560241" defTabSz="914367">
              <a:buFont typeface="Arial" panose="020B0604020202020204" pitchFamily="34" charset="0"/>
              <a:buChar char="•"/>
            </a:pPr>
            <a:r>
              <a:rPr lang="en-US" sz="2353" dirty="0">
                <a:gradFill>
                  <a:gsLst>
                    <a:gs pos="1250">
                      <a:srgbClr val="505050"/>
                    </a:gs>
                    <a:gs pos="100000">
                      <a:srgbClr val="505050"/>
                    </a:gs>
                  </a:gsLst>
                  <a:lin ang="5400000" scaled="0"/>
                </a:gradFill>
                <a:latin typeface="Segoe UI"/>
              </a:rPr>
              <a:t>For “state machine” class holding the method’s local variables</a:t>
            </a:r>
          </a:p>
          <a:p>
            <a:pPr marL="560241" lvl="1" indent="-560241" defTabSz="914367">
              <a:buFont typeface="Arial" panose="020B0604020202020204" pitchFamily="34" charset="0"/>
              <a:buChar char="•"/>
            </a:pPr>
            <a:r>
              <a:rPr lang="en-US" sz="2353" dirty="0">
                <a:gradFill>
                  <a:gsLst>
                    <a:gs pos="1250">
                      <a:srgbClr val="505050"/>
                    </a:gs>
                    <a:gs pos="100000">
                      <a:srgbClr val="505050"/>
                    </a:gs>
                  </a:gsLst>
                  <a:lin ang="5400000" scaled="0"/>
                </a:gradFill>
                <a:latin typeface="Segoe UI"/>
              </a:rPr>
              <a:t>For a delegate</a:t>
            </a:r>
          </a:p>
          <a:p>
            <a:pPr marL="560241" lvl="1" indent="-560241" defTabSz="914367">
              <a:buFont typeface="Arial" panose="020B0604020202020204" pitchFamily="34" charset="0"/>
              <a:buChar char="•"/>
            </a:pPr>
            <a:r>
              <a:rPr lang="en-US" sz="2353" dirty="0">
                <a:gradFill>
                  <a:gsLst>
                    <a:gs pos="1250">
                      <a:srgbClr val="505050"/>
                    </a:gs>
                    <a:gs pos="100000">
                      <a:srgbClr val="505050"/>
                    </a:gs>
                  </a:gsLst>
                  <a:lin ang="5400000" scaled="0"/>
                </a:gradFill>
                <a:latin typeface="Segoe UI"/>
              </a:rPr>
              <a:t>For the returned Task object</a:t>
            </a:r>
          </a:p>
        </p:txBody>
      </p:sp>
      <p:cxnSp>
        <p:nvCxnSpPr>
          <p:cNvPr id="15" name="Straight Connector 14"/>
          <p:cNvCxnSpPr/>
          <p:nvPr/>
        </p:nvCxnSpPr>
        <p:spPr>
          <a:xfrm>
            <a:off x="835993" y="2135791"/>
            <a:ext cx="8359917" cy="10073"/>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5992" y="2538679"/>
            <a:ext cx="2296460"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9466347" y="1380377"/>
            <a:ext cx="2456103" cy="1228808"/>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Avoided if the method skips its awaits</a:t>
            </a:r>
          </a:p>
        </p:txBody>
      </p:sp>
    </p:spTree>
    <p:extLst>
      <p:ext uri="{BB962C8B-B14F-4D97-AF65-F5344CB8AC3E}">
        <p14:creationId xmlns:p14="http://schemas.microsoft.com/office/powerpoint/2010/main" val="2057282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0078D7"/>
                </a:solidFill>
              </a:rPr>
              <a:t>Fast Path </a:t>
            </a:r>
            <a:r>
              <a:rPr lang="en-US" dirty="0">
                <a:solidFill>
                  <a:srgbClr val="0078D7"/>
                </a:solidFill>
              </a:rPr>
              <a:t>in awaits</a:t>
            </a:r>
          </a:p>
        </p:txBody>
      </p:sp>
      <p:sp>
        <p:nvSpPr>
          <p:cNvPr id="10" name="TextBox 9"/>
          <p:cNvSpPr txBox="1"/>
          <p:nvPr/>
        </p:nvSpPr>
        <p:spPr>
          <a:xfrm>
            <a:off x="404826" y="2925692"/>
            <a:ext cx="4349249" cy="362072"/>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765" dirty="0" err="1">
                <a:solidFill>
                  <a:srgbClr val="0000FF"/>
                </a:solidFill>
                <a:latin typeface="Consolas"/>
              </a:rPr>
              <a:t>var</a:t>
            </a:r>
            <a:r>
              <a:rPr lang="en-US" sz="1765" dirty="0">
                <a:solidFill>
                  <a:srgbClr val="0000FF"/>
                </a:solidFill>
                <a:latin typeface="Consolas"/>
              </a:rPr>
              <a:t> </a:t>
            </a:r>
            <a:r>
              <a:rPr lang="en-US" sz="1765" dirty="0">
                <a:solidFill>
                  <a:srgbClr val="000000"/>
                </a:solidFill>
                <a:latin typeface="Consolas" pitchFamily="49" charset="0"/>
                <a:cs typeface="Consolas" pitchFamily="49" charset="0"/>
              </a:rPr>
              <a:t>x = </a:t>
            </a:r>
            <a:r>
              <a:rPr lang="en-US" sz="1765" dirty="0">
                <a:solidFill>
                  <a:srgbClr val="0000FF"/>
                </a:solidFill>
                <a:latin typeface="Consolas"/>
              </a:rPr>
              <a:t>await</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GetNextIntAsync</a:t>
            </a:r>
            <a:r>
              <a:rPr lang="en-US" sz="1765" dirty="0">
                <a:solidFill>
                  <a:srgbClr val="000000"/>
                </a:solidFill>
                <a:latin typeface="Consolas" pitchFamily="49" charset="0"/>
                <a:cs typeface="Consolas" pitchFamily="49" charset="0"/>
              </a:rPr>
              <a:t>();</a:t>
            </a:r>
            <a:endParaRPr lang="en-US" sz="1765" dirty="0">
              <a:solidFill>
                <a:srgbClr val="0000FF"/>
              </a:solidFill>
              <a:latin typeface="Consolas"/>
            </a:endParaRPr>
          </a:p>
        </p:txBody>
      </p:sp>
      <p:sp>
        <p:nvSpPr>
          <p:cNvPr id="5" name="Text Placeholder 4"/>
          <p:cNvSpPr>
            <a:spLocks noGrp="1"/>
          </p:cNvSpPr>
          <p:nvPr>
            <p:ph type="body" sz="quarter" idx="10"/>
          </p:nvPr>
        </p:nvSpPr>
        <p:spPr>
          <a:xfrm>
            <a:off x="268928" y="1489541"/>
            <a:ext cx="11653523" cy="905179"/>
          </a:xfrm>
        </p:spPr>
        <p:txBody>
          <a:bodyPr/>
          <a:lstStyle/>
          <a:p>
            <a:pPr lvl="1"/>
            <a:r>
              <a:rPr lang="en-US" sz="2353" dirty="0"/>
              <a:t>If the awaited Task has already completed…</a:t>
            </a:r>
          </a:p>
          <a:p>
            <a:pPr marL="560241" lvl="1" indent="-560241">
              <a:buFont typeface="Arial" panose="020B0604020202020204" pitchFamily="34" charset="0"/>
              <a:buChar char="•"/>
            </a:pPr>
            <a:r>
              <a:rPr lang="en-US" sz="2353" dirty="0"/>
              <a:t>then it skips all the await/resume work!</a:t>
            </a:r>
          </a:p>
        </p:txBody>
      </p:sp>
      <p:sp>
        <p:nvSpPr>
          <p:cNvPr id="11" name="TextBox 10"/>
          <p:cNvSpPr txBox="1"/>
          <p:nvPr/>
        </p:nvSpPr>
        <p:spPr>
          <a:xfrm>
            <a:off x="4962065" y="2925692"/>
            <a:ext cx="5447922" cy="1346957"/>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600" dirty="0" err="1">
                <a:solidFill>
                  <a:srgbClr val="0000FF"/>
                </a:solidFill>
                <a:latin typeface="Consolas"/>
              </a:rPr>
              <a:t>var</a:t>
            </a:r>
            <a:r>
              <a:rPr lang="en-US" sz="1600" dirty="0">
                <a:solidFill>
                  <a:srgbClr val="000000"/>
                </a:solidFill>
                <a:latin typeface="Consolas" pitchFamily="49" charset="0"/>
                <a:cs typeface="Consolas" pitchFamily="49" charset="0"/>
              </a:rPr>
              <a:t> $</a:t>
            </a:r>
            <a:r>
              <a:rPr lang="en-US" sz="1600" dirty="0" err="1">
                <a:solidFill>
                  <a:srgbClr val="000000"/>
                </a:solidFill>
                <a:latin typeface="Consolas" pitchFamily="49" charset="0"/>
                <a:cs typeface="Consolas" pitchFamily="49" charset="0"/>
              </a:rPr>
              <a:t>awaiter</a:t>
            </a:r>
            <a:r>
              <a:rPr lang="en-US" sz="1600" dirty="0">
                <a:solidFill>
                  <a:srgbClr val="000000"/>
                </a:solidFill>
                <a:latin typeface="Consolas" pitchFamily="49" charset="0"/>
                <a:cs typeface="Consolas" pitchFamily="49" charset="0"/>
              </a:rPr>
              <a:t> = </a:t>
            </a:r>
            <a:r>
              <a:rPr lang="en-US" sz="1600" dirty="0" err="1">
                <a:solidFill>
                  <a:srgbClr val="000000"/>
                </a:solidFill>
                <a:latin typeface="Consolas" pitchFamily="49" charset="0"/>
                <a:cs typeface="Consolas" pitchFamily="49" charset="0"/>
              </a:rPr>
              <a:t>GetNextIntAsync</a:t>
            </a:r>
            <a:r>
              <a:rPr lang="en-US" sz="1600" dirty="0">
                <a:solidFill>
                  <a:srgbClr val="000000"/>
                </a:solidFill>
                <a:latin typeface="Consolas" pitchFamily="49" charset="0"/>
                <a:cs typeface="Consolas" pitchFamily="49" charset="0"/>
              </a:rPr>
              <a:t>().</a:t>
            </a:r>
            <a:r>
              <a:rPr lang="en-US" sz="1600" dirty="0" err="1">
                <a:solidFill>
                  <a:srgbClr val="000000"/>
                </a:solidFill>
                <a:latin typeface="Consolas" pitchFamily="49" charset="0"/>
                <a:cs typeface="Consolas" pitchFamily="49" charset="0"/>
              </a:rPr>
              <a:t>GetAwaiter</a:t>
            </a:r>
            <a:r>
              <a:rPr lang="en-US" sz="1600" dirty="0">
                <a:solidFill>
                  <a:srgbClr val="000000"/>
                </a:solidFill>
                <a:latin typeface="Consolas" pitchFamily="49" charset="0"/>
                <a:cs typeface="Consolas" pitchFamily="49" charset="0"/>
              </a:rPr>
              <a:t>();</a:t>
            </a:r>
          </a:p>
          <a:p>
            <a:pPr defTabSz="914367"/>
            <a:r>
              <a:rPr lang="en-US" sz="1600" b="1" dirty="0">
                <a:solidFill>
                  <a:srgbClr val="0000FF"/>
                </a:solidFill>
                <a:latin typeface="Consolas"/>
              </a:rPr>
              <a:t>if </a:t>
            </a:r>
            <a:r>
              <a:rPr lang="en-US" sz="1600" b="1" dirty="0">
                <a:solidFill>
                  <a:srgbClr val="000000"/>
                </a:solidFill>
                <a:latin typeface="Consolas" pitchFamily="49" charset="0"/>
                <a:cs typeface="Consolas" pitchFamily="49" charset="0"/>
              </a:rPr>
              <a:t>(!$</a:t>
            </a:r>
            <a:r>
              <a:rPr lang="en-US" sz="1600" b="1" dirty="0" err="1">
                <a:solidFill>
                  <a:srgbClr val="000000"/>
                </a:solidFill>
                <a:latin typeface="Consolas" pitchFamily="49" charset="0"/>
                <a:cs typeface="Consolas" pitchFamily="49" charset="0"/>
              </a:rPr>
              <a:t>awaiter.IsCompleted</a:t>
            </a:r>
            <a:r>
              <a:rPr lang="en-US" sz="1600" b="1" dirty="0">
                <a:solidFill>
                  <a:srgbClr val="000000"/>
                </a:solidFill>
                <a:latin typeface="Consolas" pitchFamily="49" charset="0"/>
                <a:cs typeface="Consolas" pitchFamily="49" charset="0"/>
              </a:rPr>
              <a:t>) {</a:t>
            </a:r>
          </a:p>
          <a:p>
            <a:pPr defTabSz="914367"/>
            <a:r>
              <a:rPr lang="en-US" sz="1600" dirty="0">
                <a:solidFill>
                  <a:srgbClr val="000000"/>
                </a:solidFill>
                <a:latin typeface="Consolas" pitchFamily="49" charset="0"/>
                <a:cs typeface="Consolas" pitchFamily="49" charset="0"/>
              </a:rPr>
              <a:t>    </a:t>
            </a:r>
            <a:r>
              <a:rPr lang="en-US" sz="1600" i="1" dirty="0">
                <a:solidFill>
                  <a:srgbClr val="000000"/>
                </a:solidFill>
                <a:latin typeface="Consolas" pitchFamily="49" charset="0"/>
                <a:cs typeface="Consolas" pitchFamily="49" charset="0"/>
              </a:rPr>
              <a:t>DO THE AWAIT/RETURN AND RESUME</a:t>
            </a:r>
            <a:r>
              <a:rPr lang="en-US" sz="1600" dirty="0">
                <a:solidFill>
                  <a:srgbClr val="000000"/>
                </a:solidFill>
                <a:latin typeface="Consolas" pitchFamily="49" charset="0"/>
                <a:cs typeface="Consolas" pitchFamily="49" charset="0"/>
              </a:rPr>
              <a:t>;</a:t>
            </a:r>
          </a:p>
          <a:p>
            <a:pPr defTabSz="914367"/>
            <a:r>
              <a:rPr lang="en-US" sz="1600" dirty="0">
                <a:solidFill>
                  <a:srgbClr val="000000"/>
                </a:solidFill>
                <a:latin typeface="Consolas" pitchFamily="49" charset="0"/>
                <a:cs typeface="Consolas" pitchFamily="49" charset="0"/>
              </a:rPr>
              <a:t>}</a:t>
            </a:r>
          </a:p>
          <a:p>
            <a:pPr defTabSz="914367"/>
            <a:r>
              <a:rPr lang="en-US" sz="1568" dirty="0" err="1">
                <a:solidFill>
                  <a:srgbClr val="0000FF"/>
                </a:solidFill>
                <a:latin typeface="Consolas"/>
              </a:rPr>
              <a:t>var</a:t>
            </a:r>
            <a:r>
              <a:rPr lang="en-US" sz="1568" dirty="0">
                <a:solidFill>
                  <a:srgbClr val="0000FF"/>
                </a:solidFill>
                <a:latin typeface="Consolas"/>
              </a:rPr>
              <a:t> </a:t>
            </a:r>
            <a:r>
              <a:rPr lang="en-US" sz="1600" dirty="0">
                <a:solidFill>
                  <a:srgbClr val="000000"/>
                </a:solidFill>
                <a:latin typeface="Consolas" pitchFamily="49" charset="0"/>
                <a:cs typeface="Consolas" pitchFamily="49" charset="0"/>
              </a:rPr>
              <a:t>x = $</a:t>
            </a:r>
            <a:r>
              <a:rPr lang="en-US" sz="1600" dirty="0" err="1">
                <a:solidFill>
                  <a:srgbClr val="000000"/>
                </a:solidFill>
                <a:latin typeface="Consolas" pitchFamily="49" charset="0"/>
                <a:cs typeface="Consolas" pitchFamily="49" charset="0"/>
              </a:rPr>
              <a:t>awaiter.GetResult</a:t>
            </a:r>
            <a:r>
              <a:rPr lang="en-US" sz="1600" dirty="0">
                <a:solidFill>
                  <a:srgbClr val="000000"/>
                </a:solidFill>
                <a:latin typeface="Consolas" pitchFamily="49" charset="0"/>
                <a:cs typeface="Consolas" pitchFamily="49" charset="0"/>
              </a:rPr>
              <a:t>();</a:t>
            </a:r>
          </a:p>
        </p:txBody>
      </p:sp>
      <p:sp>
        <p:nvSpPr>
          <p:cNvPr id="13" name="Bent-Up Arrow 12"/>
          <p:cNvSpPr/>
          <p:nvPr/>
        </p:nvSpPr>
        <p:spPr bwMode="auto">
          <a:xfrm rot="5400000">
            <a:off x="4014010" y="3235686"/>
            <a:ext cx="736911" cy="991458"/>
          </a:xfrm>
          <a:prstGeom prst="bentUp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23" tIns="45712" rIns="91423" bIns="45712" numCol="1" rtlCol="0" anchor="ctr" anchorCtr="0" compatLnSpc="1">
            <a:prstTxWarp prst="textNoShape">
              <a:avLst/>
            </a:prstTxWarp>
          </a:bodyPr>
          <a:lstStyle/>
          <a:p>
            <a:pPr algn="ctr" defTabSz="913945" fontAlgn="base">
              <a:spcBef>
                <a:spcPct val="0"/>
              </a:spcBef>
              <a:spcAft>
                <a:spcPct val="0"/>
              </a:spcAft>
            </a:pPr>
            <a:endParaRPr lang="en-US" sz="2800"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639674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solidFill>
                  <a:srgbClr val="0078D7"/>
                </a:solidFill>
              </a:rPr>
              <a:t>Fast Path</a:t>
            </a:r>
            <a:r>
              <a:rPr lang="en-US" dirty="0">
                <a:solidFill>
                  <a:srgbClr val="0078D7"/>
                </a:solidFill>
              </a:rPr>
              <a:t> in awaits</a:t>
            </a:r>
          </a:p>
        </p:txBody>
      </p:sp>
      <p:sp>
        <p:nvSpPr>
          <p:cNvPr id="10" name="TextBox 9"/>
          <p:cNvSpPr txBox="1"/>
          <p:nvPr/>
        </p:nvSpPr>
        <p:spPr>
          <a:xfrm>
            <a:off x="989012" y="3489734"/>
            <a:ext cx="6746431" cy="2806055"/>
          </a:xfrm>
          <a:prstGeom prst="rect">
            <a:avLst/>
          </a:prstGeom>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367"/>
            <a:r>
              <a:rPr lang="en-US" sz="1765" dirty="0">
                <a:solidFill>
                  <a:srgbClr val="0000FF"/>
                </a:solidFill>
                <a:latin typeface="Consolas"/>
              </a:rPr>
              <a:t>public static </a:t>
            </a:r>
            <a:r>
              <a:rPr lang="en-US" sz="1765" dirty="0" err="1">
                <a:solidFill>
                  <a:srgbClr val="0000FF"/>
                </a:solidFill>
                <a:latin typeface="Consolas"/>
              </a:rPr>
              <a:t>async</a:t>
            </a:r>
            <a:r>
              <a:rPr lang="en-US" sz="1765" b="1" dirty="0">
                <a:solidFill>
                  <a:srgbClr val="0000FF"/>
                </a:solidFill>
                <a:latin typeface="Consolas"/>
              </a:rPr>
              <a:t> </a:t>
            </a:r>
            <a:r>
              <a:rPr lang="en-US" sz="1765" dirty="0">
                <a:solidFill>
                  <a:srgbClr val="2B91AF"/>
                </a:solidFill>
                <a:latin typeface="Consolas"/>
              </a:rPr>
              <a:t>Task</a:t>
            </a:r>
            <a:r>
              <a:rPr lang="en-US" sz="1765" dirty="0">
                <a:solidFill>
                  <a:srgbClr val="000000"/>
                </a:solidFill>
                <a:latin typeface="Consolas" pitchFamily="49" charset="0"/>
                <a:cs typeface="Consolas" pitchFamily="49" charset="0"/>
              </a:rPr>
              <a:t>&lt;</a:t>
            </a:r>
            <a:r>
              <a:rPr lang="en-US" sz="1765" dirty="0" err="1">
                <a:solidFill>
                  <a:srgbClr val="0000FF"/>
                </a:solidFill>
                <a:latin typeface="Consolas"/>
              </a:rPr>
              <a:t>int</a:t>
            </a:r>
            <a:r>
              <a:rPr lang="en-US" sz="1765" dirty="0">
                <a:solidFill>
                  <a:srgbClr val="000000"/>
                </a:solidFill>
                <a:latin typeface="Consolas" pitchFamily="49" charset="0"/>
                <a:cs typeface="Consolas" pitchFamily="49" charset="0"/>
              </a:rPr>
              <a:t>&gt; </a:t>
            </a:r>
            <a:r>
              <a:rPr lang="en-US" sz="1765" dirty="0" err="1">
                <a:solidFill>
                  <a:srgbClr val="000000"/>
                </a:solidFill>
                <a:latin typeface="Consolas" pitchFamily="49" charset="0"/>
                <a:cs typeface="Consolas" pitchFamily="49" charset="0"/>
              </a:rPr>
              <a:t>GetNextIntAsync</a:t>
            </a:r>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    </a:t>
            </a:r>
            <a:r>
              <a:rPr lang="en-US" sz="1765" dirty="0">
                <a:solidFill>
                  <a:srgbClr val="0000FF"/>
                </a:solidFill>
                <a:latin typeface="Consolas"/>
              </a:rPr>
              <a:t>if</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a:t>
            </a:r>
            <a:r>
              <a:rPr lang="en-US" sz="1765" dirty="0" err="1">
                <a:solidFill>
                  <a:srgbClr val="000000"/>
                </a:solidFill>
                <a:latin typeface="Consolas" pitchFamily="49" charset="0"/>
                <a:cs typeface="Consolas" pitchFamily="49" charset="0"/>
              </a:rPr>
              <a:t>m_Buf.Length</a:t>
            </a:r>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    {</a:t>
            </a:r>
          </a:p>
          <a:p>
            <a:pPr defTabSz="914367"/>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m_Buf</a:t>
            </a:r>
            <a:r>
              <a:rPr lang="en-US" sz="1765" dirty="0">
                <a:solidFill>
                  <a:srgbClr val="000000"/>
                </a:solidFill>
                <a:latin typeface="Consolas" pitchFamily="49" charset="0"/>
                <a:cs typeface="Consolas" pitchFamily="49" charset="0"/>
              </a:rPr>
              <a:t> = </a:t>
            </a:r>
            <a:r>
              <a:rPr lang="en-US" sz="1765" dirty="0">
                <a:solidFill>
                  <a:srgbClr val="0000FF"/>
                </a:solidFill>
                <a:latin typeface="Consolas"/>
              </a:rPr>
              <a:t>await</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FetchNextBufferAsync</a:t>
            </a:r>
            <a:r>
              <a:rPr lang="en-US" sz="1765" dirty="0">
                <a:solidFill>
                  <a:srgbClr val="000000"/>
                </a:solidFill>
                <a:latin typeface="Consolas" pitchFamily="49" charset="0"/>
                <a:cs typeface="Consolas" pitchFamily="49" charset="0"/>
              </a:rPr>
              <a:t>();</a:t>
            </a:r>
          </a:p>
          <a:p>
            <a:pPr defTabSz="914367"/>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0;</a:t>
            </a:r>
          </a:p>
          <a:p>
            <a:pPr defTabSz="914367"/>
            <a:r>
              <a:rPr lang="en-US" sz="1765" dirty="0">
                <a:solidFill>
                  <a:srgbClr val="000000"/>
                </a:solidFill>
                <a:latin typeface="Consolas" pitchFamily="49" charset="0"/>
                <a:cs typeface="Consolas" pitchFamily="49" charset="0"/>
              </a:rPr>
              <a:t>    }</a:t>
            </a:r>
          </a:p>
          <a:p>
            <a:pPr defTabSz="914367"/>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1;</a:t>
            </a:r>
          </a:p>
          <a:p>
            <a:pPr defTabSz="914367"/>
            <a:r>
              <a:rPr lang="en-US" sz="1765" dirty="0">
                <a:solidFill>
                  <a:srgbClr val="000000"/>
                </a:solidFill>
                <a:latin typeface="Consolas" pitchFamily="49" charset="0"/>
                <a:cs typeface="Consolas" pitchFamily="49" charset="0"/>
              </a:rPr>
              <a:t>    </a:t>
            </a:r>
            <a:r>
              <a:rPr lang="en-US" sz="1765" dirty="0">
                <a:solidFill>
                  <a:srgbClr val="0000FF"/>
                </a:solidFill>
                <a:latin typeface="Consolas"/>
              </a:rPr>
              <a:t>return</a:t>
            </a:r>
            <a:r>
              <a:rPr lang="en-US" sz="1765" dirty="0">
                <a:solidFill>
                  <a:srgbClr val="000000"/>
                </a:solidFill>
                <a:latin typeface="Consolas" pitchFamily="49" charset="0"/>
                <a:cs typeface="Consolas" pitchFamily="49" charset="0"/>
              </a:rPr>
              <a:t> </a:t>
            </a:r>
            <a:r>
              <a:rPr lang="en-US" sz="1765" dirty="0" err="1">
                <a:solidFill>
                  <a:srgbClr val="000000"/>
                </a:solidFill>
                <a:latin typeface="Consolas" pitchFamily="49" charset="0"/>
                <a:cs typeface="Consolas" pitchFamily="49" charset="0"/>
              </a:rPr>
              <a:t>m_Buf</a:t>
            </a:r>
            <a:r>
              <a:rPr lang="en-US" sz="1765" dirty="0">
                <a:solidFill>
                  <a:srgbClr val="000000"/>
                </a:solidFill>
                <a:latin typeface="Consolas" pitchFamily="49" charset="0"/>
                <a:cs typeface="Consolas" pitchFamily="49" charset="0"/>
              </a:rPr>
              <a:t>[</a:t>
            </a:r>
            <a:r>
              <a:rPr lang="en-US" sz="1765" dirty="0" err="1">
                <a:solidFill>
                  <a:srgbClr val="000000"/>
                </a:solidFill>
                <a:latin typeface="Consolas" pitchFamily="49" charset="0"/>
                <a:cs typeface="Consolas" pitchFamily="49" charset="0"/>
              </a:rPr>
              <a:t>m_Count</a:t>
            </a:r>
            <a:r>
              <a:rPr lang="en-US" sz="1765" dirty="0">
                <a:solidFill>
                  <a:srgbClr val="000000"/>
                </a:solidFill>
                <a:latin typeface="Consolas" pitchFamily="49" charset="0"/>
                <a:cs typeface="Consolas" pitchFamily="49" charset="0"/>
              </a:rPr>
              <a:t> - 1];</a:t>
            </a:r>
          </a:p>
          <a:p>
            <a:pPr defTabSz="914367"/>
            <a:r>
              <a:rPr lang="en-US" sz="1765" dirty="0">
                <a:solidFill>
                  <a:srgbClr val="000000"/>
                </a:solidFill>
                <a:latin typeface="Consolas" pitchFamily="49" charset="0"/>
                <a:cs typeface="Consolas" pitchFamily="49" charset="0"/>
              </a:rPr>
              <a:t>}</a:t>
            </a:r>
          </a:p>
        </p:txBody>
      </p:sp>
      <p:sp>
        <p:nvSpPr>
          <p:cNvPr id="5" name="Text Placeholder 4"/>
          <p:cNvSpPr>
            <a:spLocks noGrp="1"/>
          </p:cNvSpPr>
          <p:nvPr>
            <p:ph type="body" sz="quarter" idx="10"/>
          </p:nvPr>
        </p:nvSpPr>
        <p:spPr>
          <a:xfrm>
            <a:off x="268928" y="1489541"/>
            <a:ext cx="11653523" cy="1701737"/>
          </a:xfrm>
        </p:spPr>
        <p:txBody>
          <a:bodyPr/>
          <a:lstStyle/>
          <a:p>
            <a:pPr lvl="1"/>
            <a:r>
              <a:rPr lang="en-US" sz="2353" dirty="0"/>
              <a:t>Each </a:t>
            </a:r>
            <a:r>
              <a:rPr lang="en-US" sz="2353" dirty="0" err="1"/>
              <a:t>async</a:t>
            </a:r>
            <a:r>
              <a:rPr lang="en-US" sz="2353" dirty="0"/>
              <a:t> method involves allocations</a:t>
            </a:r>
          </a:p>
          <a:p>
            <a:pPr marL="560241" lvl="1" indent="-560241">
              <a:buFont typeface="Arial" panose="020B0604020202020204" pitchFamily="34" charset="0"/>
              <a:buChar char="•"/>
            </a:pPr>
            <a:r>
              <a:rPr lang="en-US" sz="2353" dirty="0"/>
              <a:t>For “state machine” class holding the method’s local variables</a:t>
            </a:r>
          </a:p>
          <a:p>
            <a:pPr marL="560241" lvl="1" indent="-560241">
              <a:buFont typeface="Arial" panose="020B0604020202020204" pitchFamily="34" charset="0"/>
              <a:buChar char="•"/>
            </a:pPr>
            <a:r>
              <a:rPr lang="en-US" sz="2353" dirty="0"/>
              <a:t>For a delegate</a:t>
            </a:r>
          </a:p>
          <a:p>
            <a:pPr marL="560241" lvl="1" indent="-560241">
              <a:buFont typeface="Arial" panose="020B0604020202020204" pitchFamily="34" charset="0"/>
              <a:buChar char="•"/>
            </a:pPr>
            <a:r>
              <a:rPr lang="en-US" sz="2353" dirty="0"/>
              <a:t>For the returned Task object</a:t>
            </a:r>
          </a:p>
        </p:txBody>
      </p:sp>
      <p:sp>
        <p:nvSpPr>
          <p:cNvPr id="12" name="Text Placeholder 4"/>
          <p:cNvSpPr txBox="1">
            <a:spLocks/>
          </p:cNvSpPr>
          <p:nvPr/>
        </p:nvSpPr>
        <p:spPr>
          <a:xfrm>
            <a:off x="268928" y="1489541"/>
            <a:ext cx="11653523" cy="1701737"/>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914367"/>
            <a:r>
              <a:rPr lang="en-US" sz="2353" dirty="0">
                <a:gradFill>
                  <a:gsLst>
                    <a:gs pos="1250">
                      <a:srgbClr val="505050"/>
                    </a:gs>
                    <a:gs pos="100000">
                      <a:srgbClr val="505050"/>
                    </a:gs>
                  </a:gsLst>
                  <a:lin ang="5400000" scaled="0"/>
                </a:gradFill>
                <a:latin typeface="Segoe UI"/>
              </a:rPr>
              <a:t>Each </a:t>
            </a:r>
            <a:r>
              <a:rPr lang="en-US" sz="2353" dirty="0" err="1">
                <a:gradFill>
                  <a:gsLst>
                    <a:gs pos="1250">
                      <a:srgbClr val="505050"/>
                    </a:gs>
                    <a:gs pos="100000">
                      <a:srgbClr val="505050"/>
                    </a:gs>
                  </a:gsLst>
                  <a:lin ang="5400000" scaled="0"/>
                </a:gradFill>
                <a:latin typeface="Segoe UI"/>
              </a:rPr>
              <a:t>async</a:t>
            </a:r>
            <a:r>
              <a:rPr lang="en-US" sz="2353" dirty="0">
                <a:gradFill>
                  <a:gsLst>
                    <a:gs pos="1250">
                      <a:srgbClr val="505050"/>
                    </a:gs>
                    <a:gs pos="100000">
                      <a:srgbClr val="505050"/>
                    </a:gs>
                  </a:gsLst>
                  <a:lin ang="5400000" scaled="0"/>
                </a:gradFill>
                <a:latin typeface="Segoe UI"/>
              </a:rPr>
              <a:t> method involves allocations…</a:t>
            </a:r>
          </a:p>
          <a:p>
            <a:pPr marL="560241" lvl="1" indent="-560241" defTabSz="914367">
              <a:buFont typeface="Arial" panose="020B0604020202020204" pitchFamily="34" charset="0"/>
              <a:buChar char="•"/>
            </a:pPr>
            <a:r>
              <a:rPr lang="en-US" sz="2353" dirty="0">
                <a:gradFill>
                  <a:gsLst>
                    <a:gs pos="1250">
                      <a:srgbClr val="505050"/>
                    </a:gs>
                    <a:gs pos="100000">
                      <a:srgbClr val="505050"/>
                    </a:gs>
                  </a:gsLst>
                  <a:lin ang="5400000" scaled="0"/>
                </a:gradFill>
                <a:latin typeface="Segoe UI"/>
              </a:rPr>
              <a:t>For “state machine” class holding the method’s local variables</a:t>
            </a:r>
          </a:p>
          <a:p>
            <a:pPr marL="560241" lvl="1" indent="-560241" defTabSz="914367">
              <a:buFont typeface="Arial" panose="020B0604020202020204" pitchFamily="34" charset="0"/>
              <a:buChar char="•"/>
            </a:pPr>
            <a:r>
              <a:rPr lang="en-US" sz="2353" dirty="0">
                <a:gradFill>
                  <a:gsLst>
                    <a:gs pos="1250">
                      <a:srgbClr val="505050"/>
                    </a:gs>
                    <a:gs pos="100000">
                      <a:srgbClr val="505050"/>
                    </a:gs>
                  </a:gsLst>
                  <a:lin ang="5400000" scaled="0"/>
                </a:gradFill>
                <a:latin typeface="Segoe UI"/>
              </a:rPr>
              <a:t>For a delegate</a:t>
            </a:r>
          </a:p>
          <a:p>
            <a:pPr marL="560241" lvl="1" indent="-560241" defTabSz="914367">
              <a:buFont typeface="Arial" panose="020B0604020202020204" pitchFamily="34" charset="0"/>
              <a:buChar char="•"/>
            </a:pPr>
            <a:r>
              <a:rPr lang="en-US" sz="2353" dirty="0">
                <a:gradFill>
                  <a:gsLst>
                    <a:gs pos="1250">
                      <a:srgbClr val="505050"/>
                    </a:gs>
                    <a:gs pos="100000">
                      <a:srgbClr val="505050"/>
                    </a:gs>
                  </a:gsLst>
                  <a:lin ang="5400000" scaled="0"/>
                </a:gradFill>
                <a:latin typeface="Segoe UI"/>
              </a:rPr>
              <a:t>For the returned Task object</a:t>
            </a:r>
          </a:p>
        </p:txBody>
      </p:sp>
      <p:cxnSp>
        <p:nvCxnSpPr>
          <p:cNvPr id="15" name="Straight Connector 14"/>
          <p:cNvCxnSpPr/>
          <p:nvPr/>
        </p:nvCxnSpPr>
        <p:spPr>
          <a:xfrm>
            <a:off x="835993" y="2135791"/>
            <a:ext cx="8359917" cy="10073"/>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5992" y="2538679"/>
            <a:ext cx="2296460" cy="0"/>
          </a:xfrm>
          <a:prstGeom prst="line">
            <a:avLst/>
          </a:prstGeom>
          <a:ln w="76200">
            <a:solidFill>
              <a:srgbClr val="00B050">
                <a:alpha val="69804"/>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ular Callout 18"/>
          <p:cNvSpPr/>
          <p:nvPr/>
        </p:nvSpPr>
        <p:spPr bwMode="auto">
          <a:xfrm>
            <a:off x="9466347" y="1380377"/>
            <a:ext cx="2456103" cy="1228808"/>
          </a:xfrm>
          <a:prstGeom prst="wedgeRectCallout">
            <a:avLst>
              <a:gd name="adj1" fmla="val -105419"/>
              <a:gd name="adj2" fmla="val 17352"/>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Avoided if the method skips its awaits</a:t>
            </a:r>
          </a:p>
        </p:txBody>
      </p:sp>
      <p:cxnSp>
        <p:nvCxnSpPr>
          <p:cNvPr id="20" name="Straight Connector 19"/>
          <p:cNvCxnSpPr/>
          <p:nvPr/>
        </p:nvCxnSpPr>
        <p:spPr>
          <a:xfrm>
            <a:off x="835992" y="2921420"/>
            <a:ext cx="6154108" cy="0"/>
          </a:xfrm>
          <a:prstGeom prst="line">
            <a:avLst/>
          </a:prstGeom>
          <a:ln w="76200">
            <a:solidFill>
              <a:schemeClr val="bg2">
                <a:lumMod val="50000"/>
                <a:lumOff val="50000"/>
                <a:alpha val="69804"/>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ular Callout 22"/>
          <p:cNvSpPr/>
          <p:nvPr/>
        </p:nvSpPr>
        <p:spPr bwMode="auto">
          <a:xfrm>
            <a:off x="8373515" y="3130855"/>
            <a:ext cx="3548934" cy="2207892"/>
          </a:xfrm>
          <a:prstGeom prst="wedgeRectCallout">
            <a:avLst>
              <a:gd name="adj1" fmla="val -90879"/>
              <a:gd name="adj2" fmla="val -59538"/>
            </a:avLst>
          </a:prstGeom>
          <a:solidFill>
            <a:schemeClr val="bg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Avoided if the method took fast path,</a:t>
            </a:r>
            <a:br>
              <a:rPr lang="en-US" sz="2353" dirty="0">
                <a:gradFill>
                  <a:gsLst>
                    <a:gs pos="0">
                      <a:srgbClr val="FFFFFF"/>
                    </a:gs>
                    <a:gs pos="100000">
                      <a:srgbClr val="FFFFFF"/>
                    </a:gs>
                  </a:gsLst>
                  <a:lin ang="5400000" scaled="0"/>
                </a:gradFill>
                <a:latin typeface="Segoe UI"/>
                <a:ea typeface="Segoe UI" pitchFamily="34" charset="0"/>
                <a:cs typeface="Segoe UI" pitchFamily="34" charset="0"/>
              </a:rPr>
            </a:br>
            <a:r>
              <a:rPr lang="en-US" sz="2353" dirty="0">
                <a:gradFill>
                  <a:gsLst>
                    <a:gs pos="0">
                      <a:srgbClr val="FFFFFF"/>
                    </a:gs>
                    <a:gs pos="100000">
                      <a:srgbClr val="FFFFFF"/>
                    </a:gs>
                  </a:gsLst>
                  <a:lin ang="5400000" scaled="0"/>
                </a:gradFill>
                <a:latin typeface="Segoe UI"/>
                <a:ea typeface="Segoe UI" pitchFamily="34" charset="0"/>
                <a:cs typeface="Segoe UI" pitchFamily="34" charset="0"/>
              </a:rPr>
              <a:t>AND the returned value was “common” …</a:t>
            </a:r>
          </a:p>
          <a:p>
            <a:pP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lnSpc>
                <a:spcPct val="90000"/>
              </a:lnSpc>
              <a:spcBef>
                <a:spcPct val="0"/>
              </a:spcBef>
              <a:spcAft>
                <a:spcPct val="0"/>
              </a:spcAft>
            </a:pPr>
            <a:r>
              <a:rPr lang="en-US" sz="2353" i="1" dirty="0">
                <a:gradFill>
                  <a:gsLst>
                    <a:gs pos="0">
                      <a:srgbClr val="FFFFFF"/>
                    </a:gs>
                    <a:gs pos="100000">
                      <a:srgbClr val="FFFFFF"/>
                    </a:gs>
                  </a:gsLst>
                  <a:lin ang="5400000" scaled="0"/>
                </a:gradFill>
                <a:latin typeface="Segoe UI"/>
                <a:ea typeface="Segoe UI" pitchFamily="34" charset="0"/>
                <a:cs typeface="Segoe UI" pitchFamily="34" charset="0"/>
              </a:rPr>
              <a:t>0, 1, true, false, null, “”</a:t>
            </a:r>
          </a:p>
        </p:txBody>
      </p:sp>
      <p:sp>
        <p:nvSpPr>
          <p:cNvPr id="26" name="TextBox 25"/>
          <p:cNvSpPr txBox="1"/>
          <p:nvPr/>
        </p:nvSpPr>
        <p:spPr>
          <a:xfrm>
            <a:off x="8373515" y="5389723"/>
            <a:ext cx="3548934" cy="941386"/>
          </a:xfrm>
          <a:prstGeom prst="rect">
            <a:avLst/>
          </a:prstGeom>
          <a:solidFill>
            <a:schemeClr val="bg2">
              <a:lumMod val="75000"/>
              <a:lumOff val="25000"/>
            </a:schemeClr>
          </a:solid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For other returns values, try caching yourself!</a:t>
            </a:r>
          </a:p>
        </p:txBody>
      </p:sp>
    </p:spTree>
    <p:extLst>
      <p:ext uri="{BB962C8B-B14F-4D97-AF65-F5344CB8AC3E}">
        <p14:creationId xmlns:p14="http://schemas.microsoft.com/office/powerpoint/2010/main" val="318968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Libraries should expose chunky </a:t>
            </a:r>
            <a:r>
              <a:rPr lang="en-US" dirty="0" err="1"/>
              <a:t>async</a:t>
            </a:r>
            <a:r>
              <a:rPr lang="en-US" dirty="0"/>
              <a:t> APIs</a:t>
            </a:r>
          </a:p>
        </p:txBody>
      </p:sp>
      <p:sp>
        <p:nvSpPr>
          <p:cNvPr id="4" name="Text Placeholder 5"/>
          <p:cNvSpPr txBox="1">
            <a:spLocks/>
          </p:cNvSpPr>
          <p:nvPr/>
        </p:nvSpPr>
        <p:spPr>
          <a:xfrm>
            <a:off x="418305" y="1636151"/>
            <a:ext cx="11653523" cy="389528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endParaRPr lang="en-US" sz="3921" dirty="0">
              <a:solidFill>
                <a:srgbClr val="5C2D91">
                  <a:lumMod val="50000"/>
                </a:srgbClr>
              </a:solidFill>
              <a:latin typeface="Segoe UI Light"/>
            </a:endParaRPr>
          </a:p>
          <a:p>
            <a:pPr defTabSz="914367"/>
            <a:r>
              <a:rPr lang="en-US" sz="3921" dirty="0">
                <a:solidFill>
                  <a:srgbClr val="5C2D91">
                    <a:lumMod val="50000"/>
                  </a:srgbClr>
                </a:solidFill>
                <a:latin typeface="Segoe UI Light"/>
              </a:rPr>
              <a:t>Principles</a:t>
            </a:r>
          </a:p>
          <a:p>
            <a:pPr defTabSz="914367"/>
            <a:r>
              <a:rPr lang="en-US" sz="1961" i="1" dirty="0">
                <a:solidFill>
                  <a:srgbClr val="5C2D91">
                    <a:lumMod val="50000"/>
                  </a:srgbClr>
                </a:solidFill>
                <a:latin typeface="Segoe UI"/>
              </a:rPr>
              <a:t>The heap is an app-global resource.</a:t>
            </a:r>
          </a:p>
          <a:p>
            <a:pPr defTabSz="914367"/>
            <a:r>
              <a:rPr lang="en-US" sz="1961" dirty="0">
                <a:solidFill>
                  <a:srgbClr val="5C2D91">
                    <a:lumMod val="50000"/>
                  </a:srgbClr>
                </a:solidFill>
                <a:latin typeface="Segoe UI"/>
              </a:rPr>
              <a:t>Like all heap allocations, </a:t>
            </a:r>
            <a:r>
              <a:rPr lang="en-US" sz="1961" dirty="0" err="1">
                <a:solidFill>
                  <a:srgbClr val="5C2D91">
                    <a:lumMod val="50000"/>
                  </a:srgbClr>
                </a:solidFill>
                <a:latin typeface="Segoe UI"/>
              </a:rPr>
              <a:t>async</a:t>
            </a:r>
            <a:r>
              <a:rPr lang="en-US" sz="1961" dirty="0">
                <a:solidFill>
                  <a:srgbClr val="5C2D91">
                    <a:lumMod val="50000"/>
                  </a:srgbClr>
                </a:solidFill>
                <a:latin typeface="Segoe UI"/>
              </a:rPr>
              <a:t> allocations can contributing to hurting </a:t>
            </a:r>
            <a:r>
              <a:rPr lang="en-US" sz="1961" b="1" dirty="0">
                <a:solidFill>
                  <a:srgbClr val="5C2D91">
                    <a:lumMod val="50000"/>
                  </a:srgbClr>
                </a:solidFill>
                <a:latin typeface="Segoe UI"/>
              </a:rPr>
              <a:t>GC </a:t>
            </a:r>
            <a:r>
              <a:rPr lang="en-US" sz="1961" b="1" dirty="0" err="1">
                <a:solidFill>
                  <a:srgbClr val="5C2D91">
                    <a:lumMod val="50000"/>
                  </a:srgbClr>
                </a:solidFill>
                <a:latin typeface="Segoe UI"/>
              </a:rPr>
              <a:t>perf</a:t>
            </a:r>
            <a:r>
              <a:rPr lang="en-US" sz="1961" dirty="0">
                <a:solidFill>
                  <a:srgbClr val="5C2D91">
                    <a:lumMod val="50000"/>
                  </a:srgbClr>
                </a:solidFill>
                <a:latin typeface="Segoe UI"/>
              </a:rPr>
              <a:t>.</a:t>
            </a:r>
            <a:br>
              <a:rPr lang="en-US" sz="1961" dirty="0">
                <a:solidFill>
                  <a:srgbClr val="5C2D91">
                    <a:lumMod val="50000"/>
                  </a:srgbClr>
                </a:solidFill>
                <a:latin typeface="Segoe UI"/>
              </a:rPr>
            </a:br>
            <a:r>
              <a:rPr lang="en-US" sz="1765" dirty="0">
                <a:solidFill>
                  <a:srgbClr val="5C2D91">
                    <a:lumMod val="50000"/>
                  </a:srgbClr>
                </a:solidFill>
                <a:latin typeface="Segoe UI"/>
              </a:rPr>
              <a:t> </a:t>
            </a:r>
          </a:p>
          <a:p>
            <a:pPr defTabSz="914367"/>
            <a:r>
              <a:rPr lang="en-US" sz="3921" dirty="0">
                <a:solidFill>
                  <a:srgbClr val="5C2D91">
                    <a:lumMod val="50000"/>
                  </a:srgbClr>
                </a:solidFill>
                <a:latin typeface="Segoe UI Light"/>
              </a:rPr>
              <a:t>Guidance</a:t>
            </a:r>
          </a:p>
          <a:p>
            <a:pPr lvl="1" defTabSz="914367"/>
            <a:r>
              <a:rPr lang="en-US" sz="1961" dirty="0">
                <a:solidFill>
                  <a:srgbClr val="5C2D91">
                    <a:lumMod val="50000"/>
                  </a:srgbClr>
                </a:solidFill>
                <a:latin typeface="Segoe UI"/>
              </a:rPr>
              <a:t>Libraries should expose chunky async APIs, not chatty.</a:t>
            </a:r>
          </a:p>
          <a:p>
            <a:pPr lvl="1" defTabSz="914367"/>
            <a:r>
              <a:rPr lang="en-US" sz="1961" dirty="0">
                <a:solidFill>
                  <a:srgbClr val="5C2D91">
                    <a:lumMod val="50000"/>
                  </a:srgbClr>
                </a:solidFill>
                <a:latin typeface="Segoe UI"/>
              </a:rPr>
              <a:t>If your library has to be chatty, and GC </a:t>
            </a:r>
            <a:r>
              <a:rPr lang="en-US" sz="1961" dirty="0" err="1">
                <a:solidFill>
                  <a:srgbClr val="5C2D91">
                    <a:lumMod val="50000"/>
                  </a:srgbClr>
                </a:solidFill>
                <a:latin typeface="Segoe UI"/>
              </a:rPr>
              <a:t>perf</a:t>
            </a:r>
            <a:r>
              <a:rPr lang="en-US" sz="1961" dirty="0">
                <a:solidFill>
                  <a:srgbClr val="5C2D91">
                    <a:lumMod val="50000"/>
                  </a:srgbClr>
                </a:solidFill>
                <a:latin typeface="Segoe UI"/>
              </a:rPr>
              <a:t> is a problem, and the heap has lots of </a:t>
            </a:r>
            <a:r>
              <a:rPr lang="en-US" sz="1961" dirty="0" err="1">
                <a:solidFill>
                  <a:srgbClr val="5C2D91">
                    <a:lumMod val="50000"/>
                  </a:srgbClr>
                </a:solidFill>
                <a:latin typeface="Segoe UI"/>
              </a:rPr>
              <a:t>async</a:t>
            </a:r>
            <a:r>
              <a:rPr lang="en-US" sz="1961" dirty="0">
                <a:solidFill>
                  <a:srgbClr val="5C2D91">
                    <a:lumMod val="50000"/>
                  </a:srgbClr>
                </a:solidFill>
                <a:latin typeface="Segoe UI"/>
              </a:rPr>
              <a:t> allocations, then optimize the fast-path.</a:t>
            </a:r>
          </a:p>
        </p:txBody>
      </p:sp>
    </p:spTree>
    <p:extLst>
      <p:ext uri="{BB962C8B-B14F-4D97-AF65-F5344CB8AC3E}">
        <p14:creationId xmlns:p14="http://schemas.microsoft.com/office/powerpoint/2010/main" val="253264032"/>
      </p:ext>
    </p:extLst>
  </p:cSld>
  <p:clrMapOvr>
    <a:masterClrMapping/>
  </p:clrMapOvr>
  <p:transition>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496"/>
          <a:stretch/>
        </p:blipFill>
        <p:spPr>
          <a:xfrm flipH="1">
            <a:off x="-1" y="1187937"/>
            <a:ext cx="12192000" cy="5678913"/>
          </a:xfrm>
          <a:prstGeom prst="rect">
            <a:avLst/>
          </a:prstGeom>
        </p:spPr>
      </p:pic>
      <p:sp>
        <p:nvSpPr>
          <p:cNvPr id="7" name="Title 6"/>
          <p:cNvSpPr>
            <a:spLocks noGrp="1"/>
          </p:cNvSpPr>
          <p:nvPr>
            <p:ph type="title"/>
          </p:nvPr>
        </p:nvSpPr>
        <p:spPr/>
        <p:txBody>
          <a:bodyPr/>
          <a:lstStyle/>
          <a:p>
            <a:r>
              <a:rPr lang="en-US" dirty="0">
                <a:solidFill>
                  <a:srgbClr val="0078D7"/>
                </a:solidFill>
              </a:rPr>
              <a:t>Consider .</a:t>
            </a:r>
            <a:r>
              <a:rPr lang="en-US" dirty="0" err="1">
                <a:solidFill>
                  <a:srgbClr val="0078D7"/>
                </a:solidFill>
              </a:rPr>
              <a:t>ConfigureAwait</a:t>
            </a:r>
            <a:r>
              <a:rPr lang="en-US" dirty="0">
                <a:solidFill>
                  <a:srgbClr val="0078D7"/>
                </a:solidFill>
              </a:rPr>
              <a:t>(false) in libraries</a:t>
            </a:r>
          </a:p>
        </p:txBody>
      </p:sp>
      <p:sp>
        <p:nvSpPr>
          <p:cNvPr id="5" name="Rectangle 4"/>
          <p:cNvSpPr/>
          <p:nvPr/>
        </p:nvSpPr>
        <p:spPr bwMode="auto">
          <a:xfrm>
            <a:off x="7208768" y="2087474"/>
            <a:ext cx="4706230" cy="328689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Library methods might be called from different contexts:</a:t>
            </a:r>
          </a:p>
          <a:p>
            <a:pPr defTabSz="914102" fontAlgn="base">
              <a:lnSpc>
                <a:spcPct val="90000"/>
              </a:lnSpc>
              <a:spcBef>
                <a:spcPct val="0"/>
              </a:spcBef>
              <a:spcAft>
                <a:spcPts val="1176"/>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lnSpc>
                <a:spcPct val="90000"/>
              </a:lnSpc>
              <a:spcBef>
                <a:spcPct val="0"/>
              </a:spcBef>
              <a:spcAft>
                <a:spcPts val="1176"/>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Consider .</a:t>
            </a:r>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ConfigureAwait</a:t>
            </a:r>
            <a:r>
              <a:rPr lang="en-US" sz="2353" dirty="0">
                <a:gradFill>
                  <a:gsLst>
                    <a:gs pos="0">
                      <a:srgbClr val="FFFFFF"/>
                    </a:gs>
                    <a:gs pos="100000">
                      <a:srgbClr val="FFFFFF"/>
                    </a:gs>
                  </a:gsLst>
                  <a:lin ang="5400000" scaled="0"/>
                </a:gradFill>
                <a:latin typeface="Segoe UI"/>
                <a:ea typeface="Segoe UI" pitchFamily="34" charset="0"/>
                <a:cs typeface="Segoe UI" pitchFamily="34" charset="0"/>
              </a:rPr>
              <a:t>(false).</a:t>
            </a:r>
          </a:p>
          <a:p>
            <a:pPr defTabSz="914102" fontAlgn="base">
              <a:lnSpc>
                <a:spcPct val="90000"/>
              </a:lnSpc>
              <a:spcBef>
                <a:spcPct val="0"/>
              </a:spcBef>
              <a:spcAft>
                <a:spcPts val="1176"/>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529556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Consider .</a:t>
            </a:r>
            <a:r>
              <a:rPr lang="en-US" dirty="0" err="1">
                <a:solidFill>
                  <a:srgbClr val="0078D7"/>
                </a:solidFill>
              </a:rPr>
              <a:t>ConfigureAwait</a:t>
            </a:r>
            <a:r>
              <a:rPr lang="en-US" dirty="0">
                <a:solidFill>
                  <a:srgbClr val="0078D7"/>
                </a:solidFill>
              </a:rPr>
              <a:t>(false) in libraries</a:t>
            </a:r>
          </a:p>
        </p:txBody>
      </p:sp>
      <p:sp>
        <p:nvSpPr>
          <p:cNvPr id="3" name="Content Placeholder 2"/>
          <p:cNvSpPr>
            <a:spLocks noGrp="1"/>
          </p:cNvSpPr>
          <p:nvPr>
            <p:ph type="body" sz="quarter" idx="10"/>
          </p:nvPr>
        </p:nvSpPr>
        <p:spPr>
          <a:xfrm>
            <a:off x="269240" y="1486746"/>
            <a:ext cx="11653523" cy="5229145"/>
          </a:xfrm>
        </p:spPr>
        <p:txBody>
          <a:bodyPr>
            <a:noAutofit/>
          </a:bodyPr>
          <a:lstStyle/>
          <a:p>
            <a:r>
              <a:rPr lang="en-US" dirty="0">
                <a:solidFill>
                  <a:srgbClr val="525252"/>
                </a:solidFill>
              </a:rPr>
              <a:t>Sync context represents a “target for work”</a:t>
            </a:r>
          </a:p>
          <a:p>
            <a:pPr marL="457124" lvl="1" indent="-457124"/>
            <a:r>
              <a:rPr lang="en-US" dirty="0">
                <a:solidFill>
                  <a:srgbClr val="525252"/>
                </a:solidFill>
              </a:rPr>
              <a:t>e.g. </a:t>
            </a:r>
            <a:r>
              <a:rPr lang="en-US" dirty="0" err="1">
                <a:solidFill>
                  <a:srgbClr val="525252"/>
                </a:solidFill>
              </a:rPr>
              <a:t>WindowsFormsSynchronizationContext</a:t>
            </a:r>
            <a:r>
              <a:rPr lang="en-US" dirty="0">
                <a:solidFill>
                  <a:srgbClr val="525252"/>
                </a:solidFill>
              </a:rPr>
              <a:t>, whose .Post() does </a:t>
            </a:r>
            <a:r>
              <a:rPr lang="en-US" dirty="0" err="1">
                <a:solidFill>
                  <a:srgbClr val="525252"/>
                </a:solidFill>
              </a:rPr>
              <a:t>Control.BeginInvoke</a:t>
            </a:r>
            <a:endParaRPr lang="en-US" dirty="0">
              <a:solidFill>
                <a:srgbClr val="525252"/>
              </a:solidFill>
            </a:endParaRPr>
          </a:p>
          <a:p>
            <a:pPr marL="457124" lvl="1" indent="-457124"/>
            <a:r>
              <a:rPr lang="en-US" dirty="0">
                <a:solidFill>
                  <a:srgbClr val="525252"/>
                </a:solidFill>
              </a:rPr>
              <a:t>e.g. </a:t>
            </a:r>
            <a:r>
              <a:rPr lang="en-US" dirty="0" err="1">
                <a:solidFill>
                  <a:srgbClr val="525252"/>
                </a:solidFill>
              </a:rPr>
              <a:t>DispatcherSynchronizationContext</a:t>
            </a:r>
            <a:r>
              <a:rPr lang="en-US" dirty="0">
                <a:solidFill>
                  <a:srgbClr val="525252"/>
                </a:solidFill>
              </a:rPr>
              <a:t>, whose .Post() does </a:t>
            </a:r>
            <a:r>
              <a:rPr lang="en-US" dirty="0" err="1">
                <a:solidFill>
                  <a:srgbClr val="525252"/>
                </a:solidFill>
              </a:rPr>
              <a:t>Dispatcher.BeginInvoke</a:t>
            </a:r>
            <a:endParaRPr lang="en-US" dirty="0">
              <a:solidFill>
                <a:srgbClr val="525252"/>
              </a:solidFill>
            </a:endParaRPr>
          </a:p>
          <a:p>
            <a:pPr marL="457124" lvl="1" indent="-457124"/>
            <a:r>
              <a:rPr lang="en-US" dirty="0">
                <a:solidFill>
                  <a:srgbClr val="525252"/>
                </a:solidFill>
              </a:rPr>
              <a:t>e.g. </a:t>
            </a:r>
            <a:r>
              <a:rPr lang="en-US" dirty="0" err="1">
                <a:solidFill>
                  <a:srgbClr val="525252"/>
                </a:solidFill>
              </a:rPr>
              <a:t>AspNetSynchronizationContext</a:t>
            </a:r>
            <a:r>
              <a:rPr lang="en-US" dirty="0">
                <a:solidFill>
                  <a:srgbClr val="525252"/>
                </a:solidFill>
              </a:rPr>
              <a:t>, whose .Post() ensures one-at-a-time</a:t>
            </a:r>
          </a:p>
          <a:p>
            <a:pPr marL="457124" lvl="1" indent="-457124"/>
            <a:endParaRPr lang="en-US" dirty="0">
              <a:solidFill>
                <a:srgbClr val="525252"/>
              </a:solidFill>
            </a:endParaRPr>
          </a:p>
          <a:p>
            <a:r>
              <a:rPr lang="en-US" dirty="0">
                <a:solidFill>
                  <a:srgbClr val="525252"/>
                </a:solidFill>
              </a:rPr>
              <a:t>“Await task” uses the sync context</a:t>
            </a:r>
          </a:p>
          <a:p>
            <a:pPr marL="457124" lvl="1" indent="-457124"/>
            <a:r>
              <a:rPr lang="en-US" dirty="0">
                <a:solidFill>
                  <a:srgbClr val="525252"/>
                </a:solidFill>
              </a:rPr>
              <a:t>1. It captures the current </a:t>
            </a:r>
            <a:r>
              <a:rPr lang="en-US" dirty="0" err="1">
                <a:solidFill>
                  <a:srgbClr val="525252"/>
                </a:solidFill>
              </a:rPr>
              <a:t>SyncContext</a:t>
            </a:r>
            <a:r>
              <a:rPr lang="en-US" dirty="0">
                <a:solidFill>
                  <a:srgbClr val="525252"/>
                </a:solidFill>
              </a:rPr>
              <a:t> before awaiting.</a:t>
            </a:r>
          </a:p>
          <a:p>
            <a:pPr marL="457124" lvl="1" indent="-457124"/>
            <a:r>
              <a:rPr lang="en-US" dirty="0">
                <a:solidFill>
                  <a:srgbClr val="525252"/>
                </a:solidFill>
              </a:rPr>
              <a:t>2. Upon task completion, it calls </a:t>
            </a:r>
            <a:r>
              <a:rPr lang="en-US" dirty="0" err="1">
                <a:solidFill>
                  <a:srgbClr val="525252"/>
                </a:solidFill>
              </a:rPr>
              <a:t>SyncContext.Post</a:t>
            </a:r>
            <a:r>
              <a:rPr lang="en-US" dirty="0">
                <a:solidFill>
                  <a:srgbClr val="525252"/>
                </a:solidFill>
              </a:rPr>
              <a:t>() to resume </a:t>
            </a:r>
            <a:r>
              <a:rPr lang="en-US" b="1" dirty="0">
                <a:solidFill>
                  <a:srgbClr val="525252"/>
                </a:solidFill>
              </a:rPr>
              <a:t>“where you were before”</a:t>
            </a:r>
            <a:br>
              <a:rPr lang="en-US" dirty="0">
                <a:solidFill>
                  <a:srgbClr val="525252"/>
                </a:solidFill>
              </a:rPr>
            </a:br>
            <a:endParaRPr lang="en-US" dirty="0">
              <a:solidFill>
                <a:srgbClr val="525252"/>
              </a:solidFill>
            </a:endParaRPr>
          </a:p>
          <a:p>
            <a:pPr marL="457124" lvl="1" indent="-457124"/>
            <a:r>
              <a:rPr lang="en-US" dirty="0">
                <a:solidFill>
                  <a:srgbClr val="525252"/>
                </a:solidFill>
              </a:rPr>
              <a:t>For app-level code, this is fine. </a:t>
            </a:r>
            <a:r>
              <a:rPr lang="en-US" b="1" dirty="0">
                <a:solidFill>
                  <a:srgbClr val="525252"/>
                </a:solidFill>
              </a:rPr>
              <a:t>But for library code, it’s rarely needed!</a:t>
            </a:r>
          </a:p>
          <a:p>
            <a:pPr marL="457124" lvl="1" indent="-457124"/>
            <a:r>
              <a:rPr lang="en-US" dirty="0">
                <a:solidFill>
                  <a:srgbClr val="525252"/>
                </a:solidFill>
              </a:rPr>
              <a:t>You can use “await </a:t>
            </a:r>
            <a:r>
              <a:rPr lang="en-US" dirty="0" err="1">
                <a:solidFill>
                  <a:srgbClr val="525252"/>
                </a:solidFill>
              </a:rPr>
              <a:t>task.ConfigureAwait</a:t>
            </a:r>
            <a:r>
              <a:rPr lang="en-US" dirty="0">
                <a:solidFill>
                  <a:srgbClr val="525252"/>
                </a:solidFill>
              </a:rPr>
              <a:t>(false)”</a:t>
            </a:r>
          </a:p>
          <a:p>
            <a:pPr marL="457124" lvl="1" indent="-457124"/>
            <a:r>
              <a:rPr lang="en-US" dirty="0">
                <a:solidFill>
                  <a:srgbClr val="525252"/>
                </a:solidFill>
              </a:rPr>
              <a:t>This suppresses step 2; instead if possible it resumes </a:t>
            </a:r>
            <a:r>
              <a:rPr lang="en-US" b="1" dirty="0">
                <a:solidFill>
                  <a:srgbClr val="525252"/>
                </a:solidFill>
              </a:rPr>
              <a:t>“on the thread that completed the task”</a:t>
            </a:r>
          </a:p>
          <a:p>
            <a:pPr marL="457124" lvl="1" indent="-457124"/>
            <a:endParaRPr lang="en-US" dirty="0">
              <a:solidFill>
                <a:srgbClr val="525252"/>
              </a:solidFill>
            </a:endParaRPr>
          </a:p>
          <a:p>
            <a:pPr marL="457124" lvl="1" indent="-457124"/>
            <a:r>
              <a:rPr lang="en-US" dirty="0">
                <a:solidFill>
                  <a:srgbClr val="525252"/>
                </a:solidFill>
              </a:rPr>
              <a:t>Result: slightly better performance. Also can avoid deadlock if a badly-written user blocks.</a:t>
            </a:r>
            <a:endParaRPr lang="en-US" b="1" dirty="0">
              <a:solidFill>
                <a:srgbClr val="525252"/>
              </a:solidFill>
            </a:endParaRPr>
          </a:p>
        </p:txBody>
      </p:sp>
    </p:spTree>
    <p:extLst>
      <p:ext uri="{BB962C8B-B14F-4D97-AF65-F5344CB8AC3E}">
        <p14:creationId xmlns:p14="http://schemas.microsoft.com/office/powerpoint/2010/main" val="1428072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rgbClr val="0078D7"/>
                </a:solidFill>
              </a:rPr>
              <a:t>Consider .</a:t>
            </a:r>
            <a:r>
              <a:rPr lang="en-US" dirty="0" err="1">
                <a:solidFill>
                  <a:srgbClr val="0078D7"/>
                </a:solidFill>
              </a:rPr>
              <a:t>ConfigureAwait</a:t>
            </a:r>
            <a:r>
              <a:rPr lang="en-US" dirty="0">
                <a:solidFill>
                  <a:srgbClr val="0078D7"/>
                </a:solidFill>
              </a:rPr>
              <a:t>(false) in libraries</a:t>
            </a:r>
          </a:p>
        </p:txBody>
      </p:sp>
      <p:sp>
        <p:nvSpPr>
          <p:cNvPr id="6" name="Text Placeholder 5"/>
          <p:cNvSpPr>
            <a:spLocks noGrp="1"/>
          </p:cNvSpPr>
          <p:nvPr>
            <p:ph type="body" sz="quarter" idx="10"/>
          </p:nvPr>
        </p:nvSpPr>
        <p:spPr>
          <a:xfrm>
            <a:off x="268901" y="1486746"/>
            <a:ext cx="11653523" cy="3318989"/>
          </a:xfrm>
        </p:spPr>
        <p:txBody>
          <a:bodyPr/>
          <a:lstStyle/>
          <a:p>
            <a:endParaRPr lang="en-US" dirty="0">
              <a:solidFill>
                <a:schemeClr val="accent4">
                  <a:lumMod val="50000"/>
                </a:schemeClr>
              </a:solidFill>
            </a:endParaRPr>
          </a:p>
          <a:p>
            <a:r>
              <a:rPr lang="en-US" dirty="0">
                <a:solidFill>
                  <a:schemeClr val="accent4">
                    <a:lumMod val="50000"/>
                  </a:schemeClr>
                </a:solidFill>
              </a:rPr>
              <a:t>Principles</a:t>
            </a:r>
          </a:p>
          <a:p>
            <a:pPr lvl="1"/>
            <a:r>
              <a:rPr lang="en-US" i="1" dirty="0">
                <a:solidFill>
                  <a:schemeClr val="accent4">
                    <a:lumMod val="50000"/>
                  </a:schemeClr>
                </a:solidFill>
              </a:rPr>
              <a:t>The UI message-queue is an app-global resource.</a:t>
            </a:r>
          </a:p>
          <a:p>
            <a:pPr lvl="1"/>
            <a:r>
              <a:rPr lang="en-US" dirty="0">
                <a:solidFill>
                  <a:schemeClr val="accent4">
                    <a:lumMod val="50000"/>
                  </a:schemeClr>
                </a:solidFill>
              </a:rPr>
              <a:t>To much use will hurt </a:t>
            </a:r>
            <a:r>
              <a:rPr lang="en-US" b="1" dirty="0">
                <a:solidFill>
                  <a:schemeClr val="accent4">
                    <a:lumMod val="50000"/>
                  </a:schemeClr>
                </a:solidFill>
              </a:rPr>
              <a:t>UI responsiveness</a:t>
            </a:r>
            <a:r>
              <a:rPr lang="en-US" dirty="0">
                <a:solidFill>
                  <a:schemeClr val="accent4">
                    <a:lumMod val="50000"/>
                  </a:schemeClr>
                </a:solidFill>
              </a:rPr>
              <a:t>.</a:t>
            </a:r>
            <a:br>
              <a:rPr lang="en-US" dirty="0">
                <a:solidFill>
                  <a:schemeClr val="accent4">
                    <a:lumMod val="50000"/>
                  </a:schemeClr>
                </a:solidFill>
              </a:rPr>
            </a:br>
            <a:endParaRPr lang="en-US" dirty="0">
              <a:solidFill>
                <a:schemeClr val="accent4">
                  <a:lumMod val="50000"/>
                </a:schemeClr>
              </a:solidFill>
            </a:endParaRPr>
          </a:p>
          <a:p>
            <a:pPr lvl="1"/>
            <a:r>
              <a:rPr lang="en-US" sz="3921" dirty="0">
                <a:solidFill>
                  <a:schemeClr val="accent4">
                    <a:lumMod val="50000"/>
                  </a:schemeClr>
                </a:solidFill>
                <a:latin typeface="Segoe UI Light"/>
              </a:rPr>
              <a:t>Guidance</a:t>
            </a:r>
            <a:endParaRPr lang="en-US" dirty="0">
              <a:solidFill>
                <a:schemeClr val="accent4">
                  <a:lumMod val="50000"/>
                </a:schemeClr>
              </a:solidFill>
            </a:endParaRPr>
          </a:p>
          <a:p>
            <a:pPr lvl="1"/>
            <a:r>
              <a:rPr lang="en-US" dirty="0">
                <a:solidFill>
                  <a:schemeClr val="accent4">
                    <a:lumMod val="50000"/>
                  </a:schemeClr>
                </a:solidFill>
              </a:rPr>
              <a:t>If your method calls chatty </a:t>
            </a:r>
            <a:r>
              <a:rPr lang="en-US" dirty="0" err="1">
                <a:solidFill>
                  <a:schemeClr val="accent4">
                    <a:lumMod val="50000"/>
                  </a:schemeClr>
                </a:solidFill>
              </a:rPr>
              <a:t>async</a:t>
            </a:r>
            <a:r>
              <a:rPr lang="en-US" dirty="0">
                <a:solidFill>
                  <a:schemeClr val="accent4">
                    <a:lumMod val="50000"/>
                  </a:schemeClr>
                </a:solidFill>
              </a:rPr>
              <a:t> APIs, but doesn’t touch the UI, then use </a:t>
            </a:r>
            <a:r>
              <a:rPr lang="en-US" dirty="0" err="1">
                <a:solidFill>
                  <a:schemeClr val="accent4">
                    <a:lumMod val="50000"/>
                  </a:schemeClr>
                </a:solidFill>
              </a:rPr>
              <a:t>ConfigureAwait</a:t>
            </a:r>
            <a:r>
              <a:rPr lang="en-US" dirty="0">
                <a:solidFill>
                  <a:schemeClr val="accent4">
                    <a:lumMod val="50000"/>
                  </a:schemeClr>
                </a:solidFill>
              </a:rPr>
              <a:t>(false)</a:t>
            </a:r>
          </a:p>
        </p:txBody>
      </p:sp>
    </p:spTree>
    <p:extLst>
      <p:ext uri="{BB962C8B-B14F-4D97-AF65-F5344CB8AC3E}">
        <p14:creationId xmlns:p14="http://schemas.microsoft.com/office/powerpoint/2010/main" val="1579257632"/>
      </p:ext>
    </p:extLst>
  </p:cSld>
  <p:clrMapOvr>
    <a:masterClrMapping/>
  </p:clrMapOvr>
  <p:transition>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Event-Driven architecture Style</a:t>
            </a:r>
          </a:p>
        </p:txBody>
      </p:sp>
      <p:sp>
        <p:nvSpPr>
          <p:cNvPr id="6" name="Text Placeholder 5">
            <a:extLst>
              <a:ext uri="{FF2B5EF4-FFF2-40B4-BE49-F238E27FC236}">
                <a16:creationId xmlns:a16="http://schemas.microsoft.com/office/drawing/2014/main" id="{8F117239-C4FF-4796-B0F8-A92E6204D4EE}"/>
              </a:ext>
            </a:extLst>
          </p:cNvPr>
          <p:cNvSpPr>
            <a:spLocks noGrp="1"/>
          </p:cNvSpPr>
          <p:nvPr>
            <p:ph type="body" sz="quarter" idx="10"/>
          </p:nvPr>
        </p:nvSpPr>
        <p:spPr>
          <a:xfrm>
            <a:off x="269239" y="1189495"/>
            <a:ext cx="11653523" cy="1864669"/>
          </a:xfrm>
        </p:spPr>
        <p:txBody>
          <a:bodyPr/>
          <a:lstStyle/>
          <a:p>
            <a:r>
              <a:rPr lang="en-US" dirty="0"/>
              <a:t>Real-time Pub/Sub Scenarios. E.g. Messaging</a:t>
            </a:r>
          </a:p>
          <a:p>
            <a:r>
              <a:rPr lang="en-US" dirty="0"/>
              <a:t>Should be combined with other architecture style</a:t>
            </a:r>
          </a:p>
          <a:p>
            <a:r>
              <a:rPr lang="en-US" dirty="0"/>
              <a:t>Common in Microservice architecture</a:t>
            </a:r>
          </a:p>
        </p:txBody>
      </p:sp>
      <p:pic>
        <p:nvPicPr>
          <p:cNvPr id="3" name="Picture 2">
            <a:extLst>
              <a:ext uri="{FF2B5EF4-FFF2-40B4-BE49-F238E27FC236}">
                <a16:creationId xmlns:a16="http://schemas.microsoft.com/office/drawing/2014/main" id="{0064DDE4-0CB3-44F5-925A-EA3935C396CC}"/>
              </a:ext>
            </a:extLst>
          </p:cNvPr>
          <p:cNvPicPr>
            <a:picLocks noChangeAspect="1"/>
          </p:cNvPicPr>
          <p:nvPr/>
        </p:nvPicPr>
        <p:blipFill>
          <a:blip r:embed="rId3"/>
          <a:stretch>
            <a:fillRect/>
          </a:stretch>
        </p:blipFill>
        <p:spPr>
          <a:xfrm>
            <a:off x="2042022" y="3683147"/>
            <a:ext cx="8107957" cy="2535240"/>
          </a:xfrm>
          <a:prstGeom prst="rect">
            <a:avLst/>
          </a:prstGeom>
        </p:spPr>
      </p:pic>
    </p:spTree>
    <p:extLst>
      <p:ext uri="{BB962C8B-B14F-4D97-AF65-F5344CB8AC3E}">
        <p14:creationId xmlns:p14="http://schemas.microsoft.com/office/powerpoint/2010/main" val="25348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DC1D8-39B2-4C7B-8524-B614226FAC1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654147BD-E81A-4972-AE72-192B6DF2C111}"/>
              </a:ext>
            </a:extLst>
          </p:cNvPr>
          <p:cNvSpPr>
            <a:spLocks noGrp="1"/>
          </p:cNvSpPr>
          <p:nvPr>
            <p:ph type="body" sz="quarter" idx="12"/>
          </p:nvPr>
        </p:nvSpPr>
        <p:spPr/>
        <p:txBody>
          <a:bodyPr/>
          <a:lstStyle/>
          <a:p>
            <a:r>
              <a:rPr lang="en-US" dirty="0" err="1"/>
              <a:t>Task.ConfigureAwait</a:t>
            </a:r>
            <a:r>
              <a:rPr lang="en-US" dirty="0"/>
              <a:t>(false)</a:t>
            </a:r>
          </a:p>
        </p:txBody>
      </p:sp>
    </p:spTree>
    <p:extLst>
      <p:ext uri="{BB962C8B-B14F-4D97-AF65-F5344CB8AC3E}">
        <p14:creationId xmlns:p14="http://schemas.microsoft.com/office/powerpoint/2010/main" val="3915073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056" y="218352"/>
            <a:ext cx="11655840" cy="899537"/>
          </a:xfrm>
        </p:spPr>
        <p:txBody>
          <a:bodyPr/>
          <a:lstStyle/>
          <a:p>
            <a:r>
              <a:rPr lang="en-US" dirty="0">
                <a:solidFill>
                  <a:schemeClr val="accent3"/>
                </a:solidFill>
              </a:rPr>
              <a:t>Common Software Design Patterns (for WPF)</a:t>
            </a:r>
          </a:p>
        </p:txBody>
      </p:sp>
      <p:grpSp>
        <p:nvGrpSpPr>
          <p:cNvPr id="4" name="Group 3"/>
          <p:cNvGrpSpPr/>
          <p:nvPr/>
        </p:nvGrpSpPr>
        <p:grpSpPr>
          <a:xfrm>
            <a:off x="8292360" y="1523003"/>
            <a:ext cx="3899641" cy="3900367"/>
            <a:chOff x="8458638" y="1650482"/>
            <a:chExt cx="3977837" cy="3978577"/>
          </a:xfrm>
        </p:grpSpPr>
        <p:sp>
          <p:nvSpPr>
            <p:cNvPr id="5" name="Google Shape;9325;p212"/>
            <p:cNvSpPr/>
            <p:nvPr/>
          </p:nvSpPr>
          <p:spPr>
            <a:xfrm>
              <a:off x="8458638" y="4756833"/>
              <a:ext cx="702720" cy="872226"/>
            </a:xfrm>
            <a:custGeom>
              <a:avLst/>
              <a:gdLst/>
              <a:ahLst/>
              <a:cxnLst/>
              <a:rect l="l" t="t" r="r" b="b"/>
              <a:pathLst>
                <a:path w="498" h="741" extrusionOk="0">
                  <a:moveTo>
                    <a:pt x="498" y="741"/>
                  </a:moveTo>
                  <a:lnTo>
                    <a:pt x="498" y="81"/>
                  </a:lnTo>
                  <a:lnTo>
                    <a:pt x="0" y="0"/>
                  </a:lnTo>
                  <a:lnTo>
                    <a:pt x="0" y="599"/>
                  </a:lnTo>
                  <a:lnTo>
                    <a:pt x="498" y="74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9326;p212"/>
            <p:cNvSpPr/>
            <p:nvPr/>
          </p:nvSpPr>
          <p:spPr>
            <a:xfrm>
              <a:off x="9161358" y="4577914"/>
              <a:ext cx="1550783" cy="1051145"/>
            </a:xfrm>
            <a:custGeom>
              <a:avLst/>
              <a:gdLst/>
              <a:ahLst/>
              <a:cxnLst/>
              <a:rect l="l" t="t" r="r" b="b"/>
              <a:pathLst>
                <a:path w="1099" h="893" extrusionOk="0">
                  <a:moveTo>
                    <a:pt x="1099" y="447"/>
                  </a:moveTo>
                  <a:lnTo>
                    <a:pt x="0" y="893"/>
                  </a:lnTo>
                  <a:lnTo>
                    <a:pt x="0" y="233"/>
                  </a:lnTo>
                  <a:lnTo>
                    <a:pt x="1099" y="0"/>
                  </a:lnTo>
                  <a:lnTo>
                    <a:pt x="1099" y="447"/>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9327;p212"/>
            <p:cNvSpPr/>
            <p:nvPr/>
          </p:nvSpPr>
          <p:spPr>
            <a:xfrm>
              <a:off x="8458638" y="4537893"/>
              <a:ext cx="2253503" cy="314284"/>
            </a:xfrm>
            <a:custGeom>
              <a:avLst/>
              <a:gdLst/>
              <a:ahLst/>
              <a:cxnLst/>
              <a:rect l="l" t="t" r="r" b="b"/>
              <a:pathLst>
                <a:path w="1597" h="267" extrusionOk="0">
                  <a:moveTo>
                    <a:pt x="0" y="186"/>
                  </a:moveTo>
                  <a:lnTo>
                    <a:pt x="1048" y="0"/>
                  </a:lnTo>
                  <a:lnTo>
                    <a:pt x="1597" y="34"/>
                  </a:lnTo>
                  <a:lnTo>
                    <a:pt x="498" y="267"/>
                  </a:lnTo>
                  <a:lnTo>
                    <a:pt x="0" y="186"/>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9328;p212"/>
            <p:cNvSpPr/>
            <p:nvPr/>
          </p:nvSpPr>
          <p:spPr>
            <a:xfrm>
              <a:off x="8458638" y="4057639"/>
              <a:ext cx="702720" cy="710965"/>
            </a:xfrm>
            <a:custGeom>
              <a:avLst/>
              <a:gdLst/>
              <a:ahLst/>
              <a:cxnLst/>
              <a:rect l="l" t="t" r="r" b="b"/>
              <a:pathLst>
                <a:path w="498" h="604" extrusionOk="0">
                  <a:moveTo>
                    <a:pt x="0" y="537"/>
                  </a:moveTo>
                  <a:lnTo>
                    <a:pt x="498" y="604"/>
                  </a:lnTo>
                  <a:lnTo>
                    <a:pt x="498" y="0"/>
                  </a:lnTo>
                  <a:lnTo>
                    <a:pt x="0" y="0"/>
                  </a:lnTo>
                  <a:lnTo>
                    <a:pt x="0" y="537"/>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9329;p212"/>
            <p:cNvSpPr/>
            <p:nvPr/>
          </p:nvSpPr>
          <p:spPr>
            <a:xfrm>
              <a:off x="9161358" y="4057639"/>
              <a:ext cx="1550783" cy="710965"/>
            </a:xfrm>
            <a:custGeom>
              <a:avLst/>
              <a:gdLst/>
              <a:ahLst/>
              <a:cxnLst/>
              <a:rect l="l" t="t" r="r" b="b"/>
              <a:pathLst>
                <a:path w="1099" h="604" extrusionOk="0">
                  <a:moveTo>
                    <a:pt x="1099" y="406"/>
                  </a:moveTo>
                  <a:lnTo>
                    <a:pt x="0" y="604"/>
                  </a:lnTo>
                  <a:lnTo>
                    <a:pt x="0" y="0"/>
                  </a:lnTo>
                  <a:lnTo>
                    <a:pt x="1099" y="0"/>
                  </a:lnTo>
                  <a:lnTo>
                    <a:pt x="1099" y="406"/>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9330;p212"/>
            <p:cNvSpPr/>
            <p:nvPr/>
          </p:nvSpPr>
          <p:spPr>
            <a:xfrm>
              <a:off x="8458638" y="1650482"/>
              <a:ext cx="702720" cy="995821"/>
            </a:xfrm>
            <a:custGeom>
              <a:avLst/>
              <a:gdLst/>
              <a:ahLst/>
              <a:cxnLst/>
              <a:rect l="l" t="t" r="r" b="b"/>
              <a:pathLst>
                <a:path w="498" h="846" extrusionOk="0">
                  <a:moveTo>
                    <a:pt x="0" y="846"/>
                  </a:moveTo>
                  <a:lnTo>
                    <a:pt x="498" y="694"/>
                  </a:lnTo>
                  <a:lnTo>
                    <a:pt x="498" y="0"/>
                  </a:lnTo>
                  <a:lnTo>
                    <a:pt x="0" y="204"/>
                  </a:lnTo>
                  <a:lnTo>
                    <a:pt x="0" y="846"/>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9331;p212"/>
            <p:cNvSpPr/>
            <p:nvPr/>
          </p:nvSpPr>
          <p:spPr>
            <a:xfrm>
              <a:off x="9161358" y="1650482"/>
              <a:ext cx="1550783" cy="1370137"/>
            </a:xfrm>
            <a:custGeom>
              <a:avLst/>
              <a:gdLst/>
              <a:ahLst/>
              <a:cxnLst/>
              <a:rect l="l" t="t" r="r" b="b"/>
              <a:pathLst>
                <a:path w="1099" h="1164" extrusionOk="0">
                  <a:moveTo>
                    <a:pt x="0" y="0"/>
                  </a:moveTo>
                  <a:lnTo>
                    <a:pt x="1099" y="710"/>
                  </a:lnTo>
                  <a:lnTo>
                    <a:pt x="1099" y="1164"/>
                  </a:lnTo>
                  <a:lnTo>
                    <a:pt x="0" y="694"/>
                  </a:lnTo>
                  <a:lnTo>
                    <a:pt x="0" y="0"/>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9332;p212"/>
            <p:cNvSpPr/>
            <p:nvPr/>
          </p:nvSpPr>
          <p:spPr>
            <a:xfrm>
              <a:off x="8458638" y="2467385"/>
              <a:ext cx="2253503" cy="553234"/>
            </a:xfrm>
            <a:custGeom>
              <a:avLst/>
              <a:gdLst/>
              <a:ahLst/>
              <a:cxnLst/>
              <a:rect l="l" t="t" r="r" b="b"/>
              <a:pathLst>
                <a:path w="1597" h="470" extrusionOk="0">
                  <a:moveTo>
                    <a:pt x="0" y="152"/>
                  </a:moveTo>
                  <a:lnTo>
                    <a:pt x="1091" y="470"/>
                  </a:lnTo>
                  <a:lnTo>
                    <a:pt x="1597" y="470"/>
                  </a:lnTo>
                  <a:lnTo>
                    <a:pt x="498" y="0"/>
                  </a:lnTo>
                  <a:lnTo>
                    <a:pt x="0" y="152"/>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9333;p212"/>
            <p:cNvSpPr/>
            <p:nvPr/>
          </p:nvSpPr>
          <p:spPr>
            <a:xfrm>
              <a:off x="8458638" y="3124203"/>
              <a:ext cx="2253503" cy="335472"/>
            </a:xfrm>
            <a:custGeom>
              <a:avLst/>
              <a:gdLst/>
              <a:ahLst/>
              <a:cxnLst/>
              <a:rect l="l" t="t" r="r" b="b"/>
              <a:pathLst>
                <a:path w="1597" h="285" extrusionOk="0">
                  <a:moveTo>
                    <a:pt x="0" y="104"/>
                  </a:moveTo>
                  <a:lnTo>
                    <a:pt x="1108" y="285"/>
                  </a:lnTo>
                  <a:lnTo>
                    <a:pt x="1597" y="279"/>
                  </a:lnTo>
                  <a:lnTo>
                    <a:pt x="498" y="0"/>
                  </a:lnTo>
                  <a:lnTo>
                    <a:pt x="0" y="104"/>
                  </a:lnTo>
                  <a:close/>
                </a:path>
              </a:pathLst>
            </a:custGeom>
            <a:solidFill>
              <a:srgbClr val="002050"/>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9334;p212"/>
            <p:cNvSpPr/>
            <p:nvPr/>
          </p:nvSpPr>
          <p:spPr>
            <a:xfrm>
              <a:off x="8458638" y="2545073"/>
              <a:ext cx="702720" cy="701548"/>
            </a:xfrm>
            <a:custGeom>
              <a:avLst/>
              <a:gdLst/>
              <a:ahLst/>
              <a:cxnLst/>
              <a:rect l="l" t="t" r="r" b="b"/>
              <a:pathLst>
                <a:path w="498" h="596" extrusionOk="0">
                  <a:moveTo>
                    <a:pt x="0" y="596"/>
                  </a:moveTo>
                  <a:lnTo>
                    <a:pt x="498" y="492"/>
                  </a:lnTo>
                  <a:lnTo>
                    <a:pt x="498" y="0"/>
                  </a:lnTo>
                  <a:lnTo>
                    <a:pt x="0" y="136"/>
                  </a:lnTo>
                  <a:lnTo>
                    <a:pt x="0" y="596"/>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9335;p212"/>
            <p:cNvSpPr/>
            <p:nvPr/>
          </p:nvSpPr>
          <p:spPr>
            <a:xfrm>
              <a:off x="9161358" y="2545073"/>
              <a:ext cx="1550783" cy="907539"/>
            </a:xfrm>
            <a:custGeom>
              <a:avLst/>
              <a:gdLst/>
              <a:ahLst/>
              <a:cxnLst/>
              <a:rect l="l" t="t" r="r" b="b"/>
              <a:pathLst>
                <a:path w="1099" h="771" extrusionOk="0">
                  <a:moveTo>
                    <a:pt x="0" y="492"/>
                  </a:moveTo>
                  <a:lnTo>
                    <a:pt x="1099" y="771"/>
                  </a:lnTo>
                  <a:lnTo>
                    <a:pt x="1099" y="450"/>
                  </a:lnTo>
                  <a:lnTo>
                    <a:pt x="0" y="0"/>
                  </a:lnTo>
                  <a:lnTo>
                    <a:pt x="0" y="492"/>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9336;p212"/>
            <p:cNvSpPr/>
            <p:nvPr/>
          </p:nvSpPr>
          <p:spPr>
            <a:xfrm>
              <a:off x="8458638" y="3204246"/>
              <a:ext cx="702720" cy="789830"/>
            </a:xfrm>
            <a:custGeom>
              <a:avLst/>
              <a:gdLst/>
              <a:ahLst/>
              <a:cxnLst/>
              <a:rect l="l" t="t" r="r" b="b"/>
              <a:pathLst>
                <a:path w="498" h="671" extrusionOk="0">
                  <a:moveTo>
                    <a:pt x="0" y="671"/>
                  </a:moveTo>
                  <a:lnTo>
                    <a:pt x="498" y="661"/>
                  </a:lnTo>
                  <a:lnTo>
                    <a:pt x="498" y="0"/>
                  </a:lnTo>
                  <a:lnTo>
                    <a:pt x="0" y="73"/>
                  </a:lnTo>
                  <a:lnTo>
                    <a:pt x="0" y="67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9337;p212"/>
            <p:cNvSpPr/>
            <p:nvPr/>
          </p:nvSpPr>
          <p:spPr>
            <a:xfrm>
              <a:off x="9161358" y="3204246"/>
              <a:ext cx="1550783" cy="828674"/>
            </a:xfrm>
            <a:custGeom>
              <a:avLst/>
              <a:gdLst/>
              <a:ahLst/>
              <a:cxnLst/>
              <a:rect l="l" t="t" r="r" b="b"/>
              <a:pathLst>
                <a:path w="1099" h="704" extrusionOk="0">
                  <a:moveTo>
                    <a:pt x="1099" y="704"/>
                  </a:moveTo>
                  <a:lnTo>
                    <a:pt x="0" y="661"/>
                  </a:lnTo>
                  <a:lnTo>
                    <a:pt x="0" y="0"/>
                  </a:lnTo>
                  <a:lnTo>
                    <a:pt x="1099" y="246"/>
                  </a:lnTo>
                  <a:lnTo>
                    <a:pt x="1099" y="704"/>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9338;p212"/>
            <p:cNvSpPr/>
            <p:nvPr/>
          </p:nvSpPr>
          <p:spPr>
            <a:xfrm>
              <a:off x="10712142" y="2481785"/>
              <a:ext cx="1724333" cy="538835"/>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19" name="Google Shape;9339;p212"/>
            <p:cNvSpPr/>
            <p:nvPr/>
          </p:nvSpPr>
          <p:spPr>
            <a:xfrm>
              <a:off x="10712142" y="3071109"/>
              <a:ext cx="1724333" cy="392287"/>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0" name="Google Shape;9340;p212"/>
            <p:cNvSpPr/>
            <p:nvPr/>
          </p:nvSpPr>
          <p:spPr>
            <a:xfrm>
              <a:off x="10712142" y="3492320"/>
              <a:ext cx="1724333" cy="540599"/>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1" name="Google Shape;9341;p212"/>
            <p:cNvSpPr/>
            <p:nvPr/>
          </p:nvSpPr>
          <p:spPr>
            <a:xfrm>
              <a:off x="10712142" y="4057526"/>
              <a:ext cx="1724333" cy="480366"/>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2" name="Google Shape;9342;p212"/>
            <p:cNvSpPr/>
            <p:nvPr/>
          </p:nvSpPr>
          <p:spPr>
            <a:xfrm>
              <a:off x="10712141" y="4577914"/>
              <a:ext cx="1724334" cy="521783"/>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grpSp>
          <p:nvGrpSpPr>
            <p:cNvPr id="23" name="Google Shape;9343;p212"/>
            <p:cNvGrpSpPr/>
            <p:nvPr/>
          </p:nvGrpSpPr>
          <p:grpSpPr>
            <a:xfrm>
              <a:off x="9552308" y="2286693"/>
              <a:ext cx="1123434" cy="3307204"/>
              <a:chOff x="5880" y="313"/>
              <a:chExt cx="1117" cy="3645"/>
            </a:xfrm>
          </p:grpSpPr>
          <p:sp>
            <p:nvSpPr>
              <p:cNvPr id="24" name="Google Shape;9344;p212"/>
              <p:cNvSpPr/>
              <p:nvPr/>
            </p:nvSpPr>
            <p:spPr>
              <a:xfrm>
                <a:off x="5880" y="313"/>
                <a:ext cx="802" cy="3645"/>
              </a:xfrm>
              <a:custGeom>
                <a:avLst/>
                <a:gdLst/>
                <a:ahLst/>
                <a:cxnLst/>
                <a:rect l="l" t="t" r="r" b="b"/>
                <a:pathLst>
                  <a:path w="337" h="1540" extrusionOk="0">
                    <a:moveTo>
                      <a:pt x="0" y="2"/>
                    </a:moveTo>
                    <a:cubicBezTo>
                      <a:pt x="6" y="0"/>
                      <a:pt x="41" y="2"/>
                      <a:pt x="41" y="2"/>
                    </a:cubicBezTo>
                    <a:cubicBezTo>
                      <a:pt x="337" y="1540"/>
                      <a:pt x="337" y="1540"/>
                      <a:pt x="337" y="1540"/>
                    </a:cubicBezTo>
                    <a:cubicBezTo>
                      <a:pt x="272" y="1528"/>
                      <a:pt x="272" y="1528"/>
                      <a:pt x="272" y="1528"/>
                    </a:cubicBezTo>
                    <a:lnTo>
                      <a:pt x="0" y="2"/>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9345;p212"/>
              <p:cNvSpPr/>
              <p:nvPr/>
            </p:nvSpPr>
            <p:spPr>
              <a:xfrm>
                <a:off x="6214" y="535"/>
                <a:ext cx="747" cy="3229"/>
              </a:xfrm>
              <a:custGeom>
                <a:avLst/>
                <a:gdLst/>
                <a:ahLst/>
                <a:cxnLst/>
                <a:rect l="l" t="t" r="r" b="b"/>
                <a:pathLst>
                  <a:path w="314" h="1364" extrusionOk="0">
                    <a:moveTo>
                      <a:pt x="0" y="0"/>
                    </a:moveTo>
                    <a:cubicBezTo>
                      <a:pt x="21" y="2"/>
                      <a:pt x="34" y="2"/>
                      <a:pt x="34" y="2"/>
                    </a:cubicBezTo>
                    <a:cubicBezTo>
                      <a:pt x="314" y="1364"/>
                      <a:pt x="314" y="1364"/>
                      <a:pt x="314" y="1364"/>
                    </a:cubicBezTo>
                    <a:cubicBezTo>
                      <a:pt x="262" y="1360"/>
                      <a:pt x="262" y="1360"/>
                      <a:pt x="262" y="1360"/>
                    </a:cubicBezTo>
                    <a:lnTo>
                      <a:pt x="0" y="0"/>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9346;p212"/>
              <p:cNvSpPr/>
              <p:nvPr/>
            </p:nvSpPr>
            <p:spPr>
              <a:xfrm>
                <a:off x="6295" y="540"/>
                <a:ext cx="702" cy="3224"/>
              </a:xfrm>
              <a:custGeom>
                <a:avLst/>
                <a:gdLst/>
                <a:ahLst/>
                <a:cxnLst/>
                <a:rect l="l" t="t" r="r" b="b"/>
                <a:pathLst>
                  <a:path w="702" h="3224" extrusionOk="0">
                    <a:moveTo>
                      <a:pt x="0" y="0"/>
                    </a:moveTo>
                    <a:lnTo>
                      <a:pt x="43" y="19"/>
                    </a:lnTo>
                    <a:lnTo>
                      <a:pt x="702" y="3198"/>
                    </a:lnTo>
                    <a:lnTo>
                      <a:pt x="666" y="3224"/>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9347;p212"/>
              <p:cNvSpPr/>
              <p:nvPr/>
            </p:nvSpPr>
            <p:spPr>
              <a:xfrm>
                <a:off x="6060" y="812"/>
                <a:ext cx="380" cy="237"/>
              </a:xfrm>
              <a:custGeom>
                <a:avLst/>
                <a:gdLst/>
                <a:ahLst/>
                <a:cxnLst/>
                <a:rect l="l" t="t" r="r" b="b"/>
                <a:pathLst>
                  <a:path w="380" h="237" extrusionOk="0">
                    <a:moveTo>
                      <a:pt x="14" y="69"/>
                    </a:moveTo>
                    <a:lnTo>
                      <a:pt x="380" y="237"/>
                    </a:lnTo>
                    <a:lnTo>
                      <a:pt x="368" y="183"/>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9348;p212"/>
              <p:cNvSpPr/>
              <p:nvPr/>
            </p:nvSpPr>
            <p:spPr>
              <a:xfrm>
                <a:off x="6186" y="1423"/>
                <a:ext cx="366" cy="194"/>
              </a:xfrm>
              <a:custGeom>
                <a:avLst/>
                <a:gdLst/>
                <a:ahLst/>
                <a:cxnLst/>
                <a:rect l="l" t="t" r="r" b="b"/>
                <a:pathLst>
                  <a:path w="366" h="194" extrusionOk="0">
                    <a:moveTo>
                      <a:pt x="12" y="69"/>
                    </a:moveTo>
                    <a:lnTo>
                      <a:pt x="366" y="194"/>
                    </a:lnTo>
                    <a:lnTo>
                      <a:pt x="354" y="137"/>
                    </a:lnTo>
                    <a:lnTo>
                      <a:pt x="0" y="0"/>
                    </a:lnTo>
                    <a:lnTo>
                      <a:pt x="12"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9349;p212"/>
              <p:cNvSpPr/>
              <p:nvPr/>
            </p:nvSpPr>
            <p:spPr>
              <a:xfrm>
                <a:off x="6307" y="2027"/>
                <a:ext cx="362" cy="125"/>
              </a:xfrm>
              <a:custGeom>
                <a:avLst/>
                <a:gdLst/>
                <a:ahLst/>
                <a:cxnLst/>
                <a:rect l="l" t="t" r="r" b="b"/>
                <a:pathLst>
                  <a:path w="362" h="125" extrusionOk="0">
                    <a:moveTo>
                      <a:pt x="12" y="68"/>
                    </a:moveTo>
                    <a:lnTo>
                      <a:pt x="362" y="125"/>
                    </a:lnTo>
                    <a:lnTo>
                      <a:pt x="350" y="68"/>
                    </a:lnTo>
                    <a:lnTo>
                      <a:pt x="0" y="0"/>
                    </a:lnTo>
                    <a:lnTo>
                      <a:pt x="12" y="68"/>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9350;p212"/>
              <p:cNvSpPr/>
              <p:nvPr/>
            </p:nvSpPr>
            <p:spPr>
              <a:xfrm>
                <a:off x="6419" y="2635"/>
                <a:ext cx="349" cy="69"/>
              </a:xfrm>
              <a:custGeom>
                <a:avLst/>
                <a:gdLst/>
                <a:ahLst/>
                <a:cxnLst/>
                <a:rect l="l" t="t" r="r" b="b"/>
                <a:pathLst>
                  <a:path w="349" h="69" extrusionOk="0">
                    <a:moveTo>
                      <a:pt x="14" y="69"/>
                    </a:moveTo>
                    <a:lnTo>
                      <a:pt x="349" y="57"/>
                    </a:lnTo>
                    <a:lnTo>
                      <a:pt x="338" y="0"/>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9351;p212"/>
              <p:cNvSpPr/>
              <p:nvPr/>
            </p:nvSpPr>
            <p:spPr>
              <a:xfrm>
                <a:off x="6552" y="3151"/>
                <a:ext cx="319" cy="161"/>
              </a:xfrm>
              <a:custGeom>
                <a:avLst/>
                <a:gdLst/>
                <a:ahLst/>
                <a:cxnLst/>
                <a:rect l="l" t="t" r="r" b="b"/>
                <a:pathLst>
                  <a:path w="319" h="161" extrusionOk="0">
                    <a:moveTo>
                      <a:pt x="14" y="161"/>
                    </a:moveTo>
                    <a:lnTo>
                      <a:pt x="319" y="55"/>
                    </a:lnTo>
                    <a:lnTo>
                      <a:pt x="307" y="0"/>
                    </a:lnTo>
                    <a:lnTo>
                      <a:pt x="0" y="92"/>
                    </a:lnTo>
                    <a:lnTo>
                      <a:pt x="14" y="161"/>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9352;p212"/>
              <p:cNvSpPr/>
              <p:nvPr/>
            </p:nvSpPr>
            <p:spPr>
              <a:xfrm>
                <a:off x="6119" y="902"/>
                <a:ext cx="279" cy="138"/>
              </a:xfrm>
              <a:custGeom>
                <a:avLst/>
                <a:gdLst/>
                <a:ahLst/>
                <a:cxnLst/>
                <a:rect l="l" t="t" r="r" b="b"/>
                <a:pathLst>
                  <a:path w="279" h="138" extrusionOk="0">
                    <a:moveTo>
                      <a:pt x="279" y="128"/>
                    </a:moveTo>
                    <a:lnTo>
                      <a:pt x="193" y="138"/>
                    </a:lnTo>
                    <a:lnTo>
                      <a:pt x="12" y="57"/>
                    </a:lnTo>
                    <a:lnTo>
                      <a:pt x="0" y="0"/>
                    </a:lnTo>
                    <a:lnTo>
                      <a:pt x="279" y="128"/>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9353;p212"/>
              <p:cNvSpPr/>
              <p:nvPr/>
            </p:nvSpPr>
            <p:spPr>
              <a:xfrm>
                <a:off x="6238" y="1506"/>
                <a:ext cx="278" cy="111"/>
              </a:xfrm>
              <a:custGeom>
                <a:avLst/>
                <a:gdLst/>
                <a:ahLst/>
                <a:cxnLst/>
                <a:rect l="l" t="t" r="r" b="b"/>
                <a:pathLst>
                  <a:path w="278" h="111" extrusionOk="0">
                    <a:moveTo>
                      <a:pt x="278" y="97"/>
                    </a:moveTo>
                    <a:lnTo>
                      <a:pt x="186" y="111"/>
                    </a:lnTo>
                    <a:lnTo>
                      <a:pt x="12" y="54"/>
                    </a:lnTo>
                    <a:lnTo>
                      <a:pt x="0" y="0"/>
                    </a:lnTo>
                    <a:lnTo>
                      <a:pt x="278" y="97"/>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9354;p212"/>
              <p:cNvSpPr/>
              <p:nvPr/>
            </p:nvSpPr>
            <p:spPr>
              <a:xfrm>
                <a:off x="6355" y="2100"/>
                <a:ext cx="276" cy="52"/>
              </a:xfrm>
              <a:custGeom>
                <a:avLst/>
                <a:gdLst/>
                <a:ahLst/>
                <a:cxnLst/>
                <a:rect l="l" t="t" r="r" b="b"/>
                <a:pathLst>
                  <a:path w="276" h="52" extrusionOk="0">
                    <a:moveTo>
                      <a:pt x="276" y="45"/>
                    </a:moveTo>
                    <a:lnTo>
                      <a:pt x="171" y="52"/>
                    </a:lnTo>
                    <a:lnTo>
                      <a:pt x="5" y="26"/>
                    </a:lnTo>
                    <a:lnTo>
                      <a:pt x="0" y="0"/>
                    </a:lnTo>
                    <a:lnTo>
                      <a:pt x="276" y="45"/>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9355;p212"/>
              <p:cNvSpPr/>
              <p:nvPr/>
            </p:nvSpPr>
            <p:spPr>
              <a:xfrm>
                <a:off x="6474" y="2692"/>
                <a:ext cx="266" cy="19"/>
              </a:xfrm>
              <a:custGeom>
                <a:avLst/>
                <a:gdLst/>
                <a:ahLst/>
                <a:cxnLst/>
                <a:rect l="l" t="t" r="r" b="b"/>
                <a:pathLst>
                  <a:path w="266" h="19" extrusionOk="0">
                    <a:moveTo>
                      <a:pt x="266" y="0"/>
                    </a:moveTo>
                    <a:lnTo>
                      <a:pt x="164" y="14"/>
                    </a:lnTo>
                    <a:lnTo>
                      <a:pt x="0" y="19"/>
                    </a:lnTo>
                    <a:lnTo>
                      <a:pt x="0" y="9"/>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6" name="Google Shape;9356;p212"/>
              <p:cNvSpPr/>
              <p:nvPr/>
            </p:nvSpPr>
            <p:spPr>
              <a:xfrm>
                <a:off x="6571" y="3156"/>
                <a:ext cx="266" cy="80"/>
              </a:xfrm>
              <a:custGeom>
                <a:avLst/>
                <a:gdLst/>
                <a:ahLst/>
                <a:cxnLst/>
                <a:rect l="l" t="t" r="r" b="b"/>
                <a:pathLst>
                  <a:path w="266" h="80" extrusionOk="0">
                    <a:moveTo>
                      <a:pt x="266" y="0"/>
                    </a:moveTo>
                    <a:lnTo>
                      <a:pt x="157" y="9"/>
                    </a:lnTo>
                    <a:lnTo>
                      <a:pt x="0" y="57"/>
                    </a:lnTo>
                    <a:lnTo>
                      <a:pt x="7" y="80"/>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7" name="Google Shape;9357;p212"/>
              <p:cNvSpPr/>
              <p:nvPr/>
            </p:nvSpPr>
            <p:spPr>
              <a:xfrm>
                <a:off x="5965" y="318"/>
                <a:ext cx="746" cy="3640"/>
              </a:xfrm>
              <a:custGeom>
                <a:avLst/>
                <a:gdLst/>
                <a:ahLst/>
                <a:cxnLst/>
                <a:rect l="l" t="t" r="r" b="b"/>
                <a:pathLst>
                  <a:path w="746" h="3640" extrusionOk="0">
                    <a:moveTo>
                      <a:pt x="0" y="0"/>
                    </a:moveTo>
                    <a:lnTo>
                      <a:pt x="45" y="23"/>
                    </a:lnTo>
                    <a:lnTo>
                      <a:pt x="746" y="3602"/>
                    </a:lnTo>
                    <a:lnTo>
                      <a:pt x="704" y="3640"/>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grpSp>
      <p:sp>
        <p:nvSpPr>
          <p:cNvPr id="39" name="Text Placeholder 38">
            <a:extLst>
              <a:ext uri="{FF2B5EF4-FFF2-40B4-BE49-F238E27FC236}">
                <a16:creationId xmlns:a16="http://schemas.microsoft.com/office/drawing/2014/main" id="{9770608B-869B-47E6-A902-9DAF5BA44CD7}"/>
              </a:ext>
            </a:extLst>
          </p:cNvPr>
          <p:cNvSpPr>
            <a:spLocks noGrp="1"/>
          </p:cNvSpPr>
          <p:nvPr>
            <p:ph type="body" sz="quarter" idx="10"/>
          </p:nvPr>
        </p:nvSpPr>
        <p:spPr>
          <a:xfrm>
            <a:off x="199718" y="2011126"/>
            <a:ext cx="7625567" cy="2715537"/>
          </a:xfrm>
        </p:spPr>
        <p:txBody>
          <a:bodyPr/>
          <a:lstStyle/>
          <a:p>
            <a:pPr>
              <a:lnSpc>
                <a:spcPct val="100000"/>
              </a:lnSpc>
              <a:spcBef>
                <a:spcPts val="1176"/>
              </a:spcBef>
            </a:pPr>
            <a:r>
              <a:rPr lang="en-US" sz="2745" dirty="0"/>
              <a:t>Model-View-View Model (MVVM)</a:t>
            </a:r>
          </a:p>
          <a:p>
            <a:pPr>
              <a:lnSpc>
                <a:spcPct val="100000"/>
              </a:lnSpc>
              <a:spcBef>
                <a:spcPts val="1176"/>
              </a:spcBef>
            </a:pPr>
            <a:r>
              <a:rPr lang="en-US" sz="2745" dirty="0"/>
              <a:t>Dependency Injection</a:t>
            </a:r>
          </a:p>
          <a:p>
            <a:pPr>
              <a:lnSpc>
                <a:spcPct val="100000"/>
              </a:lnSpc>
              <a:spcBef>
                <a:spcPts val="1176"/>
              </a:spcBef>
            </a:pPr>
            <a:r>
              <a:rPr lang="en-US" sz="2745" dirty="0"/>
              <a:t>Command</a:t>
            </a:r>
          </a:p>
          <a:p>
            <a:pPr>
              <a:lnSpc>
                <a:spcPct val="100000"/>
              </a:lnSpc>
              <a:spcBef>
                <a:spcPts val="1176"/>
              </a:spcBef>
            </a:pPr>
            <a:r>
              <a:rPr lang="en-US" sz="2745" dirty="0"/>
              <a:t>Others: </a:t>
            </a:r>
          </a:p>
          <a:p>
            <a:pPr lvl="1">
              <a:lnSpc>
                <a:spcPct val="100000"/>
              </a:lnSpc>
              <a:spcBef>
                <a:spcPts val="1176"/>
              </a:spcBef>
            </a:pPr>
            <a:r>
              <a:rPr lang="en-US" sz="1568" dirty="0"/>
              <a:t>Singleton, Adapter, Decorator, Façade, Iterator, Observer, Event Aggregator</a:t>
            </a:r>
          </a:p>
        </p:txBody>
      </p:sp>
      <p:pic>
        <p:nvPicPr>
          <p:cNvPr id="1026" name="Picture 2" descr="See the source image">
            <a:extLst>
              <a:ext uri="{FF2B5EF4-FFF2-40B4-BE49-F238E27FC236}">
                <a16:creationId xmlns:a16="http://schemas.microsoft.com/office/drawing/2014/main" id="{64077C0A-A457-46A9-AEFE-F880A8E6A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468" y="1178349"/>
            <a:ext cx="4240532" cy="528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Model – View – View Model (MVVM)</a:t>
            </a:r>
          </a:p>
        </p:txBody>
      </p:sp>
      <p:sp>
        <p:nvSpPr>
          <p:cNvPr id="5" name="Text Placeholder 4">
            <a:extLst>
              <a:ext uri="{FF2B5EF4-FFF2-40B4-BE49-F238E27FC236}">
                <a16:creationId xmlns:a16="http://schemas.microsoft.com/office/drawing/2014/main" id="{F6BF30AC-F5AF-4D4D-9912-6D7248557A47}"/>
              </a:ext>
            </a:extLst>
          </p:cNvPr>
          <p:cNvSpPr>
            <a:spLocks noGrp="1"/>
          </p:cNvSpPr>
          <p:nvPr>
            <p:ph type="body" sz="quarter" idx="10"/>
          </p:nvPr>
        </p:nvSpPr>
        <p:spPr>
          <a:xfrm>
            <a:off x="271558" y="1381818"/>
            <a:ext cx="11653523" cy="4586240"/>
          </a:xfrm>
        </p:spPr>
        <p:txBody>
          <a:bodyPr/>
          <a:lstStyle/>
          <a:p>
            <a:pPr marL="560241" indent="-560241">
              <a:buFont typeface="Arial" panose="020B0604020202020204" pitchFamily="34" charset="0"/>
              <a:buChar char="•"/>
            </a:pPr>
            <a:r>
              <a:rPr lang="en-US" dirty="0"/>
              <a:t>Created By Microsoft Engineers (2005)</a:t>
            </a:r>
          </a:p>
          <a:p>
            <a:pPr marL="560241" indent="-560241">
              <a:buFont typeface="Arial" panose="020B0604020202020204" pitchFamily="34" charset="0"/>
              <a:buChar char="•"/>
            </a:pPr>
            <a:r>
              <a:rPr lang="en-US" dirty="0"/>
              <a:t>Best Practice for Separation of UI, Logic and Code</a:t>
            </a:r>
          </a:p>
          <a:p>
            <a:pPr marL="560241" indent="-560241">
              <a:buFont typeface="Arial" panose="020B0604020202020204" pitchFamily="34" charset="0"/>
              <a:buChar char="•"/>
            </a:pPr>
            <a:r>
              <a:rPr lang="en-US" dirty="0"/>
              <a:t>Used in WPF, UWP, Xamarin Forms</a:t>
            </a:r>
          </a:p>
          <a:p>
            <a:pPr marL="560241" indent="-560241">
              <a:buFont typeface="Arial" panose="020B0604020202020204" pitchFamily="34" charset="0"/>
              <a:buChar char="•"/>
            </a:pPr>
            <a:r>
              <a:rPr lang="en-US" dirty="0"/>
              <a:t>Popular frameworks: Prism, </a:t>
            </a:r>
            <a:r>
              <a:rPr lang="en-US" dirty="0" err="1"/>
              <a:t>Caliburn.Micro</a:t>
            </a:r>
            <a:r>
              <a:rPr lang="en-US" dirty="0"/>
              <a:t>, etc..</a:t>
            </a:r>
          </a:p>
          <a:p>
            <a:pPr marL="560241" indent="-560241">
              <a:buFont typeface="Arial" panose="020B0604020202020204" pitchFamily="34" charset="0"/>
              <a:buChar char="•"/>
            </a:pPr>
            <a:r>
              <a:rPr lang="en-US" dirty="0"/>
              <a:t>Mostly used in the context of XAML User Interface</a:t>
            </a:r>
          </a:p>
          <a:p>
            <a:pPr marL="560241" indent="-560241">
              <a:buFont typeface="Arial" panose="020B0604020202020204" pitchFamily="34" charset="0"/>
              <a:buChar char="•"/>
            </a:pPr>
            <a:r>
              <a:rPr lang="en-US" dirty="0"/>
              <a:t>Used outside of Microsoft in popular frameworks like Angular 2+</a:t>
            </a:r>
          </a:p>
        </p:txBody>
      </p:sp>
    </p:spTree>
    <p:extLst>
      <p:ext uri="{BB962C8B-B14F-4D97-AF65-F5344CB8AC3E}">
        <p14:creationId xmlns:p14="http://schemas.microsoft.com/office/powerpoint/2010/main" val="2905496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Model – View – View Model (MVVM)</a:t>
            </a:r>
          </a:p>
        </p:txBody>
      </p:sp>
      <p:pic>
        <p:nvPicPr>
          <p:cNvPr id="3074" name="Picture 2">
            <a:extLst>
              <a:ext uri="{FF2B5EF4-FFF2-40B4-BE49-F238E27FC236}">
                <a16:creationId xmlns:a16="http://schemas.microsoft.com/office/drawing/2014/main" id="{C65DD17E-66EB-491C-B5FA-AD7DCB737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79" y="1437961"/>
            <a:ext cx="6635243" cy="513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09277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Dependency Injection</a:t>
            </a:r>
          </a:p>
        </p:txBody>
      </p:sp>
      <p:sp>
        <p:nvSpPr>
          <p:cNvPr id="5" name="Text Placeholder 4">
            <a:extLst>
              <a:ext uri="{FF2B5EF4-FFF2-40B4-BE49-F238E27FC236}">
                <a16:creationId xmlns:a16="http://schemas.microsoft.com/office/drawing/2014/main" id="{F6BF30AC-F5AF-4D4D-9912-6D7248557A47}"/>
              </a:ext>
            </a:extLst>
          </p:cNvPr>
          <p:cNvSpPr>
            <a:spLocks noGrp="1"/>
          </p:cNvSpPr>
          <p:nvPr>
            <p:ph type="body" sz="quarter" idx="10"/>
          </p:nvPr>
        </p:nvSpPr>
        <p:spPr>
          <a:xfrm>
            <a:off x="271659" y="1321024"/>
            <a:ext cx="11653523" cy="5247020"/>
          </a:xfrm>
        </p:spPr>
        <p:txBody>
          <a:bodyPr/>
          <a:lstStyle/>
          <a:p>
            <a:pPr marL="560241" indent="-560241" fontAlgn="ctr">
              <a:buFont typeface="Arial" panose="020B0604020202020204" pitchFamily="34" charset="0"/>
              <a:buChar char="•"/>
            </a:pPr>
            <a:r>
              <a:rPr lang="en-US" dirty="0"/>
              <a:t>Is not Specific to UWP, Microsoft or .NET</a:t>
            </a:r>
          </a:p>
          <a:p>
            <a:pPr marL="560241" indent="-560241" fontAlgn="ctr">
              <a:buFont typeface="Arial" panose="020B0604020202020204" pitchFamily="34" charset="0"/>
              <a:buChar char="•"/>
            </a:pPr>
            <a:r>
              <a:rPr lang="en-US" dirty="0"/>
              <a:t>Part of SOLID Principles (D)</a:t>
            </a:r>
          </a:p>
          <a:p>
            <a:pPr marL="560241" indent="-560241" fontAlgn="ctr">
              <a:buFont typeface="Arial" panose="020B0604020202020204" pitchFamily="34" charset="0"/>
              <a:buChar char="•"/>
            </a:pPr>
            <a:r>
              <a:rPr lang="en-US" dirty="0"/>
              <a:t>Popular ones: (</a:t>
            </a:r>
            <a:r>
              <a:rPr lang="en-US" dirty="0" err="1"/>
              <a:t>Autofac</a:t>
            </a:r>
            <a:r>
              <a:rPr lang="en-US" dirty="0"/>
              <a:t> and others …)</a:t>
            </a:r>
          </a:p>
          <a:p>
            <a:pPr marL="560241" indent="-560241" fontAlgn="ctr">
              <a:buFont typeface="Arial" panose="020B0604020202020204" pitchFamily="34" charset="0"/>
              <a:buChar char="•"/>
            </a:pPr>
            <a:r>
              <a:rPr lang="en-US" dirty="0"/>
              <a:t>UWP has Built-in Dependency Injection Container</a:t>
            </a:r>
          </a:p>
          <a:p>
            <a:pPr lvl="1" fontAlgn="ctr"/>
            <a:r>
              <a:rPr lang="en-US" dirty="0"/>
              <a:t>	</a:t>
            </a:r>
            <a:r>
              <a:rPr lang="en-US" sz="2353" dirty="0" err="1"/>
              <a:t>Microsoft.Extensions.DependencyInjection</a:t>
            </a:r>
            <a:endParaRPr lang="en-US" sz="2353" dirty="0"/>
          </a:p>
          <a:p>
            <a:pPr marL="560241" indent="-560241" fontAlgn="ctr">
              <a:buFont typeface="Arial" panose="020B0604020202020204" pitchFamily="34" charset="0"/>
              <a:buChar char="•"/>
            </a:pPr>
            <a:r>
              <a:rPr lang="en-US" dirty="0"/>
              <a:t>Takes Care of Object lifetime and scope</a:t>
            </a:r>
          </a:p>
          <a:p>
            <a:pPr lvl="1" fontAlgn="ctr"/>
            <a:r>
              <a:rPr lang="en-US" dirty="0"/>
              <a:t>	</a:t>
            </a:r>
            <a:r>
              <a:rPr lang="en-US" sz="2353" dirty="0"/>
              <a:t>Singleton, Transient and Scoped</a:t>
            </a:r>
          </a:p>
          <a:p>
            <a:pPr marL="560241" indent="-560241" fontAlgn="ctr">
              <a:buFont typeface="Arial" panose="020B0604020202020204" pitchFamily="34" charset="0"/>
              <a:buChar char="•"/>
            </a:pPr>
            <a:r>
              <a:rPr lang="en-US" dirty="0"/>
              <a:t>Provides many benefits</a:t>
            </a:r>
          </a:p>
          <a:p>
            <a:pPr lvl="1" fontAlgn="ctr"/>
            <a:r>
              <a:rPr lang="en-US" dirty="0"/>
              <a:t>	</a:t>
            </a:r>
            <a:r>
              <a:rPr lang="en-US" sz="2353" dirty="0"/>
              <a:t>Decoupling assemblies, Unit Testing, freedom to evolve Implementation</a:t>
            </a:r>
            <a:endParaRPr lang="en-US" dirty="0"/>
          </a:p>
        </p:txBody>
      </p:sp>
    </p:spTree>
    <p:extLst>
      <p:ext uri="{BB962C8B-B14F-4D97-AF65-F5344CB8AC3E}">
        <p14:creationId xmlns:p14="http://schemas.microsoft.com/office/powerpoint/2010/main" val="1218751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Dependency Injection</a:t>
            </a:r>
          </a:p>
        </p:txBody>
      </p:sp>
      <p:pic>
        <p:nvPicPr>
          <p:cNvPr id="4098" name="Picture 2" descr="See the source image">
            <a:extLst>
              <a:ext uri="{FF2B5EF4-FFF2-40B4-BE49-F238E27FC236}">
                <a16:creationId xmlns:a16="http://schemas.microsoft.com/office/drawing/2014/main" id="{7D6D430F-8B27-4813-A828-9E36AE330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111" y="1805373"/>
            <a:ext cx="7263779" cy="398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72299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Command</a:t>
            </a:r>
          </a:p>
        </p:txBody>
      </p:sp>
      <p:sp>
        <p:nvSpPr>
          <p:cNvPr id="5" name="Text Placeholder 4">
            <a:extLst>
              <a:ext uri="{FF2B5EF4-FFF2-40B4-BE49-F238E27FC236}">
                <a16:creationId xmlns:a16="http://schemas.microsoft.com/office/drawing/2014/main" id="{F6BF30AC-F5AF-4D4D-9912-6D7248557A47}"/>
              </a:ext>
            </a:extLst>
          </p:cNvPr>
          <p:cNvSpPr>
            <a:spLocks noGrp="1"/>
          </p:cNvSpPr>
          <p:nvPr>
            <p:ph type="body" sz="quarter" idx="10"/>
          </p:nvPr>
        </p:nvSpPr>
        <p:spPr>
          <a:xfrm>
            <a:off x="271659" y="1321024"/>
            <a:ext cx="11653523" cy="4583223"/>
          </a:xfrm>
        </p:spPr>
        <p:txBody>
          <a:bodyPr/>
          <a:lstStyle/>
          <a:p>
            <a:pPr marL="560241" indent="-560241" fontAlgn="ctr">
              <a:buFont typeface="Arial" panose="020B0604020202020204" pitchFamily="34" charset="0"/>
              <a:buChar char="•"/>
            </a:pPr>
            <a:r>
              <a:rPr lang="en-US" dirty="0"/>
              <a:t>Not Just Invoking a Method followed by an action</a:t>
            </a:r>
          </a:p>
          <a:p>
            <a:pPr lvl="1" fontAlgn="ctr"/>
            <a:endParaRPr lang="en-US" dirty="0"/>
          </a:p>
          <a:p>
            <a:pPr marL="560241" indent="-560241" fontAlgn="ctr">
              <a:buFont typeface="Arial" panose="020B0604020202020204" pitchFamily="34" charset="0"/>
              <a:buChar char="•"/>
            </a:pPr>
            <a:r>
              <a:rPr lang="en-US" dirty="0"/>
              <a:t>Creates a process around Execution of a method</a:t>
            </a:r>
          </a:p>
          <a:p>
            <a:pPr lvl="1" fontAlgn="ctr"/>
            <a:endParaRPr lang="en-US" dirty="0"/>
          </a:p>
          <a:p>
            <a:pPr marL="560241" indent="-560241" fontAlgn="ctr">
              <a:buFont typeface="Arial" panose="020B0604020202020204" pitchFamily="34" charset="0"/>
              <a:buChar char="•"/>
            </a:pPr>
            <a:r>
              <a:rPr lang="en-US" dirty="0"/>
              <a:t>Used heavily in MVVM to capture events from UI</a:t>
            </a:r>
          </a:p>
          <a:p>
            <a:pPr lvl="1" fontAlgn="ctr"/>
            <a:r>
              <a:rPr lang="en-US" sz="2353" dirty="0">
                <a:gradFill>
                  <a:gsLst>
                    <a:gs pos="1250">
                      <a:srgbClr val="505050"/>
                    </a:gs>
                    <a:gs pos="100000">
                      <a:srgbClr val="505050"/>
                    </a:gs>
                  </a:gsLst>
                  <a:lin ang="5400000" scaled="0"/>
                </a:gradFill>
              </a:rPr>
              <a:t>	e.g. buttons, menu items, list items </a:t>
            </a:r>
            <a:r>
              <a:rPr lang="en-US" sz="2353" dirty="0" err="1">
                <a:gradFill>
                  <a:gsLst>
                    <a:gs pos="1250">
                      <a:srgbClr val="505050"/>
                    </a:gs>
                    <a:gs pos="100000">
                      <a:srgbClr val="505050"/>
                    </a:gs>
                  </a:gsLst>
                  <a:lin ang="5400000" scaled="0"/>
                </a:gradFill>
              </a:rPr>
              <a:t>etc</a:t>
            </a:r>
            <a:r>
              <a:rPr lang="en-US" sz="2353" dirty="0">
                <a:gradFill>
                  <a:gsLst>
                    <a:gs pos="1250">
                      <a:srgbClr val="505050"/>
                    </a:gs>
                    <a:gs pos="100000">
                      <a:srgbClr val="505050"/>
                    </a:gs>
                  </a:gsLst>
                  <a:lin ang="5400000" scaled="0"/>
                </a:gradFill>
              </a:rPr>
              <a:t>…</a:t>
            </a:r>
          </a:p>
          <a:p>
            <a:pPr lvl="1" fontAlgn="ctr"/>
            <a:endParaRPr lang="en-US" dirty="0"/>
          </a:p>
          <a:p>
            <a:pPr marL="560241" indent="-560241" fontAlgn="ctr">
              <a:buFont typeface="Arial" panose="020B0604020202020204" pitchFamily="34" charset="0"/>
              <a:buChar char="•"/>
            </a:pPr>
            <a:r>
              <a:rPr lang="en-US" dirty="0" err="1"/>
              <a:t>ICommand</a:t>
            </a:r>
            <a:r>
              <a:rPr lang="en-US" dirty="0"/>
              <a:t> is the interface that is used everywhere</a:t>
            </a:r>
          </a:p>
          <a:p>
            <a:pPr lvl="1" fontAlgn="ctr"/>
            <a:r>
              <a:rPr lang="en-US" dirty="0"/>
              <a:t>	</a:t>
            </a:r>
            <a:r>
              <a:rPr lang="en-US" sz="2353" dirty="0"/>
              <a:t>WPF, UWP, Xamarin Forms …</a:t>
            </a:r>
          </a:p>
        </p:txBody>
      </p:sp>
    </p:spTree>
    <p:extLst>
      <p:ext uri="{BB962C8B-B14F-4D97-AF65-F5344CB8AC3E}">
        <p14:creationId xmlns:p14="http://schemas.microsoft.com/office/powerpoint/2010/main" val="262235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animEffect transition="in" filter="fade">
                                      <p:cBhvr>
                                        <p:cTn id="20" dur="500"/>
                                        <p:tgtEl>
                                          <p:spTgt spid="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Command</a:t>
            </a:r>
          </a:p>
        </p:txBody>
      </p:sp>
      <p:sp>
        <p:nvSpPr>
          <p:cNvPr id="5" name="TextBox 4">
            <a:extLst>
              <a:ext uri="{FF2B5EF4-FFF2-40B4-BE49-F238E27FC236}">
                <a16:creationId xmlns:a16="http://schemas.microsoft.com/office/drawing/2014/main" id="{E30995D3-3F3E-46AF-8E1B-FEEA216412B7}"/>
              </a:ext>
            </a:extLst>
          </p:cNvPr>
          <p:cNvSpPr txBox="1"/>
          <p:nvPr/>
        </p:nvSpPr>
        <p:spPr>
          <a:xfrm>
            <a:off x="1586906" y="1452411"/>
            <a:ext cx="9018189" cy="4393135"/>
          </a:xfrm>
          <a:prstGeom prst="rect">
            <a:avLst/>
          </a:prstGeom>
          <a:solidFill>
            <a:schemeClr val="accent4">
              <a:lumMod val="50000"/>
            </a:schemeClr>
          </a:solidFill>
        </p:spPr>
        <p:txBody>
          <a:bodyPr wrap="square" lIns="179285" tIns="143428" rIns="179285" bIns="143428" rtlCol="0">
            <a:spAutoFit/>
          </a:bodyPr>
          <a:lstStyle/>
          <a:p>
            <a:pPr defTabSz="914367"/>
            <a:r>
              <a:rPr lang="en-US" sz="1568" dirty="0">
                <a:solidFill>
                  <a:srgbClr val="569CD6"/>
                </a:solidFill>
                <a:latin typeface="Consolas" panose="020B0609020204030204" pitchFamily="49" charset="0"/>
              </a:rPr>
              <a:t>namespace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System</a:t>
            </a:r>
            <a:r>
              <a:rPr lang="en-US" sz="1568" dirty="0" err="1">
                <a:solidFill>
                  <a:srgbClr val="D4D4D4"/>
                </a:solidFill>
                <a:latin typeface="Consolas" panose="020B0609020204030204" pitchFamily="49" charset="0"/>
              </a:rPr>
              <a:t>.</a:t>
            </a:r>
            <a:r>
              <a:rPr lang="en-US" sz="1568" dirty="0" err="1">
                <a:solidFill>
                  <a:srgbClr val="4EC9B0"/>
                </a:solidFill>
                <a:latin typeface="Consolas" panose="020B0609020204030204" pitchFamily="49" charset="0"/>
              </a:rPr>
              <a:t>Windows</a:t>
            </a:r>
            <a:r>
              <a:rPr lang="en-US" sz="1568" dirty="0" err="1">
                <a:solidFill>
                  <a:srgbClr val="D4D4D4"/>
                </a:solidFill>
                <a:latin typeface="Consolas" panose="020B0609020204030204" pitchFamily="49" charset="0"/>
              </a:rPr>
              <a:t>.</a:t>
            </a:r>
            <a:r>
              <a:rPr lang="en-US" sz="1568" dirty="0" err="1">
                <a:solidFill>
                  <a:srgbClr val="4EC9B0"/>
                </a:solidFill>
                <a:latin typeface="Consolas" panose="020B0609020204030204" pitchFamily="49" charset="0"/>
              </a:rPr>
              <a:t>Input</a:t>
            </a:r>
            <a:endParaRPr lang="en-US" sz="1568" dirty="0">
              <a:solidFill>
                <a:srgbClr val="D4D4D4"/>
              </a:solidFill>
              <a:latin typeface="Consolas" panose="020B0609020204030204" pitchFamily="49" charset="0"/>
            </a:endParaRPr>
          </a:p>
          <a:p>
            <a:pPr defTabSz="914367"/>
            <a:r>
              <a:rPr lang="en-US" sz="1568" dirty="0">
                <a:solidFill>
                  <a:srgbClr val="D4D4D4"/>
                </a:solidFill>
                <a:latin typeface="Consolas" panose="020B0609020204030204" pitchFamily="49" charset="0"/>
              </a:rPr>
              <a:t>{</a:t>
            </a:r>
          </a:p>
          <a:p>
            <a:pPr marL="457183" lvl="1" defTabSz="914367"/>
            <a:br>
              <a:rPr lang="en-US" sz="1568" dirty="0">
                <a:solidFill>
                  <a:srgbClr val="D4D4D4"/>
                </a:solidFill>
                <a:latin typeface="Consolas" panose="020B0609020204030204" pitchFamily="49" charset="0"/>
              </a:rPr>
            </a:br>
            <a:r>
              <a:rPr lang="en-US" sz="1568" dirty="0">
                <a:solidFill>
                  <a:srgbClr val="6A9955"/>
                </a:solidFill>
                <a:latin typeface="Consolas" panose="020B0609020204030204" pitchFamily="49" charset="0"/>
              </a:rPr>
              <a:t>// Defines a command.</a:t>
            </a:r>
            <a:endParaRPr lang="en-US" sz="1568" dirty="0">
              <a:solidFill>
                <a:srgbClr val="D4D4D4"/>
              </a:solidFill>
              <a:latin typeface="Consolas" panose="020B0609020204030204" pitchFamily="49" charset="0"/>
            </a:endParaRPr>
          </a:p>
          <a:p>
            <a:pPr marL="457183" lvl="1" defTabSz="914367"/>
            <a:r>
              <a:rPr lang="en-US" sz="1568" dirty="0">
                <a:solidFill>
                  <a:srgbClr val="569CD6"/>
                </a:solidFill>
                <a:latin typeface="Consolas" panose="020B0609020204030204" pitchFamily="49" charset="0"/>
              </a:rPr>
              <a:t>public</a:t>
            </a:r>
            <a:r>
              <a:rPr lang="en-US" sz="1568" dirty="0">
                <a:solidFill>
                  <a:srgbClr val="D4D4D4"/>
                </a:solidFill>
                <a:latin typeface="Consolas" panose="020B0609020204030204" pitchFamily="49" charset="0"/>
              </a:rPr>
              <a:t> </a:t>
            </a:r>
            <a:r>
              <a:rPr lang="en-US" sz="1568" dirty="0">
                <a:solidFill>
                  <a:srgbClr val="569CD6"/>
                </a:solidFill>
                <a:latin typeface="Consolas" panose="020B0609020204030204" pitchFamily="49" charset="0"/>
              </a:rPr>
              <a:t>interface</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ICommand</a:t>
            </a:r>
            <a:endParaRPr lang="en-US" sz="1568" dirty="0">
              <a:solidFill>
                <a:srgbClr val="D4D4D4"/>
              </a:solidFill>
              <a:latin typeface="Consolas" panose="020B0609020204030204" pitchFamily="49" charset="0"/>
            </a:endParaRPr>
          </a:p>
          <a:p>
            <a:pPr marL="457183" lvl="1" defTabSz="914367"/>
            <a:r>
              <a:rPr lang="en-US" sz="1568" dirty="0">
                <a:solidFill>
                  <a:srgbClr val="D4D4D4"/>
                </a:solidFill>
                <a:latin typeface="Consolas" panose="020B0609020204030204" pitchFamily="49" charset="0"/>
              </a:rPr>
              <a:t>{</a:t>
            </a:r>
          </a:p>
          <a:p>
            <a:pPr marL="914367" lvl="2" defTabSz="914367"/>
            <a:r>
              <a:rPr lang="en-US" sz="1568" dirty="0">
                <a:solidFill>
                  <a:srgbClr val="6A9955"/>
                </a:solidFill>
                <a:latin typeface="Consolas" panose="020B0609020204030204" pitchFamily="49" charset="0"/>
              </a:rPr>
              <a:t>// Raised when changes occur that affect whether or not the command should execute.</a:t>
            </a:r>
            <a:endParaRPr lang="en-US" sz="1568" dirty="0">
              <a:solidFill>
                <a:srgbClr val="D4D4D4"/>
              </a:solidFill>
              <a:latin typeface="Consolas" panose="020B0609020204030204" pitchFamily="49" charset="0"/>
            </a:endParaRPr>
          </a:p>
          <a:p>
            <a:pPr marL="914367" lvl="2" defTabSz="914367"/>
            <a:r>
              <a:rPr lang="en-US" sz="1568" dirty="0">
                <a:solidFill>
                  <a:srgbClr val="569CD6"/>
                </a:solidFill>
                <a:latin typeface="Consolas" panose="020B0609020204030204" pitchFamily="49" charset="0"/>
              </a:rPr>
              <a:t>event</a:t>
            </a:r>
            <a:r>
              <a:rPr lang="en-US" sz="1568" dirty="0">
                <a:solidFill>
                  <a:srgbClr val="D4D4D4"/>
                </a:solidFill>
                <a:latin typeface="Consolas" panose="020B0609020204030204" pitchFamily="49" charset="0"/>
              </a:rPr>
              <a:t> </a:t>
            </a:r>
            <a:r>
              <a:rPr lang="en-US" sz="1568" dirty="0" err="1">
                <a:solidFill>
                  <a:srgbClr val="4EC9B0"/>
                </a:solidFill>
                <a:latin typeface="Consolas" panose="020B0609020204030204" pitchFamily="49" charset="0"/>
              </a:rPr>
              <a:t>EventHandler</a:t>
            </a:r>
            <a:r>
              <a:rPr lang="en-US" sz="1568" dirty="0">
                <a:solidFill>
                  <a:srgbClr val="D4D4D4"/>
                </a:solidFill>
                <a:latin typeface="Consolas" panose="020B0609020204030204" pitchFamily="49" charset="0"/>
              </a:rPr>
              <a:t> </a:t>
            </a:r>
            <a:r>
              <a:rPr lang="en-US" sz="1568" dirty="0" err="1">
                <a:solidFill>
                  <a:srgbClr val="9CDCFE"/>
                </a:solidFill>
                <a:latin typeface="Consolas" panose="020B0609020204030204" pitchFamily="49" charset="0"/>
              </a:rPr>
              <a:t>CanExecuteChanged</a:t>
            </a:r>
            <a:r>
              <a:rPr lang="en-US" sz="1568" dirty="0">
                <a:solidFill>
                  <a:srgbClr val="D4D4D4"/>
                </a:solidFill>
                <a:latin typeface="Consolas" panose="020B0609020204030204" pitchFamily="49" charset="0"/>
              </a:rPr>
              <a:t>;</a:t>
            </a:r>
          </a:p>
          <a:p>
            <a:pPr marL="914367" lvl="2" defTabSz="914367"/>
            <a:br>
              <a:rPr lang="en-US" sz="1568" dirty="0">
                <a:solidFill>
                  <a:srgbClr val="D4D4D4"/>
                </a:solidFill>
                <a:latin typeface="Consolas" panose="020B0609020204030204" pitchFamily="49" charset="0"/>
              </a:rPr>
            </a:br>
            <a:r>
              <a:rPr lang="en-US" sz="1568" dirty="0">
                <a:solidFill>
                  <a:srgbClr val="6A9955"/>
                </a:solidFill>
                <a:latin typeface="Consolas" panose="020B0609020204030204" pitchFamily="49" charset="0"/>
              </a:rPr>
              <a:t>// Determines if the command can execute in its current state.</a:t>
            </a:r>
            <a:endParaRPr lang="en-US" sz="1568" dirty="0">
              <a:solidFill>
                <a:srgbClr val="D4D4D4"/>
              </a:solidFill>
              <a:latin typeface="Consolas" panose="020B0609020204030204" pitchFamily="49" charset="0"/>
            </a:endParaRPr>
          </a:p>
          <a:p>
            <a:pPr marL="914367" lvl="2" defTabSz="914367"/>
            <a:r>
              <a:rPr lang="en-US" sz="1568" dirty="0">
                <a:solidFill>
                  <a:srgbClr val="569CD6"/>
                </a:solidFill>
                <a:latin typeface="Consolas" panose="020B0609020204030204" pitchFamily="49" charset="0"/>
              </a:rPr>
              <a:t>bool</a:t>
            </a:r>
            <a:r>
              <a:rPr lang="en-US" sz="1568" dirty="0">
                <a:solidFill>
                  <a:srgbClr val="D4D4D4"/>
                </a:solidFill>
                <a:latin typeface="Consolas" panose="020B0609020204030204" pitchFamily="49" charset="0"/>
              </a:rPr>
              <a:t> </a:t>
            </a:r>
            <a:r>
              <a:rPr lang="en-US" sz="1568" dirty="0" err="1">
                <a:solidFill>
                  <a:srgbClr val="DCDCAA"/>
                </a:solidFill>
                <a:latin typeface="Consolas" panose="020B0609020204030204" pitchFamily="49" charset="0"/>
              </a:rPr>
              <a:t>CanExecute</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object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parameter</a:t>
            </a:r>
            <a:r>
              <a:rPr lang="en-US" sz="1568" dirty="0">
                <a:solidFill>
                  <a:srgbClr val="D4D4D4"/>
                </a:solidFill>
                <a:latin typeface="Consolas" panose="020B0609020204030204" pitchFamily="49" charset="0"/>
              </a:rPr>
              <a:t>);</a:t>
            </a:r>
          </a:p>
          <a:p>
            <a:pPr marL="914367" lvl="2" defTabSz="914367"/>
            <a:br>
              <a:rPr lang="en-US" sz="1568" dirty="0">
                <a:solidFill>
                  <a:srgbClr val="D4D4D4"/>
                </a:solidFill>
                <a:latin typeface="Consolas" panose="020B0609020204030204" pitchFamily="49" charset="0"/>
              </a:rPr>
            </a:br>
            <a:r>
              <a:rPr lang="en-US" sz="1568" dirty="0">
                <a:solidFill>
                  <a:srgbClr val="6A9955"/>
                </a:solidFill>
                <a:latin typeface="Consolas" panose="020B0609020204030204" pitchFamily="49" charset="0"/>
              </a:rPr>
              <a:t>// Defines the method to be called when the command is invoked.</a:t>
            </a:r>
            <a:endParaRPr lang="en-US" sz="1568" dirty="0">
              <a:solidFill>
                <a:srgbClr val="D4D4D4"/>
              </a:solidFill>
              <a:latin typeface="Consolas" panose="020B0609020204030204" pitchFamily="49" charset="0"/>
            </a:endParaRPr>
          </a:p>
          <a:p>
            <a:pPr marL="914367" lvl="2" defTabSz="914367"/>
            <a:r>
              <a:rPr lang="en-US" sz="1568" dirty="0">
                <a:solidFill>
                  <a:srgbClr val="569CD6"/>
                </a:solidFill>
                <a:latin typeface="Consolas" panose="020B0609020204030204" pitchFamily="49" charset="0"/>
              </a:rPr>
              <a:t>void</a:t>
            </a:r>
            <a:r>
              <a:rPr lang="en-US" sz="1568" dirty="0">
                <a:solidFill>
                  <a:srgbClr val="D4D4D4"/>
                </a:solidFill>
                <a:latin typeface="Consolas" panose="020B0609020204030204" pitchFamily="49" charset="0"/>
              </a:rPr>
              <a:t> </a:t>
            </a:r>
            <a:r>
              <a:rPr lang="en-US" sz="1568" dirty="0">
                <a:solidFill>
                  <a:srgbClr val="DCDCAA"/>
                </a:solidFill>
                <a:latin typeface="Consolas" panose="020B0609020204030204" pitchFamily="49" charset="0"/>
              </a:rPr>
              <a:t>Execute</a:t>
            </a:r>
            <a:r>
              <a:rPr lang="en-US" sz="1568" dirty="0">
                <a:solidFill>
                  <a:srgbClr val="D4D4D4"/>
                </a:solidFill>
                <a:latin typeface="Consolas" panose="020B0609020204030204" pitchFamily="49" charset="0"/>
              </a:rPr>
              <a:t>(</a:t>
            </a:r>
            <a:r>
              <a:rPr lang="en-US" sz="1568" dirty="0">
                <a:solidFill>
                  <a:srgbClr val="569CD6"/>
                </a:solidFill>
                <a:latin typeface="Consolas" panose="020B0609020204030204" pitchFamily="49" charset="0"/>
              </a:rPr>
              <a:t>object</a:t>
            </a:r>
            <a:r>
              <a:rPr lang="en-US" sz="1568" dirty="0">
                <a:solidFill>
                  <a:srgbClr val="D4D4D4"/>
                </a:solidFill>
                <a:latin typeface="Consolas" panose="020B0609020204030204" pitchFamily="49" charset="0"/>
              </a:rPr>
              <a:t> </a:t>
            </a:r>
            <a:r>
              <a:rPr lang="en-US" sz="1568" dirty="0">
                <a:solidFill>
                  <a:srgbClr val="9CDCFE"/>
                </a:solidFill>
                <a:latin typeface="Consolas" panose="020B0609020204030204" pitchFamily="49" charset="0"/>
              </a:rPr>
              <a:t>parameter</a:t>
            </a:r>
            <a:r>
              <a:rPr lang="en-US" sz="1568" dirty="0">
                <a:solidFill>
                  <a:srgbClr val="D4D4D4"/>
                </a:solidFill>
                <a:latin typeface="Consolas" panose="020B0609020204030204" pitchFamily="49" charset="0"/>
              </a:rPr>
              <a:t>);</a:t>
            </a:r>
          </a:p>
          <a:p>
            <a:pPr marL="457183" lvl="1" defTabSz="914367"/>
            <a:r>
              <a:rPr lang="en-US" sz="1568" dirty="0">
                <a:solidFill>
                  <a:srgbClr val="D4D4D4"/>
                </a:solidFill>
                <a:latin typeface="Consolas" panose="020B0609020204030204" pitchFamily="49" charset="0"/>
              </a:rPr>
              <a:t>}</a:t>
            </a:r>
          </a:p>
          <a:p>
            <a:pPr defTabSz="914367"/>
            <a:r>
              <a:rPr lang="en-US" sz="1568"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4340489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39" y="2084363"/>
            <a:ext cx="11653523" cy="1158629"/>
          </a:xfrm>
          <a:prstGeom prst="rect">
            <a:avLst/>
          </a:prstGeom>
          <a:noFill/>
        </p:spPr>
        <p:txBody>
          <a:bodyPr wrap="square" anchor="t">
            <a:normAutofit/>
          </a:bodyPr>
          <a:lstStyle/>
          <a:p>
            <a:r>
              <a:rPr lang="en-US" sz="4902" dirty="0"/>
              <a:t>Any Questions?</a:t>
            </a:r>
          </a:p>
        </p:txBody>
      </p:sp>
    </p:spTree>
    <p:extLst>
      <p:ext uri="{BB962C8B-B14F-4D97-AF65-F5344CB8AC3E}">
        <p14:creationId xmlns:p14="http://schemas.microsoft.com/office/powerpoint/2010/main" val="282962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Unit Testing – Shift Left Testing</a:t>
            </a:r>
          </a:p>
        </p:txBody>
      </p:sp>
      <p:pic>
        <p:nvPicPr>
          <p:cNvPr id="7" name="Picture 6" descr="Screen Clipping">
            <a:extLst>
              <a:ext uri="{FF2B5EF4-FFF2-40B4-BE49-F238E27FC236}">
                <a16:creationId xmlns:a16="http://schemas.microsoft.com/office/drawing/2014/main" id="{B108E8DB-607B-4A5F-99FB-F54B0D300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950" y="2795605"/>
            <a:ext cx="9169490" cy="3432599"/>
          </a:xfrm>
          <a:prstGeom prst="rect">
            <a:avLst/>
          </a:prstGeom>
        </p:spPr>
      </p:pic>
      <p:sp>
        <p:nvSpPr>
          <p:cNvPr id="8" name="TextBox 7">
            <a:extLst>
              <a:ext uri="{FF2B5EF4-FFF2-40B4-BE49-F238E27FC236}">
                <a16:creationId xmlns:a16="http://schemas.microsoft.com/office/drawing/2014/main" id="{73883117-23F6-43D1-B95E-CBE2B64A8912}"/>
              </a:ext>
            </a:extLst>
          </p:cNvPr>
          <p:cNvSpPr txBox="1"/>
          <p:nvPr/>
        </p:nvSpPr>
        <p:spPr>
          <a:xfrm>
            <a:off x="3131115" y="2017151"/>
            <a:ext cx="5795157"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3529" dirty="0">
                <a:gradFill>
                  <a:gsLst>
                    <a:gs pos="2917">
                      <a:srgbClr val="505050"/>
                    </a:gs>
                    <a:gs pos="30000">
                      <a:srgbClr val="505050"/>
                    </a:gs>
                  </a:gsLst>
                  <a:lin ang="5400000" scaled="0"/>
                </a:gradFill>
                <a:latin typeface="Segoe UI"/>
              </a:rPr>
              <a:t>Traditional Testing Timeline</a:t>
            </a:r>
          </a:p>
        </p:txBody>
      </p:sp>
    </p:spTree>
    <p:extLst>
      <p:ext uri="{BB962C8B-B14F-4D97-AF65-F5344CB8AC3E}">
        <p14:creationId xmlns:p14="http://schemas.microsoft.com/office/powerpoint/2010/main" val="40977943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Compute Options</a:t>
            </a:r>
          </a:p>
        </p:txBody>
      </p:sp>
      <p:sp>
        <p:nvSpPr>
          <p:cNvPr id="7" name="Text Placeholder 6">
            <a:extLst>
              <a:ext uri="{FF2B5EF4-FFF2-40B4-BE49-F238E27FC236}">
                <a16:creationId xmlns:a16="http://schemas.microsoft.com/office/drawing/2014/main" id="{872FB22C-F959-4A81-9928-7094F644387E}"/>
              </a:ext>
            </a:extLst>
          </p:cNvPr>
          <p:cNvSpPr>
            <a:spLocks noGrp="1"/>
          </p:cNvSpPr>
          <p:nvPr>
            <p:ph type="body" sz="quarter" idx="10"/>
          </p:nvPr>
        </p:nvSpPr>
        <p:spPr>
          <a:xfrm>
            <a:off x="269239" y="1189495"/>
            <a:ext cx="11653523" cy="3379335"/>
          </a:xfrm>
        </p:spPr>
        <p:txBody>
          <a:bodyPr/>
          <a:lstStyle/>
          <a:p>
            <a:pPr marL="560241" indent="-560241">
              <a:buFont typeface="Arial" panose="020B0604020202020204" pitchFamily="34" charset="0"/>
              <a:buChar char="•"/>
            </a:pPr>
            <a:r>
              <a:rPr lang="en-US" dirty="0"/>
              <a:t>Virtual Machines (IaaS , </a:t>
            </a:r>
            <a:r>
              <a:rPr lang="en-US" dirty="0" err="1"/>
              <a:t>Onprem</a:t>
            </a:r>
            <a:r>
              <a:rPr lang="en-US" dirty="0"/>
              <a:t> to Cloud)</a:t>
            </a:r>
          </a:p>
          <a:p>
            <a:pPr marL="560241" indent="-560241">
              <a:buFont typeface="Arial" panose="020B0604020202020204" pitchFamily="34" charset="0"/>
              <a:buChar char="•"/>
            </a:pPr>
            <a:r>
              <a:rPr lang="en-US" dirty="0"/>
              <a:t>App Services (PaaS)</a:t>
            </a:r>
          </a:p>
          <a:p>
            <a:pPr marL="560241" indent="-560241">
              <a:buFont typeface="Arial" panose="020B0604020202020204" pitchFamily="34" charset="0"/>
              <a:buChar char="•"/>
            </a:pPr>
            <a:r>
              <a:rPr lang="en-US" dirty="0"/>
              <a:t>Serverless (PaaS, e.g. Azure Function)</a:t>
            </a:r>
          </a:p>
          <a:p>
            <a:pPr marL="560241" indent="-560241">
              <a:buFont typeface="Arial" panose="020B0604020202020204" pitchFamily="34" charset="0"/>
              <a:buChar char="•"/>
            </a:pPr>
            <a:r>
              <a:rPr lang="en-US" dirty="0"/>
              <a:t>Azure Container Services (Microservices)</a:t>
            </a:r>
          </a:p>
          <a:p>
            <a:pPr marL="560241" indent="-560241">
              <a:buFont typeface="Arial" panose="020B0604020202020204" pitchFamily="34" charset="0"/>
              <a:buChar char="•"/>
            </a:pPr>
            <a:r>
              <a:rPr lang="en-US" dirty="0"/>
              <a:t>AKS (Azure K8S Services)</a:t>
            </a:r>
          </a:p>
        </p:txBody>
      </p:sp>
    </p:spTree>
    <p:extLst>
      <p:ext uri="{BB962C8B-B14F-4D97-AF65-F5344CB8AC3E}">
        <p14:creationId xmlns:p14="http://schemas.microsoft.com/office/powerpoint/2010/main" val="14634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To Unit Test or not to Unit Test</a:t>
            </a:r>
          </a:p>
        </p:txBody>
      </p:sp>
      <p:pic>
        <p:nvPicPr>
          <p:cNvPr id="6" name="Picture 5">
            <a:extLst>
              <a:ext uri="{FF2B5EF4-FFF2-40B4-BE49-F238E27FC236}">
                <a16:creationId xmlns:a16="http://schemas.microsoft.com/office/drawing/2014/main" id="{6588720F-0616-48DD-9802-637286D25AA1}"/>
              </a:ext>
            </a:extLst>
          </p:cNvPr>
          <p:cNvPicPr>
            <a:picLocks noChangeAspect="1"/>
          </p:cNvPicPr>
          <p:nvPr/>
        </p:nvPicPr>
        <p:blipFill>
          <a:blip r:embed="rId3"/>
          <a:stretch>
            <a:fillRect/>
          </a:stretch>
        </p:blipFill>
        <p:spPr>
          <a:xfrm>
            <a:off x="2319303" y="1452411"/>
            <a:ext cx="7553395" cy="4980398"/>
          </a:xfrm>
          <a:prstGeom prst="rect">
            <a:avLst/>
          </a:prstGeom>
        </p:spPr>
      </p:pic>
    </p:spTree>
    <p:extLst>
      <p:ext uri="{BB962C8B-B14F-4D97-AF65-F5344CB8AC3E}">
        <p14:creationId xmlns:p14="http://schemas.microsoft.com/office/powerpoint/2010/main" val="83593486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Test Driven Development</a:t>
            </a:r>
          </a:p>
        </p:txBody>
      </p:sp>
      <p:sp>
        <p:nvSpPr>
          <p:cNvPr id="5" name="Text Placeholder 4">
            <a:extLst>
              <a:ext uri="{FF2B5EF4-FFF2-40B4-BE49-F238E27FC236}">
                <a16:creationId xmlns:a16="http://schemas.microsoft.com/office/drawing/2014/main" id="{F6BF30AC-F5AF-4D4D-9912-6D7248557A47}"/>
              </a:ext>
            </a:extLst>
          </p:cNvPr>
          <p:cNvSpPr>
            <a:spLocks noGrp="1"/>
          </p:cNvSpPr>
          <p:nvPr>
            <p:ph type="body" sz="quarter" idx="10"/>
          </p:nvPr>
        </p:nvSpPr>
        <p:spPr>
          <a:xfrm>
            <a:off x="271659" y="1321025"/>
            <a:ext cx="11653523" cy="4616412"/>
          </a:xfrm>
        </p:spPr>
        <p:txBody>
          <a:bodyPr/>
          <a:lstStyle/>
          <a:p>
            <a:pPr marL="560241" indent="-537832" fontAlgn="ctr">
              <a:lnSpc>
                <a:spcPct val="150000"/>
              </a:lnSpc>
              <a:spcBef>
                <a:spcPts val="0"/>
              </a:spcBef>
              <a:buFont typeface="Arial" panose="020B0604020202020204" pitchFamily="34" charset="0"/>
              <a:buChar char="•"/>
            </a:pPr>
            <a:r>
              <a:rPr lang="en-US" sz="2745" dirty="0"/>
              <a:t>Writing Unit Test first and start with Failed test</a:t>
            </a:r>
          </a:p>
          <a:p>
            <a:pPr marL="560241" indent="-537832" fontAlgn="ctr">
              <a:lnSpc>
                <a:spcPct val="150000"/>
              </a:lnSpc>
              <a:spcBef>
                <a:spcPts val="0"/>
              </a:spcBef>
              <a:buFont typeface="Arial" panose="020B0604020202020204" pitchFamily="34" charset="0"/>
              <a:buChar char="•"/>
            </a:pPr>
            <a:r>
              <a:rPr lang="en-US" sz="2745" dirty="0"/>
              <a:t>If its too much, write Unit test &amp; your code at the same time </a:t>
            </a:r>
          </a:p>
          <a:p>
            <a:pPr marL="560241" indent="-537832" fontAlgn="ctr">
              <a:lnSpc>
                <a:spcPct val="150000"/>
              </a:lnSpc>
              <a:spcBef>
                <a:spcPts val="0"/>
              </a:spcBef>
              <a:buFont typeface="Arial" panose="020B0604020202020204" pitchFamily="34" charset="0"/>
              <a:buChar char="•"/>
            </a:pPr>
            <a:r>
              <a:rPr lang="en-US" sz="2745" dirty="0"/>
              <a:t>At bare minimum you should write testable code (SOLID principle)</a:t>
            </a:r>
          </a:p>
          <a:p>
            <a:pPr marL="560241" indent="-537832" fontAlgn="ctr">
              <a:lnSpc>
                <a:spcPct val="150000"/>
              </a:lnSpc>
              <a:spcBef>
                <a:spcPts val="0"/>
              </a:spcBef>
              <a:buFont typeface="Arial" panose="020B0604020202020204" pitchFamily="34" charset="0"/>
              <a:buChar char="•"/>
            </a:pPr>
            <a:r>
              <a:rPr lang="en-US" sz="2745" dirty="0"/>
              <a:t>Best Practice is to Write Testing as soon as possible in development stage (Shift-Left Testing)</a:t>
            </a:r>
          </a:p>
          <a:p>
            <a:pPr marL="560241" indent="-537832" fontAlgn="ctr">
              <a:lnSpc>
                <a:spcPct val="150000"/>
              </a:lnSpc>
              <a:spcBef>
                <a:spcPts val="0"/>
              </a:spcBef>
              <a:buFont typeface="Arial" panose="020B0604020202020204" pitchFamily="34" charset="0"/>
              <a:buChar char="•"/>
            </a:pPr>
            <a:r>
              <a:rPr lang="en-US" sz="2745" dirty="0"/>
              <a:t>Writing Unit test first is the best way. </a:t>
            </a:r>
            <a:r>
              <a:rPr lang="en-US" sz="2745" b="1" dirty="0"/>
              <a:t>Trust me!</a:t>
            </a:r>
          </a:p>
          <a:p>
            <a:pPr marL="560241" indent="-537832" fontAlgn="ctr">
              <a:lnSpc>
                <a:spcPct val="150000"/>
              </a:lnSpc>
              <a:spcBef>
                <a:spcPts val="0"/>
              </a:spcBef>
              <a:buFont typeface="Arial" panose="020B0604020202020204" pitchFamily="34" charset="0"/>
              <a:buChar char="•"/>
            </a:pPr>
            <a:r>
              <a:rPr lang="en-US" sz="2745" dirty="0"/>
              <a:t>Time Spent on Unit Testing will pay off many times over</a:t>
            </a:r>
          </a:p>
        </p:txBody>
      </p:sp>
    </p:spTree>
    <p:extLst>
      <p:ext uri="{BB962C8B-B14F-4D97-AF65-F5344CB8AC3E}">
        <p14:creationId xmlns:p14="http://schemas.microsoft.com/office/powerpoint/2010/main" val="2088690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5" end="5"/>
                                            </p:txEl>
                                          </p:spTgt>
                                        </p:tgtEl>
                                        <p:attrNameLst>
                                          <p:attrName>style.visibility</p:attrName>
                                        </p:attrNameLst>
                                      </p:cBhvr>
                                      <p:to>
                                        <p:strVal val="visible"/>
                                      </p:to>
                                    </p:set>
                                    <p:animEffect transition="in" filter="fade">
                                      <p:cBhvr>
                                        <p:cTn id="3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8AF67-8DB5-4853-A672-3FDDB5B18828}"/>
              </a:ext>
            </a:extLst>
          </p:cNvPr>
          <p:cNvSpPr>
            <a:spLocks noGrp="1"/>
          </p:cNvSpPr>
          <p:nvPr>
            <p:ph type="title"/>
          </p:nvPr>
        </p:nvSpPr>
        <p:spPr/>
        <p:txBody>
          <a:bodyPr/>
          <a:lstStyle/>
          <a:p>
            <a:r>
              <a:rPr lang="en-US" dirty="0">
                <a:solidFill>
                  <a:srgbClr val="0078D7"/>
                </a:solidFill>
              </a:rPr>
              <a:t>Test Driven Development</a:t>
            </a:r>
          </a:p>
        </p:txBody>
      </p:sp>
      <p:pic>
        <p:nvPicPr>
          <p:cNvPr id="5124" name="Picture 4" descr="See the source image">
            <a:extLst>
              <a:ext uri="{FF2B5EF4-FFF2-40B4-BE49-F238E27FC236}">
                <a16:creationId xmlns:a16="http://schemas.microsoft.com/office/drawing/2014/main" id="{F4765BC6-6F2A-4816-B53C-962425DEA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1506" y="1875966"/>
            <a:ext cx="8008989" cy="377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26296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7DC1D8-39B2-4C7B-8524-B614226FAC1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654147BD-E81A-4972-AE72-192B6DF2C111}"/>
              </a:ext>
            </a:extLst>
          </p:cNvPr>
          <p:cNvSpPr>
            <a:spLocks noGrp="1"/>
          </p:cNvSpPr>
          <p:nvPr>
            <p:ph type="body" sz="quarter" idx="12"/>
          </p:nvPr>
        </p:nvSpPr>
        <p:spPr/>
        <p:txBody>
          <a:bodyPr/>
          <a:lstStyle/>
          <a:p>
            <a:r>
              <a:rPr lang="en-US" dirty="0"/>
              <a:t>Test Driven Development</a:t>
            </a:r>
          </a:p>
        </p:txBody>
      </p:sp>
    </p:spTree>
    <p:extLst>
      <p:ext uri="{BB962C8B-B14F-4D97-AF65-F5344CB8AC3E}">
        <p14:creationId xmlns:p14="http://schemas.microsoft.com/office/powerpoint/2010/main" val="93592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7.8|49.8|16.6|15.6"/>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TotalTime>
  <Words>22780</Words>
  <Application>Microsoft Office PowerPoint</Application>
  <PresentationFormat>Widescreen</PresentationFormat>
  <Paragraphs>2150</Paragraphs>
  <Slides>94</Slides>
  <Notes>91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94</vt:i4>
      </vt:variant>
    </vt:vector>
  </HeadingPairs>
  <TitlesOfParts>
    <vt:vector size="105" baseType="lpstr">
      <vt:lpstr>Arial</vt:lpstr>
      <vt:lpstr>Calibri</vt:lpstr>
      <vt:lpstr>Consolas</vt:lpstr>
      <vt:lpstr>Courier New</vt:lpstr>
      <vt:lpstr>Lato Light</vt:lpstr>
      <vt:lpstr>Segoe UI</vt:lpstr>
      <vt:lpstr>Segoe UI Light</vt:lpstr>
      <vt:lpstr>SegoeUI</vt:lpstr>
      <vt:lpstr>Wingdings</vt:lpstr>
      <vt:lpstr>WHITE TEMPLATE</vt:lpstr>
      <vt:lpstr>COLOR TEMPLATE</vt:lpstr>
      <vt:lpstr>WPF Workshop – Day 3</vt:lpstr>
      <vt:lpstr>Architecture Style</vt:lpstr>
      <vt:lpstr>Choose an architecture style:</vt:lpstr>
      <vt:lpstr>N-Tier architecture Style</vt:lpstr>
      <vt:lpstr>Web-Queue Worker architecture Style</vt:lpstr>
      <vt:lpstr>Microservices architecture Style</vt:lpstr>
      <vt:lpstr>CQRS architecture Style</vt:lpstr>
      <vt:lpstr>Event-Driven architecture Style</vt:lpstr>
      <vt:lpstr>Compute Options</vt:lpstr>
      <vt:lpstr>Storage Options</vt:lpstr>
      <vt:lpstr>Adopting Cloud</vt:lpstr>
      <vt:lpstr>Design Principles</vt:lpstr>
      <vt:lpstr>Software Design Principles:</vt:lpstr>
      <vt:lpstr>Client-Side Application Architectural Patterns:</vt:lpstr>
      <vt:lpstr>Coding Best Practices</vt:lpstr>
      <vt:lpstr>Object Oriented SOLID Principal:</vt:lpstr>
      <vt:lpstr>Single Responsibility Principle:</vt:lpstr>
      <vt:lpstr>Single Responsibility Principle:</vt:lpstr>
      <vt:lpstr>Single Responsibility Principle:</vt:lpstr>
      <vt:lpstr>Open Closed Principle:</vt:lpstr>
      <vt:lpstr>Open Closed Principle:</vt:lpstr>
      <vt:lpstr>Liskov Substitution Principle:</vt:lpstr>
      <vt:lpstr>Liskov Substitution Principle:</vt:lpstr>
      <vt:lpstr>Liskov Substitution Principle:</vt:lpstr>
      <vt:lpstr>Liskov Substitution Principle:</vt:lpstr>
      <vt:lpstr>Liskov Substitution Principle:</vt:lpstr>
      <vt:lpstr>Liskov Substitution Principle:</vt:lpstr>
      <vt:lpstr>Interface Segregation Principle:</vt:lpstr>
      <vt:lpstr>Interface Segregation Principle:</vt:lpstr>
      <vt:lpstr>Dependency Inversion Principle:</vt:lpstr>
      <vt:lpstr>Dependency Inversion Principle:</vt:lpstr>
      <vt:lpstr>Dependency Inversion Principle:</vt:lpstr>
      <vt:lpstr>Any Questions?</vt:lpstr>
      <vt:lpstr>Asynchronous API and “async”</vt:lpstr>
      <vt:lpstr>Synchronous vs. Asynchronous</vt:lpstr>
      <vt:lpstr>Full “async” Operation Sequence</vt:lpstr>
      <vt:lpstr>Asynchronous Methods</vt:lpstr>
      <vt:lpstr>Accessing UI</vt:lpstr>
      <vt:lpstr>Async Programming Essential Tips</vt:lpstr>
      <vt:lpstr>Async void is only for event handlers</vt:lpstr>
      <vt:lpstr>Async void is only for event handlers</vt:lpstr>
      <vt:lpstr>Async void is only for event handlers</vt:lpstr>
      <vt:lpstr>Async void is only for event handlers</vt:lpstr>
      <vt:lpstr>PowerPoint Presentation</vt:lpstr>
      <vt:lpstr>Async void is only for event handlers</vt:lpstr>
      <vt:lpstr>Async void is only for event handlers</vt:lpstr>
      <vt:lpstr>PowerPoint Presentation</vt:lpstr>
      <vt:lpstr>Async void is only for event handlers</vt:lpstr>
      <vt:lpstr>Async void is only for event handlers</vt:lpstr>
      <vt:lpstr>Is it CPU-bound, or I/O-bound?</vt:lpstr>
      <vt:lpstr>Threadpool (I/O Bound or CPU Bound)</vt:lpstr>
      <vt:lpstr>Threadpool (I/O Bound or CPU Bound)</vt:lpstr>
      <vt:lpstr>Threadpool (I/O Bound or CPU Bound)</vt:lpstr>
      <vt:lpstr>Threadpool (I/O Bound or CPU Bound)</vt:lpstr>
      <vt:lpstr>Threadpool (I/O Bound or CPU Bound)</vt:lpstr>
      <vt:lpstr>Threadpool (I/O Bound or CPU Bound)</vt:lpstr>
      <vt:lpstr>Threadpool (I/O Bound or CPU Bound)</vt:lpstr>
      <vt:lpstr>Threadpool (I/O Bound or CPU Bound)</vt:lpstr>
      <vt:lpstr>Threadpool (I/O Bound or CPU Bound)</vt:lpstr>
      <vt:lpstr>Wrap Tasks around Events</vt:lpstr>
      <vt:lpstr>Async over events</vt:lpstr>
      <vt:lpstr>Async over events</vt:lpstr>
      <vt:lpstr>Async over events</vt:lpstr>
      <vt:lpstr>Library methods shouldn’t lie</vt:lpstr>
      <vt:lpstr>Library methods shouldn’t lie</vt:lpstr>
      <vt:lpstr>Library methods shouldn’t lie</vt:lpstr>
      <vt:lpstr>The dangers of </vt:lpstr>
      <vt:lpstr>The dangers of </vt:lpstr>
      <vt:lpstr>Library methods shouldn’t lie</vt:lpstr>
      <vt:lpstr>Libraries should expose chunky async APIs</vt:lpstr>
      <vt:lpstr>Libraries should expose chunky async APIs</vt:lpstr>
      <vt:lpstr>Libraries should expose chunky async APIs</vt:lpstr>
      <vt:lpstr>Fast Path in awaits</vt:lpstr>
      <vt:lpstr>Fast Path in awaits</vt:lpstr>
      <vt:lpstr>Fast Path in awaits</vt:lpstr>
      <vt:lpstr>Libraries should expose chunky async APIs</vt:lpstr>
      <vt:lpstr>Consider .ConfigureAwait(false) in libraries</vt:lpstr>
      <vt:lpstr>Consider .ConfigureAwait(false) in libraries</vt:lpstr>
      <vt:lpstr>Consider .ConfigureAwait(false) in libraries</vt:lpstr>
      <vt:lpstr>DEMO</vt:lpstr>
      <vt:lpstr>Common Software Design Patterns (for WPF)</vt:lpstr>
      <vt:lpstr>Model – View – View Model (MVVM)</vt:lpstr>
      <vt:lpstr>Model – View – View Model (MVVM)</vt:lpstr>
      <vt:lpstr>Dependency Injection</vt:lpstr>
      <vt:lpstr>Dependency Injection</vt:lpstr>
      <vt:lpstr>Command</vt:lpstr>
      <vt:lpstr>Command</vt:lpstr>
      <vt:lpstr>Any Questions?</vt:lpstr>
      <vt:lpstr>Unit Testing – Shift Left Testing</vt:lpstr>
      <vt:lpstr>To Unit Test or not to Unit Test</vt:lpstr>
      <vt:lpstr>Test Driven Development</vt:lpstr>
      <vt:lpstr>Test Driven Development</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Style</dc:title>
  <dc:creator>Sepehr Pakbaz</dc:creator>
  <cp:lastModifiedBy>Sepehr Pakbaz</cp:lastModifiedBy>
  <cp:revision>1</cp:revision>
  <dcterms:created xsi:type="dcterms:W3CDTF">2023-01-04T21:05:52Z</dcterms:created>
  <dcterms:modified xsi:type="dcterms:W3CDTF">2023-01-04T21:21:38Z</dcterms:modified>
</cp:coreProperties>
</file>